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7" r:id="rId1"/>
  </p:sldMasterIdLst>
  <p:notesMasterIdLst>
    <p:notesMasterId r:id="rId30"/>
  </p:notesMasterIdLst>
  <p:handoutMasterIdLst>
    <p:handoutMasterId r:id="rId31"/>
  </p:handoutMasterIdLst>
  <p:sldIdLst>
    <p:sldId id="940" r:id="rId2"/>
    <p:sldId id="941" r:id="rId3"/>
    <p:sldId id="942" r:id="rId4"/>
    <p:sldId id="943" r:id="rId5"/>
    <p:sldId id="944" r:id="rId6"/>
    <p:sldId id="945" r:id="rId7"/>
    <p:sldId id="946" r:id="rId8"/>
    <p:sldId id="947" r:id="rId9"/>
    <p:sldId id="948" r:id="rId10"/>
    <p:sldId id="949" r:id="rId11"/>
    <p:sldId id="950" r:id="rId12"/>
    <p:sldId id="951" r:id="rId13"/>
    <p:sldId id="952" r:id="rId14"/>
    <p:sldId id="953" r:id="rId15"/>
    <p:sldId id="865" r:id="rId16"/>
    <p:sldId id="935" r:id="rId17"/>
    <p:sldId id="936" r:id="rId18"/>
    <p:sldId id="937" r:id="rId19"/>
    <p:sldId id="938" r:id="rId20"/>
    <p:sldId id="939" r:id="rId21"/>
    <p:sldId id="928" r:id="rId22"/>
    <p:sldId id="873" r:id="rId23"/>
    <p:sldId id="926" r:id="rId24"/>
    <p:sldId id="927" r:id="rId25"/>
    <p:sldId id="875" r:id="rId26"/>
    <p:sldId id="876" r:id="rId27"/>
    <p:sldId id="915" r:id="rId28"/>
    <p:sldId id="934" r:id="rId29"/>
  </p:sldIdLst>
  <p:sldSz cx="9144000" cy="6858000" type="screen4x3"/>
  <p:notesSz cx="6985000" cy="9283700"/>
  <p:custDataLst>
    <p:tags r:id="rId33"/>
  </p:custDataLst>
  <p:defaultTex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min Sayar" initials="RS" lastIdx="6" clrIdx="0"/>
  <p:cmAuthor id="1" name="mleake"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606060"/>
    <a:srgbClr val="545454"/>
    <a:srgbClr val="FFFFFF"/>
    <a:srgbClr val="52AEDC"/>
    <a:srgbClr val="003D79"/>
    <a:srgbClr val="F8981D"/>
    <a:srgbClr val="D5D5D5"/>
    <a:srgbClr val="006699"/>
    <a:srgbClr val="ACE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78" autoAdjust="0"/>
    <p:restoredTop sz="70153" autoAdjust="0"/>
  </p:normalViewPr>
  <p:slideViewPr>
    <p:cSldViewPr snapToGrid="0">
      <p:cViewPr varScale="1">
        <p:scale>
          <a:sx n="58" d="100"/>
          <a:sy n="58" d="100"/>
        </p:scale>
        <p:origin x="-2192" y="-120"/>
      </p:cViewPr>
      <p:guideLst>
        <p:guide orient="horz" pos="4143"/>
        <p:guide orient="horz" pos="3968"/>
        <p:guide pos="2882"/>
        <p:guide pos="5754"/>
        <p:guide pos="101"/>
      </p:guideLst>
    </p:cSldViewPr>
  </p:slideViewPr>
  <p:outlineViewPr>
    <p:cViewPr>
      <p:scale>
        <a:sx n="33" d="100"/>
        <a:sy n="33" d="100"/>
      </p:scale>
      <p:origin x="30" y="1288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1758" y="-9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gs" Target="tags/tag1.xml"/><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FEBD8-B08E-1749-844B-FE7C9ECA53D9}" type="doc">
      <dgm:prSet loTypeId="urn:microsoft.com/office/officeart/2005/8/layout/chevron1" loCatId="process" qsTypeId="urn:microsoft.com/office/officeart/2005/8/quickstyle/simple1" qsCatId="simple" csTypeId="urn:microsoft.com/office/officeart/2005/8/colors/accent1_2" csCatId="accent1" phldr="1"/>
      <dgm:spPr/>
    </dgm:pt>
    <dgm:pt modelId="{CDBA750E-3A9D-F448-A100-3AE32C565F2A}">
      <dgm:prSet phldrT="[Text]"/>
      <dgm:spPr/>
      <dgm:t>
        <a:bodyPr/>
        <a:lstStyle/>
        <a:p>
          <a:pPr>
            <a:spcAft>
              <a:spcPts val="0"/>
            </a:spcAft>
          </a:pPr>
          <a:r>
            <a:rPr lang="en-US" b="1" dirty="0" smtClean="0"/>
            <a:t>Setup Infrastructure</a:t>
          </a:r>
          <a:endParaRPr lang="en-US" b="1" dirty="0"/>
        </a:p>
      </dgm:t>
    </dgm:pt>
    <dgm:pt modelId="{1349D41C-F350-D54B-84D6-B6F053E3B8CD}" type="parTrans" cxnId="{D8182C9A-6A84-034F-8541-F3C4152C9D48}">
      <dgm:prSet/>
      <dgm:spPr/>
      <dgm:t>
        <a:bodyPr/>
        <a:lstStyle/>
        <a:p>
          <a:endParaRPr lang="en-US"/>
        </a:p>
      </dgm:t>
    </dgm:pt>
    <dgm:pt modelId="{8145D44B-4CD8-6C46-9C64-B094D0EA9CB4}" type="sibTrans" cxnId="{D8182C9A-6A84-034F-8541-F3C4152C9D48}">
      <dgm:prSet/>
      <dgm:spPr/>
      <dgm:t>
        <a:bodyPr/>
        <a:lstStyle/>
        <a:p>
          <a:endParaRPr lang="en-US"/>
        </a:p>
      </dgm:t>
    </dgm:pt>
    <dgm:pt modelId="{7455EC40-E34A-164E-9D76-7967F66E3627}">
      <dgm:prSet phldrT="[Text]"/>
      <dgm:spPr/>
      <dgm:t>
        <a:bodyPr/>
        <a:lstStyle/>
        <a:p>
          <a:r>
            <a:rPr lang="en-US" strike="noStrike" dirty="0" smtClean="0"/>
            <a:t>Deploy and configure application middleware</a:t>
          </a:r>
          <a:endParaRPr lang="en-US" strike="noStrike" dirty="0"/>
        </a:p>
      </dgm:t>
    </dgm:pt>
    <dgm:pt modelId="{B8D8D039-A1A1-7F44-8796-3A4F3CC3D591}" type="parTrans" cxnId="{106B0021-36D1-DA45-AB86-CB97E0A6C6DD}">
      <dgm:prSet/>
      <dgm:spPr/>
      <dgm:t>
        <a:bodyPr/>
        <a:lstStyle/>
        <a:p>
          <a:endParaRPr lang="en-US"/>
        </a:p>
      </dgm:t>
    </dgm:pt>
    <dgm:pt modelId="{5580884C-3BB4-0D43-AA1F-77118209C376}" type="sibTrans" cxnId="{106B0021-36D1-DA45-AB86-CB97E0A6C6DD}">
      <dgm:prSet/>
      <dgm:spPr/>
      <dgm:t>
        <a:bodyPr/>
        <a:lstStyle/>
        <a:p>
          <a:endParaRPr lang="en-US"/>
        </a:p>
      </dgm:t>
    </dgm:pt>
    <dgm:pt modelId="{D1DD1852-3598-044D-8C90-415040FCA681}">
      <dgm:prSet phldrT="[Text]"/>
      <dgm:spPr/>
      <dgm:t>
        <a:bodyPr/>
        <a:lstStyle/>
        <a:p>
          <a:r>
            <a:rPr lang="en-US" strike="noStrike" dirty="0" smtClean="0"/>
            <a:t>Configure N/w and Storage</a:t>
          </a:r>
          <a:endParaRPr lang="en-US" strike="noStrike" dirty="0"/>
        </a:p>
      </dgm:t>
    </dgm:pt>
    <dgm:pt modelId="{3991782E-5664-5F4A-8167-6B4C35434A5B}" type="parTrans" cxnId="{12F1B461-B790-5D4E-8181-37673375B071}">
      <dgm:prSet/>
      <dgm:spPr/>
      <dgm:t>
        <a:bodyPr/>
        <a:lstStyle/>
        <a:p>
          <a:endParaRPr lang="en-US"/>
        </a:p>
      </dgm:t>
    </dgm:pt>
    <dgm:pt modelId="{4BA68665-3168-2F46-8F5F-8EE8E61C66F2}" type="sibTrans" cxnId="{12F1B461-B790-5D4E-8181-37673375B071}">
      <dgm:prSet/>
      <dgm:spPr/>
      <dgm:t>
        <a:bodyPr/>
        <a:lstStyle/>
        <a:p>
          <a:endParaRPr lang="en-US"/>
        </a:p>
      </dgm:t>
    </dgm:pt>
    <dgm:pt modelId="{AB1B4FBE-9E97-8943-B31F-CDACE018D1FD}">
      <dgm:prSet phldrT="[Text]"/>
      <dgm:spPr/>
      <dgm:t>
        <a:bodyPr/>
        <a:lstStyle/>
        <a:p>
          <a:pPr>
            <a:spcAft>
              <a:spcPts val="0"/>
            </a:spcAft>
          </a:pPr>
          <a:r>
            <a:rPr lang="en-US" b="1" dirty="0" smtClean="0"/>
            <a:t>Setup Application Middleware</a:t>
          </a:r>
          <a:endParaRPr lang="en-US" b="1" dirty="0"/>
        </a:p>
      </dgm:t>
    </dgm:pt>
    <dgm:pt modelId="{702B1791-02CA-B64C-946C-F09EAF1FEFFD}" type="parTrans" cxnId="{FF875C6B-84D0-1E4E-8CB6-D91221533B48}">
      <dgm:prSet/>
      <dgm:spPr/>
      <dgm:t>
        <a:bodyPr/>
        <a:lstStyle/>
        <a:p>
          <a:endParaRPr lang="en-US"/>
        </a:p>
      </dgm:t>
    </dgm:pt>
    <dgm:pt modelId="{0BB88650-29B2-C741-9B1F-DE1ACE403766}" type="sibTrans" cxnId="{FF875C6B-84D0-1E4E-8CB6-D91221533B48}">
      <dgm:prSet/>
      <dgm:spPr/>
      <dgm:t>
        <a:bodyPr/>
        <a:lstStyle/>
        <a:p>
          <a:endParaRPr lang="en-US"/>
        </a:p>
      </dgm:t>
    </dgm:pt>
    <dgm:pt modelId="{067184FE-E45E-4249-BBAF-3A7CFC1E701D}">
      <dgm:prSet/>
      <dgm:spPr/>
      <dgm:t>
        <a:bodyPr/>
        <a:lstStyle/>
        <a:p>
          <a:r>
            <a:rPr lang="en-US" b="1" dirty="0" smtClean="0"/>
            <a:t>Deploy</a:t>
          </a:r>
          <a:br>
            <a:rPr lang="en-US" b="1" dirty="0" smtClean="0"/>
          </a:br>
          <a:r>
            <a:rPr lang="en-US" b="1" dirty="0" smtClean="0"/>
            <a:t>Application</a:t>
          </a:r>
          <a:endParaRPr lang="en-US" b="1" dirty="0"/>
        </a:p>
      </dgm:t>
    </dgm:pt>
    <dgm:pt modelId="{AAF2A6E0-8DBC-4724-9CF8-B76957D86314}" type="parTrans" cxnId="{D73D17AA-3C34-4674-8463-78EFAF30403D}">
      <dgm:prSet/>
      <dgm:spPr/>
      <dgm:t>
        <a:bodyPr/>
        <a:lstStyle/>
        <a:p>
          <a:endParaRPr lang="en-US"/>
        </a:p>
      </dgm:t>
    </dgm:pt>
    <dgm:pt modelId="{5E69C18C-0C54-4DFF-BEAA-5CD4F9EEA04C}" type="sibTrans" cxnId="{D73D17AA-3C34-4674-8463-78EFAF30403D}">
      <dgm:prSet/>
      <dgm:spPr/>
      <dgm:t>
        <a:bodyPr/>
        <a:lstStyle/>
        <a:p>
          <a:endParaRPr lang="en-US"/>
        </a:p>
      </dgm:t>
    </dgm:pt>
    <dgm:pt modelId="{8136A9B0-D51A-424F-9DD3-1A3A6AFEE688}">
      <dgm:prSet/>
      <dgm:spPr/>
      <dgm:t>
        <a:bodyPr/>
        <a:lstStyle/>
        <a:p>
          <a:r>
            <a:rPr lang="en-US" strike="noStrike" dirty="0" smtClean="0"/>
            <a:t>Development</a:t>
          </a:r>
          <a:endParaRPr lang="en-US" strike="noStrike" dirty="0"/>
        </a:p>
      </dgm:t>
    </dgm:pt>
    <dgm:pt modelId="{B6054B3F-8876-4B78-BC66-5DE2ED42B044}" type="sibTrans" cxnId="{E8EFCA20-2521-4B7F-81A5-A525C80CAEA2}">
      <dgm:prSet/>
      <dgm:spPr/>
      <dgm:t>
        <a:bodyPr/>
        <a:lstStyle/>
        <a:p>
          <a:endParaRPr lang="en-US"/>
        </a:p>
      </dgm:t>
    </dgm:pt>
    <dgm:pt modelId="{4B43F932-5936-4825-AF48-57F60969C975}" type="parTrans" cxnId="{E8EFCA20-2521-4B7F-81A5-A525C80CAEA2}">
      <dgm:prSet/>
      <dgm:spPr/>
      <dgm:t>
        <a:bodyPr/>
        <a:lstStyle/>
        <a:p>
          <a:endParaRPr lang="en-US"/>
        </a:p>
      </dgm:t>
    </dgm:pt>
    <dgm:pt modelId="{C1C13419-78AF-4509-A04D-24D53A1B2528}">
      <dgm:prSet/>
      <dgm:spPr/>
      <dgm:t>
        <a:bodyPr/>
        <a:lstStyle/>
        <a:p>
          <a:r>
            <a:rPr lang="en-US" strike="noStrike" dirty="0" smtClean="0"/>
            <a:t>Different Clouds</a:t>
          </a:r>
          <a:endParaRPr lang="en-US" strike="noStrike" dirty="0"/>
        </a:p>
      </dgm:t>
    </dgm:pt>
    <dgm:pt modelId="{BE789187-07E7-4421-90A2-3F23DB5105C7}" type="sibTrans" cxnId="{66CC350A-F989-4B0C-A442-E4A703028059}">
      <dgm:prSet/>
      <dgm:spPr/>
      <dgm:t>
        <a:bodyPr/>
        <a:lstStyle/>
        <a:p>
          <a:endParaRPr lang="en-US"/>
        </a:p>
      </dgm:t>
    </dgm:pt>
    <dgm:pt modelId="{DB297A88-EEFA-4BCE-9561-5BE28739AAA5}" type="parTrans" cxnId="{66CC350A-F989-4B0C-A442-E4A703028059}">
      <dgm:prSet/>
      <dgm:spPr/>
      <dgm:t>
        <a:bodyPr/>
        <a:lstStyle/>
        <a:p>
          <a:endParaRPr lang="en-US"/>
        </a:p>
      </dgm:t>
    </dgm:pt>
    <dgm:pt modelId="{6C76870E-B562-4B07-94FC-FC40E7B1C7FA}">
      <dgm:prSet/>
      <dgm:spPr/>
      <dgm:t>
        <a:bodyPr/>
        <a:lstStyle/>
        <a:p>
          <a:r>
            <a:rPr lang="en-US" strike="noStrike" dirty="0" smtClean="0"/>
            <a:t>Production</a:t>
          </a:r>
          <a:endParaRPr lang="en-US" strike="noStrike" dirty="0"/>
        </a:p>
      </dgm:t>
    </dgm:pt>
    <dgm:pt modelId="{28F2A663-808E-4AB2-95DE-97D1E2594D40}" type="sibTrans" cxnId="{D7FFE612-558F-4FF3-ABFF-98AFAEA3ACAA}">
      <dgm:prSet/>
      <dgm:spPr/>
      <dgm:t>
        <a:bodyPr/>
        <a:lstStyle/>
        <a:p>
          <a:endParaRPr lang="en-US"/>
        </a:p>
      </dgm:t>
    </dgm:pt>
    <dgm:pt modelId="{848177AA-EA39-47D3-A91C-5F2D1E0319EF}" type="parTrans" cxnId="{D7FFE612-558F-4FF3-ABFF-98AFAEA3ACAA}">
      <dgm:prSet/>
      <dgm:spPr/>
      <dgm:t>
        <a:bodyPr/>
        <a:lstStyle/>
        <a:p>
          <a:endParaRPr lang="en-US"/>
        </a:p>
      </dgm:t>
    </dgm:pt>
    <dgm:pt modelId="{A72F8AF0-FDC3-4F78-9962-500C314224D7}">
      <dgm:prSet/>
      <dgm:spPr/>
      <dgm:t>
        <a:bodyPr/>
        <a:lstStyle/>
        <a:p>
          <a:r>
            <a:rPr lang="en-US" strike="noStrike" dirty="0" smtClean="0"/>
            <a:t>Test</a:t>
          </a:r>
          <a:endParaRPr lang="en-US" strike="noStrike" dirty="0"/>
        </a:p>
      </dgm:t>
    </dgm:pt>
    <dgm:pt modelId="{B912D030-8526-4733-BF1B-D117F51AD11A}" type="sibTrans" cxnId="{C9B7A8D6-975F-4757-B5BF-EE1FCECEBEB3}">
      <dgm:prSet/>
      <dgm:spPr/>
      <dgm:t>
        <a:bodyPr/>
        <a:lstStyle/>
        <a:p>
          <a:endParaRPr lang="en-US"/>
        </a:p>
      </dgm:t>
    </dgm:pt>
    <dgm:pt modelId="{BA15C1ED-4C36-4390-97FE-A8EFE4C1F2D4}" type="parTrans" cxnId="{C9B7A8D6-975F-4757-B5BF-EE1FCECEBEB3}">
      <dgm:prSet/>
      <dgm:spPr/>
      <dgm:t>
        <a:bodyPr/>
        <a:lstStyle/>
        <a:p>
          <a:endParaRPr lang="en-US"/>
        </a:p>
      </dgm:t>
    </dgm:pt>
    <dgm:pt modelId="{1BE0212A-B512-4950-A912-799E20A9B87F}">
      <dgm:prSet phldrT="[Text]"/>
      <dgm:spPr/>
      <dgm:t>
        <a:bodyPr/>
        <a:lstStyle/>
        <a:p>
          <a:r>
            <a:rPr lang="en-US" strike="noStrike" dirty="0" smtClean="0"/>
            <a:t>Deploy and Configure OS</a:t>
          </a:r>
          <a:endParaRPr lang="en-US" strike="noStrike" dirty="0"/>
        </a:p>
      </dgm:t>
    </dgm:pt>
    <dgm:pt modelId="{9D6ACD4E-0BF9-4377-BE2C-ABA181E8FE93}" type="parTrans" cxnId="{E8A2BA8F-B126-4004-8EF4-FF79A2434699}">
      <dgm:prSet/>
      <dgm:spPr/>
      <dgm:t>
        <a:bodyPr/>
        <a:lstStyle/>
        <a:p>
          <a:endParaRPr lang="en-US"/>
        </a:p>
      </dgm:t>
    </dgm:pt>
    <dgm:pt modelId="{929A22A2-A1BC-422E-BC7E-A796C1C7C74A}" type="sibTrans" cxnId="{E8A2BA8F-B126-4004-8EF4-FF79A2434699}">
      <dgm:prSet/>
      <dgm:spPr/>
      <dgm:t>
        <a:bodyPr/>
        <a:lstStyle/>
        <a:p>
          <a:endParaRPr lang="en-US"/>
        </a:p>
      </dgm:t>
    </dgm:pt>
    <dgm:pt modelId="{13FCFF5E-A41C-8B47-A74C-09F8AC00A505}">
      <dgm:prSet phldrT="[Text]"/>
      <dgm:spPr/>
      <dgm:t>
        <a:bodyPr/>
        <a:lstStyle/>
        <a:p>
          <a:r>
            <a:rPr lang="en-US" strike="noStrike" dirty="0" smtClean="0"/>
            <a:t>Connect it to Database</a:t>
          </a:r>
          <a:endParaRPr lang="en-US" strike="noStrike" dirty="0"/>
        </a:p>
      </dgm:t>
    </dgm:pt>
    <dgm:pt modelId="{E7154B60-A7B1-5C4C-9129-9C9C04B1BEB5}" type="parTrans" cxnId="{348AEFC6-7B00-9140-9D80-274701D19FFC}">
      <dgm:prSet/>
      <dgm:spPr/>
      <dgm:t>
        <a:bodyPr/>
        <a:lstStyle/>
        <a:p>
          <a:endParaRPr lang="en-US"/>
        </a:p>
      </dgm:t>
    </dgm:pt>
    <dgm:pt modelId="{E3E71F90-47B2-F540-BF14-05761AEB1B4B}" type="sibTrans" cxnId="{348AEFC6-7B00-9140-9D80-274701D19FFC}">
      <dgm:prSet/>
      <dgm:spPr/>
      <dgm:t>
        <a:bodyPr/>
        <a:lstStyle/>
        <a:p>
          <a:endParaRPr lang="en-US"/>
        </a:p>
      </dgm:t>
    </dgm:pt>
    <dgm:pt modelId="{D11823DC-83F1-4EF1-8FB4-B9E1645BFE4B}" type="pres">
      <dgm:prSet presAssocID="{A99FEBD8-B08E-1749-844B-FE7C9ECA53D9}" presName="Name0" presStyleCnt="0">
        <dgm:presLayoutVars>
          <dgm:dir/>
          <dgm:animLvl val="lvl"/>
          <dgm:resizeHandles val="exact"/>
        </dgm:presLayoutVars>
      </dgm:prSet>
      <dgm:spPr/>
    </dgm:pt>
    <dgm:pt modelId="{6A0EB5DC-5143-4321-9C78-B0DC33E00D64}" type="pres">
      <dgm:prSet presAssocID="{CDBA750E-3A9D-F448-A100-3AE32C565F2A}" presName="composite" presStyleCnt="0"/>
      <dgm:spPr/>
    </dgm:pt>
    <dgm:pt modelId="{746EA091-3915-45CC-AFE1-3D1E452A50E3}" type="pres">
      <dgm:prSet presAssocID="{CDBA750E-3A9D-F448-A100-3AE32C565F2A}" presName="parTx" presStyleLbl="node1" presStyleIdx="0" presStyleCnt="3">
        <dgm:presLayoutVars>
          <dgm:chMax val="0"/>
          <dgm:chPref val="0"/>
          <dgm:bulletEnabled val="1"/>
        </dgm:presLayoutVars>
      </dgm:prSet>
      <dgm:spPr/>
      <dgm:t>
        <a:bodyPr/>
        <a:lstStyle/>
        <a:p>
          <a:endParaRPr lang="en-US"/>
        </a:p>
      </dgm:t>
    </dgm:pt>
    <dgm:pt modelId="{13E170E3-2CA2-4C8B-A6FA-D6290F0F988A}" type="pres">
      <dgm:prSet presAssocID="{CDBA750E-3A9D-F448-A100-3AE32C565F2A}" presName="desTx" presStyleLbl="revTx" presStyleIdx="0" presStyleCnt="3" custScaleX="103018" custLinFactNeighborX="11608" custLinFactNeighborY="2045">
        <dgm:presLayoutVars>
          <dgm:bulletEnabled val="1"/>
        </dgm:presLayoutVars>
      </dgm:prSet>
      <dgm:spPr/>
      <dgm:t>
        <a:bodyPr/>
        <a:lstStyle/>
        <a:p>
          <a:endParaRPr lang="en-US"/>
        </a:p>
      </dgm:t>
    </dgm:pt>
    <dgm:pt modelId="{BED078AC-F253-4E69-8CDF-213F0D200834}" type="pres">
      <dgm:prSet presAssocID="{8145D44B-4CD8-6C46-9C64-B094D0EA9CB4}" presName="space" presStyleCnt="0"/>
      <dgm:spPr/>
    </dgm:pt>
    <dgm:pt modelId="{5E0930BC-9B3B-4E4C-80F1-F7B579EFFCD6}" type="pres">
      <dgm:prSet presAssocID="{AB1B4FBE-9E97-8943-B31F-CDACE018D1FD}" presName="composite" presStyleCnt="0"/>
      <dgm:spPr/>
    </dgm:pt>
    <dgm:pt modelId="{16496879-F3CD-4E56-A96F-8C943243D082}" type="pres">
      <dgm:prSet presAssocID="{AB1B4FBE-9E97-8943-B31F-CDACE018D1FD}" presName="parTx" presStyleLbl="node1" presStyleIdx="1" presStyleCnt="3">
        <dgm:presLayoutVars>
          <dgm:chMax val="0"/>
          <dgm:chPref val="0"/>
          <dgm:bulletEnabled val="1"/>
        </dgm:presLayoutVars>
      </dgm:prSet>
      <dgm:spPr/>
      <dgm:t>
        <a:bodyPr/>
        <a:lstStyle/>
        <a:p>
          <a:endParaRPr lang="en-US"/>
        </a:p>
      </dgm:t>
    </dgm:pt>
    <dgm:pt modelId="{057E06CF-B301-4D18-ACFE-717C96D182C8}" type="pres">
      <dgm:prSet presAssocID="{AB1B4FBE-9E97-8943-B31F-CDACE018D1FD}" presName="desTx" presStyleLbl="revTx" presStyleIdx="1" presStyleCnt="3" custLinFactNeighborX="11746" custLinFactNeighborY="2045">
        <dgm:presLayoutVars>
          <dgm:bulletEnabled val="1"/>
        </dgm:presLayoutVars>
      </dgm:prSet>
      <dgm:spPr/>
      <dgm:t>
        <a:bodyPr/>
        <a:lstStyle/>
        <a:p>
          <a:endParaRPr lang="en-US"/>
        </a:p>
      </dgm:t>
    </dgm:pt>
    <dgm:pt modelId="{0DDDC635-4BAF-4F19-8E3F-26083C3698D2}" type="pres">
      <dgm:prSet presAssocID="{0BB88650-29B2-C741-9B1F-DE1ACE403766}" presName="space" presStyleCnt="0"/>
      <dgm:spPr/>
    </dgm:pt>
    <dgm:pt modelId="{02166F54-E4DD-4DA0-8666-30999E805878}" type="pres">
      <dgm:prSet presAssocID="{067184FE-E45E-4249-BBAF-3A7CFC1E701D}" presName="composite" presStyleCnt="0"/>
      <dgm:spPr/>
    </dgm:pt>
    <dgm:pt modelId="{E4B310AA-9F53-4F13-9F56-535F5D2828E7}" type="pres">
      <dgm:prSet presAssocID="{067184FE-E45E-4249-BBAF-3A7CFC1E701D}" presName="parTx" presStyleLbl="node1" presStyleIdx="2" presStyleCnt="3">
        <dgm:presLayoutVars>
          <dgm:chMax val="0"/>
          <dgm:chPref val="0"/>
          <dgm:bulletEnabled val="1"/>
        </dgm:presLayoutVars>
      </dgm:prSet>
      <dgm:spPr/>
      <dgm:t>
        <a:bodyPr/>
        <a:lstStyle/>
        <a:p>
          <a:endParaRPr lang="en-US"/>
        </a:p>
      </dgm:t>
    </dgm:pt>
    <dgm:pt modelId="{9BAD237C-257C-43CF-B88E-52A6D0D4E55D}" type="pres">
      <dgm:prSet presAssocID="{067184FE-E45E-4249-BBAF-3A7CFC1E701D}" presName="desTx" presStyleLbl="revTx" presStyleIdx="2" presStyleCnt="3" custLinFactNeighborX="22430" custLinFactNeighborY="2045">
        <dgm:presLayoutVars>
          <dgm:bulletEnabled val="1"/>
        </dgm:presLayoutVars>
      </dgm:prSet>
      <dgm:spPr/>
      <dgm:t>
        <a:bodyPr/>
        <a:lstStyle/>
        <a:p>
          <a:endParaRPr lang="en-US"/>
        </a:p>
      </dgm:t>
    </dgm:pt>
  </dgm:ptLst>
  <dgm:cxnLst>
    <dgm:cxn modelId="{5D739976-F815-2B4A-B12F-CBD0DE8A2568}" type="presOf" srcId="{D1DD1852-3598-044D-8C90-415040FCA681}" destId="{13E170E3-2CA2-4C8B-A6FA-D6290F0F988A}" srcOrd="0" destOrd="0" presId="urn:microsoft.com/office/officeart/2005/8/layout/chevron1"/>
    <dgm:cxn modelId="{9DB02923-7BF7-E64E-8676-A897BEC2DDA4}" type="presOf" srcId="{1BE0212A-B512-4950-A912-799E20A9B87F}" destId="{13E170E3-2CA2-4C8B-A6FA-D6290F0F988A}" srcOrd="0" destOrd="1" presId="urn:microsoft.com/office/officeart/2005/8/layout/chevron1"/>
    <dgm:cxn modelId="{885D81A0-1A7A-6640-8C2A-40804A24ABAB}" type="presOf" srcId="{6C76870E-B562-4B07-94FC-FC40E7B1C7FA}" destId="{9BAD237C-257C-43CF-B88E-52A6D0D4E55D}" srcOrd="0" destOrd="2" presId="urn:microsoft.com/office/officeart/2005/8/layout/chevron1"/>
    <dgm:cxn modelId="{FF875C6B-84D0-1E4E-8CB6-D91221533B48}" srcId="{A99FEBD8-B08E-1749-844B-FE7C9ECA53D9}" destId="{AB1B4FBE-9E97-8943-B31F-CDACE018D1FD}" srcOrd="1" destOrd="0" parTransId="{702B1791-02CA-B64C-946C-F09EAF1FEFFD}" sibTransId="{0BB88650-29B2-C741-9B1F-DE1ACE403766}"/>
    <dgm:cxn modelId="{55623C7B-338D-424D-8479-78E09D351CCD}" type="presOf" srcId="{C1C13419-78AF-4509-A04D-24D53A1B2528}" destId="{9BAD237C-257C-43CF-B88E-52A6D0D4E55D}" srcOrd="0" destOrd="3" presId="urn:microsoft.com/office/officeart/2005/8/layout/chevron1"/>
    <dgm:cxn modelId="{E8EFCA20-2521-4B7F-81A5-A525C80CAEA2}" srcId="{067184FE-E45E-4249-BBAF-3A7CFC1E701D}" destId="{8136A9B0-D51A-424F-9DD3-1A3A6AFEE688}" srcOrd="0" destOrd="0" parTransId="{4B43F932-5936-4825-AF48-57F60969C975}" sibTransId="{B6054B3F-8876-4B78-BC66-5DE2ED42B044}"/>
    <dgm:cxn modelId="{D7FFE612-558F-4FF3-ABFF-98AFAEA3ACAA}" srcId="{067184FE-E45E-4249-BBAF-3A7CFC1E701D}" destId="{6C76870E-B562-4B07-94FC-FC40E7B1C7FA}" srcOrd="2" destOrd="0" parTransId="{848177AA-EA39-47D3-A91C-5F2D1E0319EF}" sibTransId="{28F2A663-808E-4AB2-95DE-97D1E2594D40}"/>
    <dgm:cxn modelId="{D73D17AA-3C34-4674-8463-78EFAF30403D}" srcId="{A99FEBD8-B08E-1749-844B-FE7C9ECA53D9}" destId="{067184FE-E45E-4249-BBAF-3A7CFC1E701D}" srcOrd="2" destOrd="0" parTransId="{AAF2A6E0-8DBC-4724-9CF8-B76957D86314}" sibTransId="{5E69C18C-0C54-4DFF-BEAA-5CD4F9EEA04C}"/>
    <dgm:cxn modelId="{D8182C9A-6A84-034F-8541-F3C4152C9D48}" srcId="{A99FEBD8-B08E-1749-844B-FE7C9ECA53D9}" destId="{CDBA750E-3A9D-F448-A100-3AE32C565F2A}" srcOrd="0" destOrd="0" parTransId="{1349D41C-F350-D54B-84D6-B6F053E3B8CD}" sibTransId="{8145D44B-4CD8-6C46-9C64-B094D0EA9CB4}"/>
    <dgm:cxn modelId="{E8A2BA8F-B126-4004-8EF4-FF79A2434699}" srcId="{CDBA750E-3A9D-F448-A100-3AE32C565F2A}" destId="{1BE0212A-B512-4950-A912-799E20A9B87F}" srcOrd="1" destOrd="0" parTransId="{9D6ACD4E-0BF9-4377-BE2C-ABA181E8FE93}" sibTransId="{929A22A2-A1BC-422E-BC7E-A796C1C7C74A}"/>
    <dgm:cxn modelId="{348AEFC6-7B00-9140-9D80-274701D19FFC}" srcId="{AB1B4FBE-9E97-8943-B31F-CDACE018D1FD}" destId="{13FCFF5E-A41C-8B47-A74C-09F8AC00A505}" srcOrd="1" destOrd="0" parTransId="{E7154B60-A7B1-5C4C-9129-9C9C04B1BEB5}" sibTransId="{E3E71F90-47B2-F540-BF14-05761AEB1B4B}"/>
    <dgm:cxn modelId="{430EF9EA-834D-DF4E-843E-A938A349ED52}" type="presOf" srcId="{8136A9B0-D51A-424F-9DD3-1A3A6AFEE688}" destId="{9BAD237C-257C-43CF-B88E-52A6D0D4E55D}" srcOrd="0" destOrd="0" presId="urn:microsoft.com/office/officeart/2005/8/layout/chevron1"/>
    <dgm:cxn modelId="{106B0021-36D1-DA45-AB86-CB97E0A6C6DD}" srcId="{AB1B4FBE-9E97-8943-B31F-CDACE018D1FD}" destId="{7455EC40-E34A-164E-9D76-7967F66E3627}" srcOrd="0" destOrd="0" parTransId="{B8D8D039-A1A1-7F44-8796-3A4F3CC3D591}" sibTransId="{5580884C-3BB4-0D43-AA1F-77118209C376}"/>
    <dgm:cxn modelId="{37F0F04F-F85E-EE46-A19F-FBB9D6651206}" type="presOf" srcId="{CDBA750E-3A9D-F448-A100-3AE32C565F2A}" destId="{746EA091-3915-45CC-AFE1-3D1E452A50E3}" srcOrd="0" destOrd="0" presId="urn:microsoft.com/office/officeart/2005/8/layout/chevron1"/>
    <dgm:cxn modelId="{47884D7D-08FE-3940-B49D-ABAB1AE43827}" type="presOf" srcId="{A99FEBD8-B08E-1749-844B-FE7C9ECA53D9}" destId="{D11823DC-83F1-4EF1-8FB4-B9E1645BFE4B}" srcOrd="0" destOrd="0" presId="urn:microsoft.com/office/officeart/2005/8/layout/chevron1"/>
    <dgm:cxn modelId="{66CC350A-F989-4B0C-A442-E4A703028059}" srcId="{067184FE-E45E-4249-BBAF-3A7CFC1E701D}" destId="{C1C13419-78AF-4509-A04D-24D53A1B2528}" srcOrd="3" destOrd="0" parTransId="{DB297A88-EEFA-4BCE-9561-5BE28739AAA5}" sibTransId="{BE789187-07E7-4421-90A2-3F23DB5105C7}"/>
    <dgm:cxn modelId="{C9B7A8D6-975F-4757-B5BF-EE1FCECEBEB3}" srcId="{067184FE-E45E-4249-BBAF-3A7CFC1E701D}" destId="{A72F8AF0-FDC3-4F78-9962-500C314224D7}" srcOrd="1" destOrd="0" parTransId="{BA15C1ED-4C36-4390-97FE-A8EFE4C1F2D4}" sibTransId="{B912D030-8526-4733-BF1B-D117F51AD11A}"/>
    <dgm:cxn modelId="{0522C954-ECDB-154C-84C0-187E5D7AA0B9}" type="presOf" srcId="{AB1B4FBE-9E97-8943-B31F-CDACE018D1FD}" destId="{16496879-F3CD-4E56-A96F-8C943243D082}" srcOrd="0" destOrd="0" presId="urn:microsoft.com/office/officeart/2005/8/layout/chevron1"/>
    <dgm:cxn modelId="{5E0DA87F-9217-7344-A93E-154830521DDC}" type="presOf" srcId="{13FCFF5E-A41C-8B47-A74C-09F8AC00A505}" destId="{057E06CF-B301-4D18-ACFE-717C96D182C8}" srcOrd="0" destOrd="1" presId="urn:microsoft.com/office/officeart/2005/8/layout/chevron1"/>
    <dgm:cxn modelId="{9AF06C8B-4D59-D343-9001-5A791B9CBD72}" type="presOf" srcId="{A72F8AF0-FDC3-4F78-9962-500C314224D7}" destId="{9BAD237C-257C-43CF-B88E-52A6D0D4E55D}" srcOrd="0" destOrd="1" presId="urn:microsoft.com/office/officeart/2005/8/layout/chevron1"/>
    <dgm:cxn modelId="{9508BB44-423E-0A4E-91B7-B9A00AF0A54F}" type="presOf" srcId="{067184FE-E45E-4249-BBAF-3A7CFC1E701D}" destId="{E4B310AA-9F53-4F13-9F56-535F5D2828E7}" srcOrd="0" destOrd="0" presId="urn:microsoft.com/office/officeart/2005/8/layout/chevron1"/>
    <dgm:cxn modelId="{12F1B461-B790-5D4E-8181-37673375B071}" srcId="{CDBA750E-3A9D-F448-A100-3AE32C565F2A}" destId="{D1DD1852-3598-044D-8C90-415040FCA681}" srcOrd="0" destOrd="0" parTransId="{3991782E-5664-5F4A-8167-6B4C35434A5B}" sibTransId="{4BA68665-3168-2F46-8F5F-8EE8E61C66F2}"/>
    <dgm:cxn modelId="{6D8D1301-ACB2-4745-876A-F66741279DAD}" type="presOf" srcId="{7455EC40-E34A-164E-9D76-7967F66E3627}" destId="{057E06CF-B301-4D18-ACFE-717C96D182C8}" srcOrd="0" destOrd="0" presId="urn:microsoft.com/office/officeart/2005/8/layout/chevron1"/>
    <dgm:cxn modelId="{20411DA3-2DEA-AC48-A671-FAAEAFC834EA}" type="presParOf" srcId="{D11823DC-83F1-4EF1-8FB4-B9E1645BFE4B}" destId="{6A0EB5DC-5143-4321-9C78-B0DC33E00D64}" srcOrd="0" destOrd="0" presId="urn:microsoft.com/office/officeart/2005/8/layout/chevron1"/>
    <dgm:cxn modelId="{6B6E2FC7-A569-6F42-A8AF-853058D62757}" type="presParOf" srcId="{6A0EB5DC-5143-4321-9C78-B0DC33E00D64}" destId="{746EA091-3915-45CC-AFE1-3D1E452A50E3}" srcOrd="0" destOrd="0" presId="urn:microsoft.com/office/officeart/2005/8/layout/chevron1"/>
    <dgm:cxn modelId="{C640B2F3-2CDC-984D-B1C6-BA985D591BA6}" type="presParOf" srcId="{6A0EB5DC-5143-4321-9C78-B0DC33E00D64}" destId="{13E170E3-2CA2-4C8B-A6FA-D6290F0F988A}" srcOrd="1" destOrd="0" presId="urn:microsoft.com/office/officeart/2005/8/layout/chevron1"/>
    <dgm:cxn modelId="{9DC6D182-D3AA-F047-97C2-388092B60FED}" type="presParOf" srcId="{D11823DC-83F1-4EF1-8FB4-B9E1645BFE4B}" destId="{BED078AC-F253-4E69-8CDF-213F0D200834}" srcOrd="1" destOrd="0" presId="urn:microsoft.com/office/officeart/2005/8/layout/chevron1"/>
    <dgm:cxn modelId="{29E7E15B-3E61-014B-A039-BD106D26550F}" type="presParOf" srcId="{D11823DC-83F1-4EF1-8FB4-B9E1645BFE4B}" destId="{5E0930BC-9B3B-4E4C-80F1-F7B579EFFCD6}" srcOrd="2" destOrd="0" presId="urn:microsoft.com/office/officeart/2005/8/layout/chevron1"/>
    <dgm:cxn modelId="{D196398C-3461-3D45-B84E-8B1E4F60685A}" type="presParOf" srcId="{5E0930BC-9B3B-4E4C-80F1-F7B579EFFCD6}" destId="{16496879-F3CD-4E56-A96F-8C943243D082}" srcOrd="0" destOrd="0" presId="urn:microsoft.com/office/officeart/2005/8/layout/chevron1"/>
    <dgm:cxn modelId="{B4C22195-3135-4A41-83B0-3B1BAD2E4CD3}" type="presParOf" srcId="{5E0930BC-9B3B-4E4C-80F1-F7B579EFFCD6}" destId="{057E06CF-B301-4D18-ACFE-717C96D182C8}" srcOrd="1" destOrd="0" presId="urn:microsoft.com/office/officeart/2005/8/layout/chevron1"/>
    <dgm:cxn modelId="{67B63BFC-52C0-B64A-B8D0-D81F40012211}" type="presParOf" srcId="{D11823DC-83F1-4EF1-8FB4-B9E1645BFE4B}" destId="{0DDDC635-4BAF-4F19-8E3F-26083C3698D2}" srcOrd="3" destOrd="0" presId="urn:microsoft.com/office/officeart/2005/8/layout/chevron1"/>
    <dgm:cxn modelId="{70D9B57D-9A77-9F44-A818-BFC3E0FD3E54}" type="presParOf" srcId="{D11823DC-83F1-4EF1-8FB4-B9E1645BFE4B}" destId="{02166F54-E4DD-4DA0-8666-30999E805878}" srcOrd="4" destOrd="0" presId="urn:microsoft.com/office/officeart/2005/8/layout/chevron1"/>
    <dgm:cxn modelId="{BD1DDD7C-13D7-CC41-9F4D-32FCFD41DFA7}" type="presParOf" srcId="{02166F54-E4DD-4DA0-8666-30999E805878}" destId="{E4B310AA-9F53-4F13-9F56-535F5D2828E7}" srcOrd="0" destOrd="0" presId="urn:microsoft.com/office/officeart/2005/8/layout/chevron1"/>
    <dgm:cxn modelId="{AAEB7A61-9D84-C64B-AAEB-AB7A3F176CF6}" type="presParOf" srcId="{02166F54-E4DD-4DA0-8666-30999E805878}" destId="{9BAD237C-257C-43CF-B88E-52A6D0D4E55D}"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EA091-3915-45CC-AFE1-3D1E452A50E3}">
      <dsp:nvSpPr>
        <dsp:cNvPr id="0" name=""/>
        <dsp:cNvSpPr/>
      </dsp:nvSpPr>
      <dsp:spPr>
        <a:xfrm>
          <a:off x="28671" y="101732"/>
          <a:ext cx="2053492" cy="5940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ts val="0"/>
            </a:spcAft>
          </a:pPr>
          <a:r>
            <a:rPr lang="en-US" sz="1100" b="1" kern="1200" dirty="0" smtClean="0"/>
            <a:t>Setup Infrastructure</a:t>
          </a:r>
          <a:endParaRPr lang="en-US" sz="1100" b="1" kern="1200" dirty="0"/>
        </a:p>
      </dsp:txBody>
      <dsp:txXfrm>
        <a:off x="325671" y="101732"/>
        <a:ext cx="1459492" cy="594000"/>
      </dsp:txXfrm>
    </dsp:sp>
    <dsp:sp modelId="{13E170E3-2CA2-4C8B-A6FA-D6290F0F988A}">
      <dsp:nvSpPr>
        <dsp:cNvPr id="0" name=""/>
        <dsp:cNvSpPr/>
      </dsp:nvSpPr>
      <dsp:spPr>
        <a:xfrm>
          <a:off x="194577" y="784236"/>
          <a:ext cx="1692373" cy="697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strike="noStrike" kern="1200" dirty="0" smtClean="0"/>
            <a:t>Configure N/w and Storage</a:t>
          </a:r>
          <a:endParaRPr lang="en-US" sz="1100" strike="noStrike" kern="1200" dirty="0"/>
        </a:p>
        <a:p>
          <a:pPr marL="57150" lvl="1" indent="-57150" algn="l" defTabSz="488950">
            <a:lnSpc>
              <a:spcPct val="90000"/>
            </a:lnSpc>
            <a:spcBef>
              <a:spcPct val="0"/>
            </a:spcBef>
            <a:spcAft>
              <a:spcPct val="15000"/>
            </a:spcAft>
            <a:buChar char="••"/>
          </a:pPr>
          <a:r>
            <a:rPr lang="en-US" sz="1100" strike="noStrike" kern="1200" dirty="0" smtClean="0"/>
            <a:t>Deploy and Configure OS</a:t>
          </a:r>
          <a:endParaRPr lang="en-US" sz="1100" strike="noStrike" kern="1200" dirty="0"/>
        </a:p>
      </dsp:txBody>
      <dsp:txXfrm>
        <a:off x="194577" y="784236"/>
        <a:ext cx="1692373" cy="697002"/>
      </dsp:txXfrm>
    </dsp:sp>
    <dsp:sp modelId="{16496879-F3CD-4E56-A96F-8C943243D082}">
      <dsp:nvSpPr>
        <dsp:cNvPr id="0" name=""/>
        <dsp:cNvSpPr/>
      </dsp:nvSpPr>
      <dsp:spPr>
        <a:xfrm>
          <a:off x="1866163" y="101732"/>
          <a:ext cx="2053492" cy="5940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ts val="0"/>
            </a:spcAft>
          </a:pPr>
          <a:r>
            <a:rPr lang="en-US" sz="1100" b="1" kern="1200" dirty="0" smtClean="0"/>
            <a:t>Setup Application Middleware</a:t>
          </a:r>
          <a:endParaRPr lang="en-US" sz="1100" b="1" kern="1200" dirty="0"/>
        </a:p>
      </dsp:txBody>
      <dsp:txXfrm>
        <a:off x="2163163" y="101732"/>
        <a:ext cx="1459492" cy="594000"/>
      </dsp:txXfrm>
    </dsp:sp>
    <dsp:sp modelId="{057E06CF-B301-4D18-ACFE-717C96D182C8}">
      <dsp:nvSpPr>
        <dsp:cNvPr id="0" name=""/>
        <dsp:cNvSpPr/>
      </dsp:nvSpPr>
      <dsp:spPr>
        <a:xfrm>
          <a:off x="2059126" y="784236"/>
          <a:ext cx="1642793" cy="697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strike="noStrike" kern="1200" dirty="0" smtClean="0"/>
            <a:t>Deploy and configure application middleware</a:t>
          </a:r>
          <a:endParaRPr lang="en-US" sz="1100" strike="noStrike" kern="1200" dirty="0"/>
        </a:p>
        <a:p>
          <a:pPr marL="57150" lvl="1" indent="-57150" algn="l" defTabSz="488950">
            <a:lnSpc>
              <a:spcPct val="90000"/>
            </a:lnSpc>
            <a:spcBef>
              <a:spcPct val="0"/>
            </a:spcBef>
            <a:spcAft>
              <a:spcPct val="15000"/>
            </a:spcAft>
            <a:buChar char="••"/>
          </a:pPr>
          <a:r>
            <a:rPr lang="en-US" sz="1100" strike="noStrike" kern="1200" dirty="0" smtClean="0"/>
            <a:t>Connect it to Database</a:t>
          </a:r>
          <a:endParaRPr lang="en-US" sz="1100" strike="noStrike" kern="1200" dirty="0"/>
        </a:p>
      </dsp:txBody>
      <dsp:txXfrm>
        <a:off x="2059126" y="784236"/>
        <a:ext cx="1642793" cy="697002"/>
      </dsp:txXfrm>
    </dsp:sp>
    <dsp:sp modelId="{E4B310AA-9F53-4F13-9F56-535F5D2828E7}">
      <dsp:nvSpPr>
        <dsp:cNvPr id="0" name=""/>
        <dsp:cNvSpPr/>
      </dsp:nvSpPr>
      <dsp:spPr>
        <a:xfrm>
          <a:off x="3703655" y="101732"/>
          <a:ext cx="2053492" cy="5940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Deploy</a:t>
          </a:r>
          <a:br>
            <a:rPr lang="en-US" sz="1100" b="1" kern="1200" dirty="0" smtClean="0"/>
          </a:br>
          <a:r>
            <a:rPr lang="en-US" sz="1100" b="1" kern="1200" dirty="0" smtClean="0"/>
            <a:t>Application</a:t>
          </a:r>
          <a:endParaRPr lang="en-US" sz="1100" b="1" kern="1200" dirty="0"/>
        </a:p>
      </dsp:txBody>
      <dsp:txXfrm>
        <a:off x="4000655" y="101732"/>
        <a:ext cx="1459492" cy="594000"/>
      </dsp:txXfrm>
    </dsp:sp>
    <dsp:sp modelId="{9BAD237C-257C-43CF-B88E-52A6D0D4E55D}">
      <dsp:nvSpPr>
        <dsp:cNvPr id="0" name=""/>
        <dsp:cNvSpPr/>
      </dsp:nvSpPr>
      <dsp:spPr>
        <a:xfrm>
          <a:off x="4072134" y="784236"/>
          <a:ext cx="1642793" cy="697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strike="noStrike" kern="1200" dirty="0" smtClean="0"/>
            <a:t>Development</a:t>
          </a:r>
          <a:endParaRPr lang="en-US" sz="1100" strike="noStrike" kern="1200" dirty="0"/>
        </a:p>
        <a:p>
          <a:pPr marL="57150" lvl="1" indent="-57150" algn="l" defTabSz="488950">
            <a:lnSpc>
              <a:spcPct val="90000"/>
            </a:lnSpc>
            <a:spcBef>
              <a:spcPct val="0"/>
            </a:spcBef>
            <a:spcAft>
              <a:spcPct val="15000"/>
            </a:spcAft>
            <a:buChar char="••"/>
          </a:pPr>
          <a:r>
            <a:rPr lang="en-US" sz="1100" strike="noStrike" kern="1200" dirty="0" smtClean="0"/>
            <a:t>Test</a:t>
          </a:r>
          <a:endParaRPr lang="en-US" sz="1100" strike="noStrike" kern="1200" dirty="0"/>
        </a:p>
        <a:p>
          <a:pPr marL="57150" lvl="1" indent="-57150" algn="l" defTabSz="488950">
            <a:lnSpc>
              <a:spcPct val="90000"/>
            </a:lnSpc>
            <a:spcBef>
              <a:spcPct val="0"/>
            </a:spcBef>
            <a:spcAft>
              <a:spcPct val="15000"/>
            </a:spcAft>
            <a:buChar char="••"/>
          </a:pPr>
          <a:r>
            <a:rPr lang="en-US" sz="1100" strike="noStrike" kern="1200" dirty="0" smtClean="0"/>
            <a:t>Production</a:t>
          </a:r>
          <a:endParaRPr lang="en-US" sz="1100" strike="noStrike" kern="1200" dirty="0"/>
        </a:p>
        <a:p>
          <a:pPr marL="57150" lvl="1" indent="-57150" algn="l" defTabSz="488950">
            <a:lnSpc>
              <a:spcPct val="90000"/>
            </a:lnSpc>
            <a:spcBef>
              <a:spcPct val="0"/>
            </a:spcBef>
            <a:spcAft>
              <a:spcPct val="15000"/>
            </a:spcAft>
            <a:buChar char="••"/>
          </a:pPr>
          <a:r>
            <a:rPr lang="en-US" sz="1100" strike="noStrike" kern="1200" dirty="0" smtClean="0"/>
            <a:t>Different Clouds</a:t>
          </a:r>
          <a:endParaRPr lang="en-US" sz="1100" strike="noStrike" kern="1200" dirty="0"/>
        </a:p>
      </dsp:txBody>
      <dsp:txXfrm>
        <a:off x="4072134" y="784236"/>
        <a:ext cx="1642793" cy="6970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4"/>
            <a:ext cx="3026834"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7171" name="Rectangle 3"/>
          <p:cNvSpPr>
            <a:spLocks noGrp="1" noChangeArrowheads="1"/>
          </p:cNvSpPr>
          <p:nvPr>
            <p:ph type="dt" sz="quarter" idx="1"/>
          </p:nvPr>
        </p:nvSpPr>
        <p:spPr bwMode="auto">
          <a:xfrm>
            <a:off x="3958167" y="4"/>
            <a:ext cx="3026834"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a:p>
        </p:txBody>
      </p:sp>
      <p:sp>
        <p:nvSpPr>
          <p:cNvPr id="7172" name="Rectangle 4"/>
          <p:cNvSpPr>
            <a:spLocks noGrp="1" noChangeArrowheads="1"/>
          </p:cNvSpPr>
          <p:nvPr>
            <p:ph type="ftr" sz="quarter" idx="2"/>
          </p:nvPr>
        </p:nvSpPr>
        <p:spPr bwMode="auto">
          <a:xfrm>
            <a:off x="3" y="8819519"/>
            <a:ext cx="3026834"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7173" name="Rectangle 5"/>
          <p:cNvSpPr>
            <a:spLocks noGrp="1" noChangeArrowheads="1"/>
          </p:cNvSpPr>
          <p:nvPr>
            <p:ph type="sldNum" sz="quarter" idx="3"/>
          </p:nvPr>
        </p:nvSpPr>
        <p:spPr bwMode="auto">
          <a:xfrm>
            <a:off x="3958167" y="8819519"/>
            <a:ext cx="3026834"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6273D68B-0CA8-4788-90D5-2D086E039DB9}" type="slidenum">
              <a:rPr lang="en-US"/>
              <a:pPr>
                <a:defRPr/>
              </a:pPr>
              <a:t>‹#›</a:t>
            </a:fld>
            <a:endParaRPr lang="en-US"/>
          </a:p>
        </p:txBody>
      </p:sp>
    </p:spTree>
    <p:extLst>
      <p:ext uri="{BB962C8B-B14F-4D97-AF65-F5344CB8AC3E}">
        <p14:creationId xmlns:p14="http://schemas.microsoft.com/office/powerpoint/2010/main" val="486481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4"/>
            <a:ext cx="3026834"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4099" name="Rectangle 3"/>
          <p:cNvSpPr>
            <a:spLocks noGrp="1" noChangeArrowheads="1"/>
          </p:cNvSpPr>
          <p:nvPr>
            <p:ph type="dt" idx="1"/>
          </p:nvPr>
        </p:nvSpPr>
        <p:spPr bwMode="auto">
          <a:xfrm>
            <a:off x="3958167" y="4"/>
            <a:ext cx="3026834"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1335" y="4409759"/>
            <a:ext cx="5122334" cy="417766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3" y="8819519"/>
            <a:ext cx="3026834"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4103" name="Rectangle 7"/>
          <p:cNvSpPr>
            <a:spLocks noGrp="1" noChangeArrowheads="1"/>
          </p:cNvSpPr>
          <p:nvPr>
            <p:ph type="sldNum" sz="quarter" idx="5"/>
          </p:nvPr>
        </p:nvSpPr>
        <p:spPr bwMode="auto">
          <a:xfrm>
            <a:off x="3958167" y="8819519"/>
            <a:ext cx="3026834"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30ED41AE-736E-48F5-8701-1355F6D9E97A}" type="slidenum">
              <a:rPr lang="en-US"/>
              <a:pPr>
                <a:defRPr/>
              </a:pPr>
              <a:t>‹#›</a:t>
            </a:fld>
            <a:endParaRPr lang="en-US"/>
          </a:p>
        </p:txBody>
      </p:sp>
    </p:spTree>
    <p:extLst>
      <p:ext uri="{BB962C8B-B14F-4D97-AF65-F5344CB8AC3E}">
        <p14:creationId xmlns:p14="http://schemas.microsoft.com/office/powerpoint/2010/main" val="3368859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a:t>
            </a:r>
          </a:p>
        </p:txBody>
      </p:sp>
      <p:sp>
        <p:nvSpPr>
          <p:cNvPr id="4" name="Slide Number Placeholder 3"/>
          <p:cNvSpPr>
            <a:spLocks noGrp="1"/>
          </p:cNvSpPr>
          <p:nvPr>
            <p:ph type="sldNum" sz="quarter" idx="10"/>
          </p:nvPr>
        </p:nvSpPr>
        <p:spPr/>
        <p:txBody>
          <a:bodyPr/>
          <a:lstStyle/>
          <a:p>
            <a:pPr>
              <a:defRPr/>
            </a:pPr>
            <a:fld id="{2FDE78DB-CC29-43A9-ACFC-322563C2369F}"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393214-E01E-4B40-BFB0-E8DC1336EA34}" type="slidenum">
              <a:rPr lang="en-US" smtClean="0"/>
              <a:pPr>
                <a:defRPr/>
              </a:pPr>
              <a:t>14</a:t>
            </a:fld>
            <a:endParaRPr lang="en-US"/>
          </a:p>
        </p:txBody>
      </p:sp>
    </p:spTree>
    <p:extLst>
      <p:ext uri="{BB962C8B-B14F-4D97-AF65-F5344CB8AC3E}">
        <p14:creationId xmlns:p14="http://schemas.microsoft.com/office/powerpoint/2010/main" val="2921112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a:t>
            </a:r>
            <a:r>
              <a:rPr lang="en-US" baseline="0" dirty="0" smtClean="0"/>
              <a:t> to ensure smooth transition</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15</a:t>
            </a:fld>
            <a:endParaRPr lang="en-US"/>
          </a:p>
        </p:txBody>
      </p:sp>
    </p:spTree>
    <p:extLst>
      <p:ext uri="{BB962C8B-B14F-4D97-AF65-F5344CB8AC3E}">
        <p14:creationId xmlns:p14="http://schemas.microsoft.com/office/powerpoint/2010/main" val="3030569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Few years back, when  </a:t>
            </a:r>
            <a:r>
              <a:rPr lang="en-US" baseline="0" dirty="0" smtClean="0"/>
              <a:t>we started looking at how to EFFECTIVELY manage workloads that run within </a:t>
            </a:r>
            <a:r>
              <a:rPr lang="en-US" baseline="0" dirty="0" err="1" smtClean="0"/>
              <a:t>Vmware</a:t>
            </a:r>
            <a:r>
              <a:rPr lang="en-US" baseline="0" dirty="0" smtClean="0"/>
              <a:t> VM’s and on ANY virtualization platforms,  we took a fresh look at the EMERGING application landscape. The key trends we notice are :</a:t>
            </a:r>
          </a:p>
          <a:p>
            <a:endParaRPr lang="en-US" baseline="0" dirty="0" smtClean="0"/>
          </a:p>
          <a:p>
            <a:r>
              <a:rPr lang="en-US" baseline="0" dirty="0" smtClean="0"/>
              <a:t>1. Applications are being written in variety of languages using variety of frameworks. Gone are the days when apps were written in C/C++ or Java. Now we have JEE, Spring, </a:t>
            </a:r>
            <a:r>
              <a:rPr lang="en-US" baseline="0" dirty="0" err="1" smtClean="0"/>
              <a:t>.Net</a:t>
            </a:r>
            <a:r>
              <a:rPr lang="en-US" baseline="0" dirty="0" smtClean="0"/>
              <a:t> but we also have </a:t>
            </a:r>
            <a:r>
              <a:rPr lang="en-US" baseline="0" dirty="0" err="1" smtClean="0"/>
              <a:t>RoR</a:t>
            </a:r>
            <a:r>
              <a:rPr lang="en-US" baseline="0" dirty="0" smtClean="0"/>
              <a:t>, </a:t>
            </a:r>
            <a:r>
              <a:rPr lang="en-US" baseline="0" dirty="0" err="1" smtClean="0"/>
              <a:t>Jango</a:t>
            </a:r>
            <a:r>
              <a:rPr lang="en-US" baseline="0" dirty="0" smtClean="0"/>
              <a:t>, </a:t>
            </a:r>
            <a:r>
              <a:rPr lang="en-US" baseline="0" dirty="0" err="1" smtClean="0"/>
              <a:t>NodeJS</a:t>
            </a:r>
            <a:r>
              <a:rPr lang="en-US" baseline="0" dirty="0" smtClean="0"/>
              <a:t>, </a:t>
            </a:r>
            <a:r>
              <a:rPr lang="en-US" baseline="0" dirty="0" err="1" smtClean="0"/>
              <a:t>Scala</a:t>
            </a:r>
            <a:r>
              <a:rPr lang="en-US" baseline="0" dirty="0" smtClean="0"/>
              <a:t>. On the database end, we have </a:t>
            </a:r>
            <a:r>
              <a:rPr lang="en-US" baseline="0" dirty="0" err="1" smtClean="0"/>
              <a:t>alongwith</a:t>
            </a:r>
            <a:r>
              <a:rPr lang="en-US" baseline="0" dirty="0" smtClean="0"/>
              <a:t> SQL databases, the emerging use of  NOSQL database : Cassandra, </a:t>
            </a:r>
            <a:r>
              <a:rPr lang="en-US" baseline="0" dirty="0" err="1" smtClean="0"/>
              <a:t>MongoDB</a:t>
            </a:r>
            <a:r>
              <a:rPr lang="en-US" baseline="0" dirty="0" smtClean="0"/>
              <a:t>, </a:t>
            </a:r>
            <a:r>
              <a:rPr lang="en-US" baseline="0" dirty="0" err="1" smtClean="0"/>
              <a:t>CouchDB</a:t>
            </a:r>
            <a:r>
              <a:rPr lang="en-US" baseline="0" dirty="0" smtClean="0"/>
              <a:t>. Then there is the upcoming arena of </a:t>
            </a:r>
            <a:r>
              <a:rPr lang="en-US" baseline="0" dirty="0" err="1" smtClean="0"/>
              <a:t>BiGDATA</a:t>
            </a:r>
            <a:r>
              <a:rPr lang="en-US" baseline="0" dirty="0" smtClean="0"/>
              <a:t> that brings in apps based on </a:t>
            </a:r>
            <a:r>
              <a:rPr lang="en-US" baseline="0" dirty="0" err="1" smtClean="0"/>
              <a:t>Hadoop</a:t>
            </a:r>
            <a:r>
              <a:rPr lang="en-US" baseline="0" dirty="0" smtClean="0"/>
              <a:t>/</a:t>
            </a:r>
            <a:r>
              <a:rPr lang="en-US" baseline="0" dirty="0" err="1" smtClean="0"/>
              <a:t>Hbase</a:t>
            </a:r>
            <a:r>
              <a:rPr lang="en-US" baseline="0" dirty="0" smtClean="0"/>
              <a:t>/HDFS .</a:t>
            </a:r>
          </a:p>
          <a:p>
            <a:endParaRPr lang="en-US" dirty="0" smtClean="0"/>
          </a:p>
          <a:p>
            <a:r>
              <a:rPr lang="en-US" dirty="0" smtClean="0"/>
              <a:t>2. The second key</a:t>
            </a:r>
            <a:r>
              <a:rPr lang="en-US" baseline="0" dirty="0" smtClean="0"/>
              <a:t> trend we notice is about HOW the apps are developed. As </a:t>
            </a:r>
            <a:r>
              <a:rPr lang="en-US" baseline="0" dirty="0" err="1" smtClean="0"/>
              <a:t>Shahar</a:t>
            </a:r>
            <a:r>
              <a:rPr lang="en-US" baseline="0" dirty="0" smtClean="0"/>
              <a:t> mentioned, We used to have waterfall model where it took almost 2 years to deliver on a concept or an idea. Now we have Agile/SCRUM development methodologies that enables iterative </a:t>
            </a:r>
            <a:r>
              <a:rPr lang="en-US" baseline="0" dirty="0" err="1" smtClean="0"/>
              <a:t>dev</a:t>
            </a:r>
            <a:r>
              <a:rPr lang="en-US" baseline="0" dirty="0" smtClean="0"/>
              <a:t>/test/release cycles. The result of which is apps are released early and often. This gave rise to the </a:t>
            </a:r>
            <a:r>
              <a:rPr lang="en-US" baseline="0" dirty="0" err="1" smtClean="0"/>
              <a:t>DevOps</a:t>
            </a:r>
            <a:r>
              <a:rPr lang="en-US" baseline="0" dirty="0" smtClean="0"/>
              <a:t> model, that </a:t>
            </a:r>
            <a:r>
              <a:rPr lang="en-US" baseline="0" dirty="0" err="1" smtClean="0"/>
              <a:t>Shahar</a:t>
            </a:r>
            <a:r>
              <a:rPr lang="en-US" baseline="0" dirty="0" smtClean="0"/>
              <a:t> described,  that makes us wonder whether development and operations are two different job functions after all. </a:t>
            </a:r>
          </a:p>
          <a:p>
            <a:endParaRPr lang="en-US" baseline="0" dirty="0" smtClean="0"/>
          </a:p>
          <a:p>
            <a:r>
              <a:rPr lang="en-US" baseline="0" dirty="0" smtClean="0"/>
              <a:t>3. So far we looked at how the applications are DEVELOPED. Taking a quick glance at how the applications are DEPLOYED, we see – applications are no more tied to a particular infrastructure. With the emergence of private and public cloud, there is no guarantee where an app will reside. It may be on EC2 for </a:t>
            </a:r>
            <a:r>
              <a:rPr lang="en-US" baseline="0" dirty="0" err="1" smtClean="0"/>
              <a:t>dev</a:t>
            </a:r>
            <a:r>
              <a:rPr lang="en-US" baseline="0" dirty="0" smtClean="0"/>
              <a:t>/test and on private vCloud for production deployment.</a:t>
            </a:r>
            <a:endParaRPr lang="en-US" dirty="0" smtClean="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16</a:t>
            </a:fld>
            <a:endParaRPr lang="en-US"/>
          </a:p>
        </p:txBody>
      </p:sp>
    </p:spTree>
    <p:extLst>
      <p:ext uri="{BB962C8B-B14F-4D97-AF65-F5344CB8AC3E}">
        <p14:creationId xmlns:p14="http://schemas.microsoft.com/office/powerpoint/2010/main" val="3216222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a:t>
            </a:r>
            <a:r>
              <a:rPr lang="en-US" baseline="0" dirty="0" smtClean="0"/>
              <a:t> these trends, we decided to base our strategy on 3 key axis :</a:t>
            </a:r>
          </a:p>
          <a:p>
            <a:pPr marL="228600" indent="-228600">
              <a:buAutoNum type="arabicPeriod"/>
            </a:pPr>
            <a:r>
              <a:rPr lang="en-US" baseline="0" dirty="0" smtClean="0"/>
              <a:t>We HAVE to enable Applications written in any language using variety of frameworks and databases</a:t>
            </a:r>
          </a:p>
          <a:p>
            <a:pPr marL="228600" indent="-228600">
              <a:buAutoNum type="arabicPeriod"/>
            </a:pPr>
            <a:r>
              <a:rPr lang="en-US" baseline="0" dirty="0" smtClean="0"/>
              <a:t>We HAVE to enable Apps on any kind of infrastructure </a:t>
            </a:r>
          </a:p>
          <a:p>
            <a:pPr marL="228600" indent="-228600">
              <a:buAutoNum type="arabicPeriod"/>
            </a:pPr>
            <a:r>
              <a:rPr lang="en-US" baseline="0" dirty="0" smtClean="0"/>
              <a:t>We HAVE to enable entire </a:t>
            </a:r>
            <a:r>
              <a:rPr lang="en-US" baseline="0" dirty="0" err="1" smtClean="0"/>
              <a:t>lifecyle</a:t>
            </a:r>
            <a:r>
              <a:rPr lang="en-US" baseline="0" dirty="0" smtClean="0"/>
              <a:t> of an app : provision an app, keep it compliant based on various cloud policies, ongoing monitoring of app performance and allowing various maintenance activities on the app. </a:t>
            </a:r>
          </a:p>
          <a:p>
            <a:pPr marL="0" indent="0">
              <a:buNone/>
            </a:pPr>
            <a:r>
              <a:rPr lang="en-US" baseline="0" smtClean="0"/>
              <a:t>Drilling </a:t>
            </a:r>
            <a:r>
              <a:rPr lang="en-US" baseline="0" dirty="0" smtClean="0"/>
              <a:t>into the 3</a:t>
            </a:r>
            <a:r>
              <a:rPr lang="en-US" baseline="30000" dirty="0" smtClean="0"/>
              <a:t>rd</a:t>
            </a:r>
            <a:r>
              <a:rPr lang="en-US" baseline="0" dirty="0" smtClean="0"/>
              <a:t> axis in </a:t>
            </a:r>
            <a:r>
              <a:rPr lang="en-US" baseline="0" smtClean="0"/>
              <a:t>some details, </a:t>
            </a: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17</a:t>
            </a:fld>
            <a:endParaRPr lang="en-US"/>
          </a:p>
        </p:txBody>
      </p:sp>
    </p:spTree>
    <p:extLst>
      <p:ext uri="{BB962C8B-B14F-4D97-AF65-F5344CB8AC3E}">
        <p14:creationId xmlns:p14="http://schemas.microsoft.com/office/powerpoint/2010/main" val="3102873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a:t>
            </a:r>
            <a:r>
              <a:rPr lang="en-US" baseline="0" dirty="0" smtClean="0"/>
              <a:t> at these trends, we started wondering – how will this application landscape transform the traditional provisioning process. </a:t>
            </a:r>
          </a:p>
          <a:p>
            <a:endParaRPr lang="en-US" baseline="0" dirty="0" smtClean="0"/>
          </a:p>
          <a:p>
            <a:r>
              <a:rPr lang="en-US" baseline="0" dirty="0" err="1" smtClean="0"/>
              <a:t>Refering</a:t>
            </a:r>
            <a:r>
              <a:rPr lang="en-US" baseline="0" dirty="0" smtClean="0"/>
              <a:t> to </a:t>
            </a:r>
            <a:r>
              <a:rPr lang="en-US" baseline="0" dirty="0" err="1" smtClean="0"/>
              <a:t>Shahar’s</a:t>
            </a:r>
            <a:r>
              <a:rPr lang="en-US" baseline="0" dirty="0" smtClean="0"/>
              <a:t> point on Traditional App Provisioning was about  - obtaining compute resources, configuring network, storage , deploying OS . Next is deploying application stack bottom up – deploy </a:t>
            </a:r>
            <a:r>
              <a:rPr lang="en-US" baseline="0" dirty="0" err="1" smtClean="0"/>
              <a:t>appservers</a:t>
            </a:r>
            <a:r>
              <a:rPr lang="en-US" baseline="0" dirty="0" smtClean="0"/>
              <a:t>, connect to an existing database, so forth. Finally deploying the actual app.</a:t>
            </a:r>
          </a:p>
          <a:p>
            <a:endParaRPr lang="en-US" baseline="0" dirty="0" smtClean="0"/>
          </a:p>
          <a:p>
            <a:r>
              <a:rPr lang="en-US" baseline="0" dirty="0" smtClean="0"/>
              <a:t>In the cloud era and  more importantly to enable the </a:t>
            </a:r>
            <a:r>
              <a:rPr lang="en-US" baseline="0" dirty="0" err="1" smtClean="0"/>
              <a:t>devOps</a:t>
            </a:r>
            <a:r>
              <a:rPr lang="en-US" baseline="0" dirty="0" smtClean="0"/>
              <a:t> model, you need a top-down approach – define the application constructs, their configurations and then bind them to a specific </a:t>
            </a:r>
            <a:r>
              <a:rPr lang="en-US" baseline="0" dirty="0" err="1" smtClean="0"/>
              <a:t>IaaS</a:t>
            </a:r>
            <a:r>
              <a:rPr lang="en-US" baseline="0" dirty="0" smtClean="0"/>
              <a:t> platform.</a:t>
            </a:r>
          </a:p>
          <a:p>
            <a:endParaRPr lang="en-US" baseline="0" dirty="0" smtClean="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18</a:t>
            </a:fld>
            <a:endParaRPr lang="en-US"/>
          </a:p>
        </p:txBody>
      </p:sp>
    </p:spTree>
    <p:extLst>
      <p:ext uri="{BB962C8B-B14F-4D97-AF65-F5344CB8AC3E}">
        <p14:creationId xmlns:p14="http://schemas.microsoft.com/office/powerpoint/2010/main" val="1137208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took a look at </a:t>
            </a:r>
            <a:r>
              <a:rPr lang="en-US" baseline="0" dirty="0" smtClean="0"/>
              <a:t>the monitoring and maintenance process. In traditional world, once you see a drop in performance and guessing game begins. With some amount of troubleshooting information gathered, war room meetings between mw admin, infrastructure admin and apps team are held. Assumptions are made without enough information that lead to false starts.</a:t>
            </a:r>
          </a:p>
          <a:p>
            <a:endParaRPr lang="en-US" baseline="0" dirty="0" smtClean="0"/>
          </a:p>
          <a:p>
            <a:r>
              <a:rPr lang="en-US" baseline="0" dirty="0" smtClean="0"/>
              <a:t>Again with reduced distinction between developer and operations job function, we could do much better. As a </a:t>
            </a:r>
            <a:r>
              <a:rPr lang="en-US" baseline="0" dirty="0" err="1" smtClean="0"/>
              <a:t>devOps</a:t>
            </a:r>
            <a:r>
              <a:rPr lang="en-US" baseline="0" dirty="0" smtClean="0"/>
              <a:t> person deploying the app, wouldn’t be awesome if I could pre-instrument monitoring constructs in my code and my deployment to get richer semantics on my monitoring KPIs.</a:t>
            </a:r>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19</a:t>
            </a:fld>
            <a:endParaRPr lang="en-US"/>
          </a:p>
        </p:txBody>
      </p:sp>
    </p:spTree>
    <p:extLst>
      <p:ext uri="{BB962C8B-B14F-4D97-AF65-F5344CB8AC3E}">
        <p14:creationId xmlns:p14="http://schemas.microsoft.com/office/powerpoint/2010/main" val="2845160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a:t>
            </a:r>
            <a:r>
              <a:rPr lang="en-US" baseline="0" dirty="0" smtClean="0"/>
              <a:t> analysis</a:t>
            </a:r>
            <a:r>
              <a:rPr lang="en-US" dirty="0" smtClean="0"/>
              <a:t>, we formed 3</a:t>
            </a:r>
            <a:r>
              <a:rPr lang="en-US" baseline="0" dirty="0" smtClean="0"/>
              <a:t> core goals for our product offerings :</a:t>
            </a:r>
          </a:p>
          <a:p>
            <a:endParaRPr lang="en-US" baseline="0" dirty="0" smtClean="0"/>
          </a:p>
          <a:p>
            <a:pPr marL="228600" indent="-228600">
              <a:buAutoNum type="arabicPeriod"/>
            </a:pPr>
            <a:r>
              <a:rPr lang="en-US" baseline="0" dirty="0" smtClean="0"/>
              <a:t>Enable the cloud operating model. Separate the application definition from deployment environment bindings. Allow Dynamic Bindings to variety of Cloud , thereby providing hybrid cloud support.</a:t>
            </a:r>
          </a:p>
          <a:p>
            <a:pPr marL="228600" indent="-228600">
              <a:buAutoNum type="arabicPeriod"/>
            </a:pPr>
            <a:r>
              <a:rPr lang="en-US" baseline="0" dirty="0" smtClean="0"/>
              <a:t>When you support hybrid cloud, the next question to answer is, how to support difference in features of each cloud. Whether we want to set a common denominator or leverage the advanced features of some cloud</a:t>
            </a:r>
          </a:p>
          <a:p>
            <a:pPr marL="0" indent="0">
              <a:buNone/>
            </a:pPr>
            <a:endParaRPr lang="en-US" baseline="0" dirty="0" smtClean="0"/>
          </a:p>
          <a:p>
            <a:pPr marL="0" indent="0">
              <a:buNone/>
            </a:pPr>
            <a:r>
              <a:rPr lang="en-US" baseline="0" dirty="0" smtClean="0"/>
              <a:t>The second core goal is : Provide features that work with </a:t>
            </a:r>
            <a:r>
              <a:rPr lang="en-US" baseline="0" dirty="0" err="1" smtClean="0"/>
              <a:t>devOps</a:t>
            </a:r>
            <a:r>
              <a:rPr lang="en-US" baseline="0" dirty="0" smtClean="0"/>
              <a:t> model. And for companies that have these functions separate, provide a platform that enables collaboration between developers and operation teams.  Provide agility of deployment and updates with some level of standardization and governance for large enterprises.</a:t>
            </a:r>
          </a:p>
          <a:p>
            <a:pPr marL="0" indent="0">
              <a:buNone/>
            </a:pPr>
            <a:endParaRPr lang="en-US" baseline="0" dirty="0" smtClean="0"/>
          </a:p>
          <a:p>
            <a:pPr marL="0" indent="0">
              <a:buNone/>
            </a:pPr>
            <a:r>
              <a:rPr lang="en-US" baseline="0" dirty="0" smtClean="0"/>
              <a:t>And third goal : stay true to the promise of any app any where.</a:t>
            </a:r>
          </a:p>
          <a:p>
            <a:pPr marL="0" indent="0">
              <a:buNone/>
            </a:pPr>
            <a:endParaRPr lang="en-US" baseline="0" dirty="0" smtClean="0"/>
          </a:p>
          <a:p>
            <a:pPr marL="0" indent="0">
              <a:buNone/>
            </a:pPr>
            <a:r>
              <a:rPr lang="en-US" baseline="0" dirty="0" smtClean="0"/>
              <a:t>If we get this right, we have got you started on  your journey to PAAS that </a:t>
            </a:r>
            <a:r>
              <a:rPr lang="en-US" baseline="0" dirty="0" err="1" smtClean="0"/>
              <a:t>Shahar</a:t>
            </a:r>
            <a:r>
              <a:rPr lang="en-US" baseline="0" dirty="0" smtClean="0"/>
              <a:t> described</a:t>
            </a:r>
          </a:p>
          <a:p>
            <a:pPr marL="0" indent="0">
              <a:buNone/>
            </a:pP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20</a:t>
            </a:fld>
            <a:endParaRPr lang="en-US" dirty="0"/>
          </a:p>
        </p:txBody>
      </p:sp>
    </p:spTree>
    <p:extLst>
      <p:ext uri="{BB962C8B-B14F-4D97-AF65-F5344CB8AC3E}">
        <p14:creationId xmlns:p14="http://schemas.microsoft.com/office/powerpoint/2010/main" val="1911334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Based on these goals, as we started building our Application Provisioning product</a:t>
            </a:r>
            <a:r>
              <a:rPr lang="en-US" baseline="0" dirty="0" smtClean="0"/>
              <a:t>, we said, why not provide a canvas for developer where they can define their code dependencies , code configurations and the underlying </a:t>
            </a:r>
            <a:r>
              <a:rPr lang="en-US" baseline="0" dirty="0" err="1" smtClean="0"/>
              <a:t>appstack</a:t>
            </a:r>
            <a:r>
              <a:rPr lang="en-US" baseline="0" dirty="0" smtClean="0"/>
              <a:t> that the code will run on. We call it Application Blueprint. Application Blueprint enables architects and developers to capture  in ONE document, all the application knowledge essential for successful deployments. It is a live document as the application goes through continuous build and integration process</a:t>
            </a:r>
            <a:r>
              <a:rPr lang="en-US" b="1" baseline="0" dirty="0" smtClean="0"/>
              <a:t>.  I am going to show you these .. In demo</a:t>
            </a:r>
          </a:p>
          <a:p>
            <a:endParaRPr lang="en-US" baseline="0" dirty="0" smtClean="0"/>
          </a:p>
          <a:p>
            <a:r>
              <a:rPr lang="en-US" baseline="0" dirty="0" smtClean="0"/>
              <a:t>Application Blueprint may leverage reusable services that are defined in a Catalog. </a:t>
            </a:r>
          </a:p>
          <a:p>
            <a:endParaRPr lang="en-US" baseline="0" dirty="0" smtClean="0"/>
          </a:p>
          <a:p>
            <a:r>
              <a:rPr lang="en-US" baseline="0" dirty="0" smtClean="0"/>
              <a:t>As the developer plans to deploy his app, he defines a Deployment Profile to bind the app to a specific deployment environment and deploy it, thus enabling late binding of the app to the infrastructure/</a:t>
            </a:r>
            <a:r>
              <a:rPr lang="en-US" baseline="0" dirty="0" err="1" smtClean="0"/>
              <a:t>IaaS</a:t>
            </a:r>
            <a:r>
              <a:rPr lang="en-US" baseline="0" dirty="0" smtClean="0"/>
              <a:t> platform.</a:t>
            </a:r>
          </a:p>
          <a:p>
            <a:endParaRPr lang="en-US" baseline="0" dirty="0" smtClean="0"/>
          </a:p>
          <a:p>
            <a:r>
              <a:rPr lang="en-US" baseline="0" dirty="0" smtClean="0"/>
              <a:t>When the app is handed over to QE, they would define their OWN deployment profile to bind the app to their environment. Finally the Production team binds and deploys the app to Production environment.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Since the app blueprint is defined once and contains all knowledge about dependencies and app configurations, </a:t>
            </a:r>
            <a:r>
              <a:rPr lang="en-US" dirty="0" smtClean="0">
                <a:latin typeface="Arial" pitchFamily="34" charset="0"/>
              </a:rPr>
              <a:t>the time it takes to</a:t>
            </a:r>
            <a:r>
              <a:rPr lang="en-US" baseline="0" dirty="0" smtClean="0">
                <a:latin typeface="Arial" pitchFamily="34" charset="0"/>
              </a:rPr>
              <a:t> move the app from </a:t>
            </a:r>
            <a:r>
              <a:rPr lang="en-US" baseline="0" dirty="0" err="1" smtClean="0">
                <a:latin typeface="Arial" pitchFamily="34" charset="0"/>
              </a:rPr>
              <a:t>dev</a:t>
            </a:r>
            <a:r>
              <a:rPr lang="en-US" baseline="0" dirty="0" smtClean="0">
                <a:latin typeface="Arial" pitchFamily="34" charset="0"/>
              </a:rPr>
              <a:t>  to test to production is significantly reduced.</a:t>
            </a:r>
            <a:endParaRPr lang="en-US" dirty="0" smtClean="0">
              <a:latin typeface="Arial" pitchFamily="34" charset="0"/>
            </a:endParaRPr>
          </a:p>
          <a:p>
            <a:endParaRPr lang="en-US" baseline="0" dirty="0" smtClean="0"/>
          </a:p>
          <a:p>
            <a:r>
              <a:rPr lang="en-US" baseline="0" dirty="0" smtClean="0"/>
              <a:t>Lets see division of responsibilities to make this approach work in large enterprises setup with traditional roles as they are not going to change overnight..</a:t>
            </a:r>
          </a:p>
        </p:txBody>
      </p:sp>
      <p:sp>
        <p:nvSpPr>
          <p:cNvPr id="4" name="Slide Number Placeholder 3"/>
          <p:cNvSpPr>
            <a:spLocks noGrp="1"/>
          </p:cNvSpPr>
          <p:nvPr>
            <p:ph type="sldNum" sz="quarter" idx="10"/>
          </p:nvPr>
        </p:nvSpPr>
        <p:spPr/>
        <p:txBody>
          <a:bodyPr/>
          <a:lstStyle/>
          <a:p>
            <a:pPr>
              <a:defRPr/>
            </a:pPr>
            <a:fld id="{0980A9EE-42AA-4B8F-B6A9-5A5B0EC72481}" type="slidenum">
              <a:rPr lang="en-US" smtClean="0"/>
              <a:pPr>
                <a:defRPr/>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rPr>
              <a:t>First we have cloud admin that sets</a:t>
            </a:r>
            <a:r>
              <a:rPr lang="en-US" baseline="0" dirty="0" smtClean="0">
                <a:latin typeface="Arial" pitchFamily="34" charset="0"/>
              </a:rPr>
              <a:t> up various Deployment Environments. These could be an ORGVDC on private vCloud or a public vCloud or it could be Amazon account that would be charged as capacity is used from a particular availability zone. </a:t>
            </a:r>
            <a:r>
              <a:rPr lang="en-US" b="1" baseline="0" dirty="0" smtClean="0"/>
              <a:t>.  I am going to show you these .. In demo</a:t>
            </a:r>
            <a:endParaRPr lang="en-US" baseline="0" dirty="0" smtClean="0">
              <a:latin typeface="Arial" pitchFamily="34" charset="0"/>
            </a:endParaRPr>
          </a:p>
          <a:p>
            <a:endParaRPr lang="en-US" baseline="0" dirty="0" smtClean="0">
              <a:latin typeface="Arial" pitchFamily="34" charset="0"/>
            </a:endParaRPr>
          </a:p>
          <a:p>
            <a:r>
              <a:rPr lang="en-US" baseline="0" dirty="0" smtClean="0">
                <a:latin typeface="Arial" pitchFamily="34" charset="0"/>
              </a:rPr>
              <a:t>Catalog Admin to setup a set of common services that form the application stack, thereby enabling standardization of middleware components . Goes to the point of agility with control</a:t>
            </a:r>
          </a:p>
          <a:p>
            <a:endParaRPr lang="en-US" baseline="0" dirty="0" smtClean="0">
              <a:latin typeface="Arial" pitchFamily="34" charset="0"/>
            </a:endParaRPr>
          </a:p>
          <a:p>
            <a:r>
              <a:rPr lang="en-US" baseline="0" dirty="0" smtClean="0">
                <a:latin typeface="Arial" pitchFamily="34" charset="0"/>
              </a:rPr>
              <a:t>Architect defines the app blueprint as we saw earlier</a:t>
            </a:r>
          </a:p>
          <a:p>
            <a:endParaRPr lang="en-US" baseline="0" dirty="0" smtClean="0">
              <a:latin typeface="Arial" pitchFamily="34" charset="0"/>
            </a:endParaRPr>
          </a:p>
          <a:p>
            <a:r>
              <a:rPr lang="en-US" baseline="0" dirty="0" smtClean="0">
                <a:latin typeface="Arial" pitchFamily="34" charset="0"/>
              </a:rPr>
              <a:t>Finally </a:t>
            </a:r>
            <a:r>
              <a:rPr lang="en-US" baseline="0" dirty="0" err="1" smtClean="0">
                <a:latin typeface="Arial" pitchFamily="34" charset="0"/>
              </a:rPr>
              <a:t>dev</a:t>
            </a:r>
            <a:r>
              <a:rPr lang="en-US" baseline="0" dirty="0" smtClean="0">
                <a:latin typeface="Arial" pitchFamily="34" charset="0"/>
              </a:rPr>
              <a:t>/test/release teams deploy the app into their own environment.</a:t>
            </a:r>
            <a:endParaRPr lang="en-US" dirty="0" smtClean="0">
              <a:latin typeface="Arial" pitchFamily="34" charset="0"/>
            </a:endParaRPr>
          </a:p>
        </p:txBody>
      </p:sp>
      <p:sp>
        <p:nvSpPr>
          <p:cNvPr id="89092" name="Slide Number Placeholder 3"/>
          <p:cNvSpPr>
            <a:spLocks noGrp="1"/>
          </p:cNvSpPr>
          <p:nvPr>
            <p:ph type="sldNum" sz="quarter" idx="5"/>
          </p:nvPr>
        </p:nvSpPr>
        <p:spPr>
          <a:noFill/>
        </p:spPr>
        <p:txBody>
          <a:bodyPr/>
          <a:lstStyle/>
          <a:p>
            <a:fld id="{E870B80B-14AA-4F32-ACFB-22859F1D0C85}" type="slidenum">
              <a:rPr lang="en-US" smtClean="0">
                <a:latin typeface="Arial" pitchFamily="34" charset="0"/>
              </a:rPr>
              <a:pPr/>
              <a:t>22</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this point the application has been deployed. Lets look ongoing maintenance aspect. </a:t>
            </a:r>
          </a:p>
          <a:p>
            <a:endParaRPr lang="en-US" baseline="0" dirty="0" smtClean="0"/>
          </a:p>
          <a:p>
            <a:r>
              <a:rPr lang="en-US" baseline="0" dirty="0" smtClean="0"/>
              <a:t>Lets say </a:t>
            </a:r>
            <a:r>
              <a:rPr lang="en-US" baseline="0" dirty="0" err="1" smtClean="0"/>
              <a:t>db</a:t>
            </a:r>
            <a:r>
              <a:rPr lang="en-US" baseline="0" dirty="0" smtClean="0"/>
              <a:t> port change occurs. Since the application blueprint has the entire topology and configuration dependencies, we could automatically calculate the impact on dependent components if any change is done. In this case, </a:t>
            </a:r>
            <a:r>
              <a:rPr lang="en-US" baseline="0" dirty="0" err="1" smtClean="0"/>
              <a:t>db</a:t>
            </a:r>
            <a:r>
              <a:rPr lang="en-US" baseline="0" dirty="0" smtClean="0"/>
              <a:t> port results into change in </a:t>
            </a:r>
            <a:r>
              <a:rPr lang="en-US" baseline="0" dirty="0" err="1" smtClean="0"/>
              <a:t>jdbc</a:t>
            </a:r>
            <a:r>
              <a:rPr lang="en-US" baseline="0" dirty="0" smtClean="0"/>
              <a:t> </a:t>
            </a:r>
            <a:r>
              <a:rPr lang="en-US" baseline="0" dirty="0" err="1" smtClean="0"/>
              <a:t>url</a:t>
            </a:r>
            <a:r>
              <a:rPr lang="en-US" baseline="0" dirty="0" smtClean="0"/>
              <a:t> for the war. We capture the analysis in Update Profile that could be applied on not only this deployment but all deployments created through this BP.</a:t>
            </a:r>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23</a:t>
            </a:fld>
            <a:endParaRPr lang="en-US"/>
          </a:p>
        </p:txBody>
      </p:sp>
    </p:spTree>
    <p:extLst>
      <p:ext uri="{BB962C8B-B14F-4D97-AF65-F5344CB8AC3E}">
        <p14:creationId xmlns:p14="http://schemas.microsoft.com/office/powerpoint/2010/main" val="3171495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seems that</a:t>
            </a:r>
            <a:r>
              <a:rPr lang="en-US" baseline="0" dirty="0" smtClean="0"/>
              <a:t> the pace of change we are experiencing in the last several years, while mind blowing will only accelerate.</a:t>
            </a:r>
          </a:p>
          <a:p>
            <a:r>
              <a:rPr lang="en-US" baseline="0" dirty="0" smtClean="0"/>
              <a:t>Looking back at the history of innovation and the time it took for the consumer of that innovation to adopt and adapt to the change innovation has brought.</a:t>
            </a:r>
          </a:p>
          <a:p>
            <a:endParaRPr lang="en-US" baseline="0" dirty="0" smtClean="0"/>
          </a:p>
          <a:p>
            <a:r>
              <a:rPr lang="en-US" baseline="0" dirty="0" smtClean="0"/>
              <a:t>In fact if you look up until the middle of previous century people experienced a handful new innovation throughout  a persons life, adults that experienced the inception of the Radio, probably </a:t>
            </a:r>
            <a:r>
              <a:rPr lang="en-US" baseline="0" dirty="0" err="1" smtClean="0"/>
              <a:t>didn</a:t>
            </a:r>
            <a:r>
              <a:rPr lang="fr-FR" baseline="0" dirty="0" smtClean="0"/>
              <a:t>’</a:t>
            </a:r>
            <a:r>
              <a:rPr lang="en-US" baseline="0" dirty="0" smtClean="0"/>
              <a:t>t get to see a TV for many more years.</a:t>
            </a:r>
          </a:p>
          <a:p>
            <a:r>
              <a:rPr lang="en-US" baseline="0" dirty="0" smtClean="0"/>
              <a:t>Today, change is dominant, from </a:t>
            </a:r>
            <a:r>
              <a:rPr lang="en-US" baseline="0" dirty="0" err="1" smtClean="0"/>
              <a:t>facebook</a:t>
            </a:r>
            <a:r>
              <a:rPr lang="en-US" baseline="0" dirty="0" smtClean="0"/>
              <a:t> to Google+ to the mind-blowing </a:t>
            </a:r>
            <a:r>
              <a:rPr lang="en-US" baseline="0" dirty="0" err="1" smtClean="0"/>
              <a:t>Instgram</a:t>
            </a:r>
            <a:r>
              <a:rPr lang="en-US" baseline="0" dirty="0" smtClean="0"/>
              <a:t> story, it actually seems that the next big thing is available before todays innovation is realized, it is very likely that the next big thing has already happened, but you have not been invited to it yet.</a:t>
            </a:r>
          </a:p>
          <a:p>
            <a:endParaRPr lang="en-US" baseline="0" dirty="0" smtClean="0"/>
          </a:p>
          <a:p>
            <a:r>
              <a:rPr lang="en-US" baseline="0" dirty="0" smtClean="0"/>
              <a:t>So to survive in this environment organization  must keep, or actually accelerate innovation, adopt an agile approach that removes any barriers to innovation not just to grow, but even for just staying in business.</a:t>
            </a:r>
          </a:p>
          <a:p>
            <a:endParaRPr lang="en-US" baseline="0" dirty="0" smtClean="0"/>
          </a:p>
          <a:p>
            <a:r>
              <a:rPr lang="en-US" baseline="0" dirty="0" smtClean="0"/>
              <a:t>So if innovation is key to survival, where is the source of innovation to drive success</a:t>
            </a:r>
          </a:p>
          <a:p>
            <a:endParaRPr lang="en-US" dirty="0" smtClean="0"/>
          </a:p>
          <a:p>
            <a:endParaRPr lang="en-US" dirty="0" smtClean="0"/>
          </a:p>
          <a:p>
            <a:r>
              <a:rPr lang="en-US" dirty="0" smtClean="0"/>
              <a:t>Increased pace of change</a:t>
            </a:r>
          </a:p>
          <a:p>
            <a:r>
              <a:rPr lang="en-US" dirty="0" smtClean="0"/>
              <a:t>Shorter Business Cycles and Competitive Advantages</a:t>
            </a:r>
          </a:p>
          <a:p>
            <a:r>
              <a:rPr lang="en-US" dirty="0" smtClean="0"/>
              <a:t>Emergence of new mediums, business models, companies and industries</a:t>
            </a:r>
          </a:p>
          <a:p>
            <a:r>
              <a:rPr lang="en-US" dirty="0" smtClean="0"/>
              <a:t>Competition with products and services delivered at ‘No-Charge’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a:t>
            </a:fld>
            <a:endParaRPr lang="en-US"/>
          </a:p>
        </p:txBody>
      </p:sp>
    </p:spTree>
    <p:extLst>
      <p:ext uri="{BB962C8B-B14F-4D97-AF65-F5344CB8AC3E}">
        <p14:creationId xmlns:p14="http://schemas.microsoft.com/office/powerpoint/2010/main" val="3982097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Performance monitoring is another area where we</a:t>
            </a:r>
            <a:r>
              <a:rPr lang="en-US" baseline="0" dirty="0" smtClean="0"/>
              <a:t> spent a lot of time. We understand app topology and its configurations. Wouldn’t it be great if we could show the entire network path that is traversed when a request such </a:t>
            </a:r>
            <a:r>
              <a:rPr lang="en-US" b="1" baseline="0" dirty="0" smtClean="0"/>
              <a:t>us </a:t>
            </a:r>
            <a:r>
              <a:rPr lang="en-US" b="1" baseline="0" dirty="0" err="1" smtClean="0"/>
              <a:t>makePayment</a:t>
            </a:r>
            <a:r>
              <a:rPr lang="en-US" b="1" baseline="0" dirty="0" smtClean="0"/>
              <a:t> through Google Wallet </a:t>
            </a:r>
            <a:r>
              <a:rPr lang="en-US" baseline="0" dirty="0" smtClean="0"/>
              <a:t>is made. Doing so gives much richer context to KPIs like throughput, network latency.</a:t>
            </a:r>
          </a:p>
          <a:p>
            <a:r>
              <a:rPr lang="en-US" baseline="0" dirty="0" smtClean="0"/>
              <a:t>Next is knowing the health of </a:t>
            </a:r>
            <a:r>
              <a:rPr lang="en-US" baseline="0" dirty="0" err="1" smtClean="0"/>
              <a:t>AppStack</a:t>
            </a:r>
            <a:r>
              <a:rPr lang="en-US" baseline="0" dirty="0" smtClean="0"/>
              <a:t> components – is the </a:t>
            </a:r>
            <a:r>
              <a:rPr lang="en-US" baseline="0" dirty="0" err="1" smtClean="0"/>
              <a:t>appserver</a:t>
            </a:r>
            <a:r>
              <a:rPr lang="en-US" baseline="0" dirty="0" smtClean="0"/>
              <a:t> healthy , is message bus overloaded?</a:t>
            </a:r>
          </a:p>
          <a:p>
            <a:endParaRPr lang="en-US" baseline="0" dirty="0" smtClean="0"/>
          </a:p>
          <a:p>
            <a:r>
              <a:rPr lang="en-US" baseline="0" dirty="0" smtClean="0"/>
              <a:t>Finally, we added technologies like byte-code instrumentation that helps users zoom into code level details for troubleshooting</a:t>
            </a:r>
          </a:p>
          <a:p>
            <a:endParaRPr lang="en-US" baseline="0" dirty="0" smtClean="0"/>
          </a:p>
          <a:p>
            <a:r>
              <a:rPr lang="en-US" baseline="0" dirty="0" smtClean="0"/>
              <a:t>Our App monitoring product thus takes into account breadth and depth of  technologies to help with performance monitoring, troubleshooting, change correlation to take actions like scale out , rollback ,so forth.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980A9EE-42AA-4B8F-B6A9-5A5B0EC72481}" type="slidenum">
              <a:rPr lang="en-US" smtClean="0"/>
              <a:pPr>
                <a:defRPr/>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881799">
              <a:buFont typeface="Arial" pitchFamily="34" charset="0"/>
              <a:buNone/>
              <a:defRPr/>
            </a:pPr>
            <a:r>
              <a:rPr lang="en-US" sz="1100" dirty="0" smtClean="0">
                <a:solidFill>
                  <a:srgbClr val="333333"/>
                </a:solidFill>
              </a:rPr>
              <a:t>All the concepts</a:t>
            </a:r>
            <a:r>
              <a:rPr lang="en-US" sz="1100" baseline="0" dirty="0" smtClean="0">
                <a:solidFill>
                  <a:srgbClr val="333333"/>
                </a:solidFill>
              </a:rPr>
              <a:t> we saw so far are now included in the 2 products we launched early this year – </a:t>
            </a:r>
          </a:p>
          <a:p>
            <a:pPr defTabSz="881799">
              <a:buFont typeface="Arial" pitchFamily="34" charset="0"/>
              <a:buNone/>
              <a:defRPr/>
            </a:pPr>
            <a:endParaRPr lang="en-US" sz="1100" baseline="0" dirty="0" smtClean="0">
              <a:solidFill>
                <a:srgbClr val="333333"/>
              </a:solidFill>
            </a:endParaRPr>
          </a:p>
          <a:p>
            <a:pPr defTabSz="881799">
              <a:buFont typeface="Arial" pitchFamily="34" charset="0"/>
              <a:buNone/>
              <a:defRPr/>
            </a:pPr>
            <a:r>
              <a:rPr lang="en-US" sz="1100" baseline="0" dirty="0" err="1" smtClean="0">
                <a:solidFill>
                  <a:srgbClr val="333333"/>
                </a:solidFill>
              </a:rPr>
              <a:t>vFabric</a:t>
            </a:r>
            <a:r>
              <a:rPr lang="en-US" sz="1100" baseline="0" dirty="0" smtClean="0">
                <a:solidFill>
                  <a:srgbClr val="333333"/>
                </a:solidFill>
              </a:rPr>
              <a:t> Application Director – that accelerates application deployment of Apps in Hybrid Cloud Environments and further enables ongoing operations on these deployments.</a:t>
            </a:r>
          </a:p>
          <a:p>
            <a:pPr defTabSz="881799">
              <a:buFont typeface="Arial" pitchFamily="34" charset="0"/>
              <a:buNone/>
              <a:defRPr/>
            </a:pPr>
            <a:endParaRPr lang="en-US" sz="1100" baseline="0" dirty="0" smtClean="0">
              <a:solidFill>
                <a:srgbClr val="333333"/>
              </a:solidFill>
            </a:endParaRPr>
          </a:p>
          <a:p>
            <a:pPr defTabSz="881799">
              <a:buFont typeface="Arial" pitchFamily="34" charset="0"/>
              <a:buNone/>
              <a:defRPr/>
            </a:pPr>
            <a:r>
              <a:rPr lang="en-US" sz="1100" baseline="0" dirty="0" err="1" smtClean="0">
                <a:solidFill>
                  <a:srgbClr val="333333"/>
                </a:solidFill>
              </a:rPr>
              <a:t>vFabric</a:t>
            </a:r>
            <a:r>
              <a:rPr lang="en-US" sz="1100" baseline="0" dirty="0" smtClean="0">
                <a:solidFill>
                  <a:srgbClr val="333333"/>
                </a:solidFill>
              </a:rPr>
              <a:t> Application Performance Manager – that enables real time visibility into App performance, provides deep troubleshooting and change correlation for apps running in hybrid cloud.</a:t>
            </a:r>
            <a:endParaRPr lang="en-US" sz="1100" dirty="0">
              <a:solidFill>
                <a:srgbClr val="333333"/>
              </a:solidFill>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rgbClr val="0095D3"/>
                </a:solidFill>
                <a:latin typeface="Arial" charset="0"/>
                <a:ea typeface="ＭＳ Ｐゴシック" charset="-128"/>
              </a:defRPr>
            </a:lvl1pPr>
            <a:lvl2pPr marL="715244" indent="-275095" eaLnBrk="0" hangingPunct="0">
              <a:defRPr sz="2300">
                <a:solidFill>
                  <a:srgbClr val="0095D3"/>
                </a:solidFill>
                <a:latin typeface="Arial" charset="0"/>
                <a:ea typeface="ＭＳ Ｐゴシック" charset="-128"/>
              </a:defRPr>
            </a:lvl2pPr>
            <a:lvl3pPr marL="1100376" indent="-220074" eaLnBrk="0" hangingPunct="0">
              <a:defRPr sz="2300">
                <a:solidFill>
                  <a:srgbClr val="0095D3"/>
                </a:solidFill>
                <a:latin typeface="Arial" charset="0"/>
                <a:ea typeface="ＭＳ Ｐゴシック" charset="-128"/>
              </a:defRPr>
            </a:lvl3pPr>
            <a:lvl4pPr marL="1540526" indent="-220074" eaLnBrk="0" hangingPunct="0">
              <a:defRPr sz="2300">
                <a:solidFill>
                  <a:srgbClr val="0095D3"/>
                </a:solidFill>
                <a:latin typeface="Arial" charset="0"/>
                <a:ea typeface="ＭＳ Ｐゴシック" charset="-128"/>
              </a:defRPr>
            </a:lvl4pPr>
            <a:lvl5pPr marL="1980678" indent="-220074" eaLnBrk="0" hangingPunct="0">
              <a:defRPr sz="2300">
                <a:solidFill>
                  <a:srgbClr val="0095D3"/>
                </a:solidFill>
                <a:latin typeface="Arial" charset="0"/>
                <a:ea typeface="ＭＳ Ｐゴシック" charset="-128"/>
              </a:defRPr>
            </a:lvl5pPr>
            <a:lvl6pPr marL="2420828" indent="-220074" eaLnBrk="0" fontAlgn="base" hangingPunct="0">
              <a:spcBef>
                <a:spcPct val="0"/>
              </a:spcBef>
              <a:spcAft>
                <a:spcPct val="0"/>
              </a:spcAft>
              <a:defRPr sz="2300">
                <a:solidFill>
                  <a:srgbClr val="0095D3"/>
                </a:solidFill>
                <a:latin typeface="Arial" charset="0"/>
                <a:ea typeface="ＭＳ Ｐゴシック" charset="-128"/>
              </a:defRPr>
            </a:lvl6pPr>
            <a:lvl7pPr marL="2860979" indent="-220074" eaLnBrk="0" fontAlgn="base" hangingPunct="0">
              <a:spcBef>
                <a:spcPct val="0"/>
              </a:spcBef>
              <a:spcAft>
                <a:spcPct val="0"/>
              </a:spcAft>
              <a:defRPr sz="2300">
                <a:solidFill>
                  <a:srgbClr val="0095D3"/>
                </a:solidFill>
                <a:latin typeface="Arial" charset="0"/>
                <a:ea typeface="ＭＳ Ｐゴシック" charset="-128"/>
              </a:defRPr>
            </a:lvl7pPr>
            <a:lvl8pPr marL="3301128" indent="-220074" eaLnBrk="0" fontAlgn="base" hangingPunct="0">
              <a:spcBef>
                <a:spcPct val="0"/>
              </a:spcBef>
              <a:spcAft>
                <a:spcPct val="0"/>
              </a:spcAft>
              <a:defRPr sz="2300">
                <a:solidFill>
                  <a:srgbClr val="0095D3"/>
                </a:solidFill>
                <a:latin typeface="Arial" charset="0"/>
                <a:ea typeface="ＭＳ Ｐゴシック" charset="-128"/>
              </a:defRPr>
            </a:lvl8pPr>
            <a:lvl9pPr marL="3741279" indent="-220074" eaLnBrk="0" fontAlgn="base" hangingPunct="0">
              <a:spcBef>
                <a:spcPct val="0"/>
              </a:spcBef>
              <a:spcAft>
                <a:spcPct val="0"/>
              </a:spcAft>
              <a:defRPr sz="2300">
                <a:solidFill>
                  <a:srgbClr val="0095D3"/>
                </a:solidFill>
                <a:latin typeface="Arial" charset="0"/>
                <a:ea typeface="ＭＳ Ｐゴシック" charset="-128"/>
              </a:defRPr>
            </a:lvl9pPr>
          </a:lstStyle>
          <a:p>
            <a:fld id="{84257965-5DF4-4B86-901A-EB48B669BADE}" type="slidenum">
              <a:rPr lang="en-US" sz="1200">
                <a:solidFill>
                  <a:srgbClr val="000000"/>
                </a:solidFill>
              </a:rPr>
              <a:pPr/>
              <a:t>25</a:t>
            </a:fld>
            <a:endParaRPr lang="en-US" sz="1200" dirty="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primary of this transition is the technology</a:t>
            </a:r>
            <a:r>
              <a:rPr lang="en-US" baseline="0" dirty="0" smtClean="0"/>
              <a:t> that enables innovation, and when we speak of technology, its primarily software.</a:t>
            </a:r>
            <a:endParaRPr lang="en-US" dirty="0" smtClean="0"/>
          </a:p>
          <a:p>
            <a:endParaRPr lang="en-US" dirty="0" smtClean="0"/>
          </a:p>
          <a:p>
            <a:r>
              <a:rPr lang="en-US" dirty="0" smtClean="0"/>
              <a:t>You may have seen a piece</a:t>
            </a:r>
            <a:r>
              <a:rPr lang="en-US" baseline="0" dirty="0" smtClean="0"/>
              <a:t> in the Wall Street Journal by Marc Andreessen entitled “Why Software is Eating the World”.  </a:t>
            </a:r>
          </a:p>
          <a:p>
            <a:r>
              <a:rPr lang="en-US" baseline="0" dirty="0" smtClean="0"/>
              <a:t>Marc, probably one of the greatest innovators of the past few decades, who invented the first browsers, the first “Cloud” and has mad some of the strategic start investments over the past 5 years, makes the point that every company today is in the software business and software is the centerpiece of competitive dynamics in industries as diverse as automobiles, retailing, logistics, media and entertainment, telecommunications, energy, agriculture and financial services.</a:t>
            </a:r>
          </a:p>
          <a:p>
            <a:endParaRPr lang="en-US" baseline="0" dirty="0" smtClean="0"/>
          </a:p>
          <a:p>
            <a:r>
              <a:rPr lang="en-US" baseline="0" dirty="0" smtClean="0"/>
              <a:t>The software we’re talking about here are applications that drive your business – that take orders, move packages, render movies, stream music, find oil, etc. The economy is littered with examples of how one company used an application to take business away from their competitors: Amazon killed Borders through an application that allows them to deliver digital books, </a:t>
            </a:r>
            <a:r>
              <a:rPr lang="en-US" baseline="0" dirty="0" err="1" smtClean="0"/>
              <a:t>WalMart</a:t>
            </a:r>
            <a:r>
              <a:rPr lang="en-US" baseline="0" dirty="0" smtClean="0"/>
              <a:t> killed their competitors b/c of their ability to optimize supply chain and pricing in a way that nobody could match.  Oil companies compete on their ability to build applications that allow them to find wells before their competitors.  Cars are increasingly run by custom applications. </a:t>
            </a:r>
          </a:p>
          <a:p>
            <a:endParaRPr lang="en-US" baseline="0" dirty="0" smtClean="0"/>
          </a:p>
          <a:p>
            <a:r>
              <a:rPr lang="en-US" baseline="0" dirty="0" smtClean="0"/>
              <a:t>As the world has become increasingly connected, there is no business that is immune and which is why there is a business imperative of figuring out how to build applications faster and better than your competitors.</a:t>
            </a:r>
            <a:endParaRPr lang="en-US" dirty="0" smtClean="0"/>
          </a:p>
          <a:p>
            <a:r>
              <a:rPr lang="en-US" baseline="0" dirty="0" smtClean="0"/>
              <a:t>.</a:t>
            </a:r>
          </a:p>
          <a:p>
            <a:r>
              <a:rPr lang="en-US" dirty="0" smtClean="0"/>
              <a:t>So</a:t>
            </a:r>
            <a:r>
              <a:rPr lang="en-US" baseline="0" dirty="0" smtClean="0"/>
              <a:t> if every company is a software company, and IT organizations are the ones tasked with delivering this innovative software, do these IT organizations realize the magnitude of the business they are tasked with?</a:t>
            </a:r>
          </a:p>
          <a:p>
            <a:endParaRPr lang="en-US" dirty="0"/>
          </a:p>
        </p:txBody>
      </p:sp>
      <p:sp>
        <p:nvSpPr>
          <p:cNvPr id="4" name="Slide Number Placeholder 3"/>
          <p:cNvSpPr>
            <a:spLocks noGrp="1"/>
          </p:cNvSpPr>
          <p:nvPr>
            <p:ph type="sldNum" sz="quarter" idx="10"/>
          </p:nvPr>
        </p:nvSpPr>
        <p:spPr/>
        <p:txBody>
          <a:bodyPr/>
          <a:lstStyle/>
          <a:p>
            <a:fld id="{0ADBAA1E-2B7C-43F2-B985-9F67864D560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56088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they do, most executives</a:t>
            </a:r>
            <a:r>
              <a:rPr lang="en-US" baseline="0" dirty="0" smtClean="0"/>
              <a:t> surveyed showed significant concerns when it comes to innovation.</a:t>
            </a:r>
          </a:p>
          <a:p>
            <a:r>
              <a:rPr lang="en-US" baseline="0" dirty="0" smtClean="0"/>
              <a:t>They do understand the growth and survival of their businesses depends on their ability to innovate, however, almost all of them testified they are not happy with how things are going.</a:t>
            </a:r>
          </a:p>
          <a:p>
            <a:r>
              <a:rPr lang="en-US" baseline="0" dirty="0" smtClean="0"/>
              <a:t>They are spending over 70% of their resources  on maintaining the business and are hardly able to bring any innovation to fruition in reasonable time.</a:t>
            </a:r>
          </a:p>
          <a:p>
            <a:r>
              <a:rPr lang="en-US" baseline="0" dirty="0" smtClean="0"/>
              <a:t>Hence their business as IT vendors is at risk, but they are also putting their consumers at business risk as well.</a:t>
            </a:r>
          </a:p>
          <a:p>
            <a:r>
              <a:rPr lang="en-US" baseline="0" dirty="0" smtClean="0"/>
              <a:t>You might have caught this piece  just 3 weeks ago on Forbes, this is a Gartner quote” By 2017. CMOs will be spending on IT more than CIOs, quite an overwhelming, actually scary thought, it means that the business realized that technology is where it can differentiate and where it can drive the business, however, they doubt their own IT is the partner to go out with..</a:t>
            </a:r>
          </a:p>
          <a:p>
            <a:endParaRPr lang="en-US" baseline="0" dirty="0" smtClean="0"/>
          </a:p>
          <a:p>
            <a:r>
              <a:rPr lang="en-US" baseline="0" dirty="0" smtClean="0"/>
              <a:t>Why is that? Well I guess the business sees reality, IT in most organizations as not tunes it self to the new challenges.</a:t>
            </a:r>
          </a:p>
          <a:p>
            <a:r>
              <a:rPr lang="en-US" baseline="0" dirty="0" smtClean="0"/>
              <a:t/>
            </a:r>
            <a:br>
              <a:rPr lang="en-US" baseline="0" dirty="0" smtClean="0"/>
            </a:br>
            <a:r>
              <a:rPr lang="en-US" baseline="0" dirty="0" smtClean="0"/>
              <a:t>Lets take a look at an IT dynamics</a:t>
            </a:r>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5</a:t>
            </a:fld>
            <a:endParaRPr lang="en-US"/>
          </a:p>
        </p:txBody>
      </p:sp>
    </p:spTree>
    <p:extLst>
      <p:ext uri="{BB962C8B-B14F-4D97-AF65-F5344CB8AC3E}">
        <p14:creationId xmlns:p14="http://schemas.microsoft.com/office/powerpoint/2010/main" val="198651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dynamics in most IT organizations is a follows, the development organizations are often focused around one things, achieving development agility – Develop fast, explore new technologies, move fast and work on the “cool” stuff, hence accelerating change at any cost</a:t>
            </a:r>
          </a:p>
          <a:p>
            <a:endParaRPr lang="en-US" baseline="0" dirty="0" smtClean="0"/>
          </a:p>
          <a:p>
            <a:r>
              <a:rPr lang="en-US" baseline="0" dirty="0" smtClean="0"/>
              <a:t>The operations team on the other hand are focused on maintaining efficiency  - maintaining system, stability and assuring </a:t>
            </a:r>
            <a:r>
              <a:rPr lang="en-US" baseline="0" dirty="0" err="1" smtClean="0"/>
              <a:t>QoS</a:t>
            </a:r>
            <a:r>
              <a:rPr lang="en-US" baseline="0" dirty="0" smtClean="0"/>
              <a:t> </a:t>
            </a:r>
            <a:r>
              <a:rPr lang="en-US" baseline="0" dirty="0" smtClean="0"/>
              <a:t>for the current services the business </a:t>
            </a:r>
            <a:r>
              <a:rPr lang="en-US" baseline="0" dirty="0" smtClean="0"/>
              <a:t>offers.</a:t>
            </a:r>
          </a:p>
          <a:p>
            <a:r>
              <a:rPr lang="en-US" baseline="0" dirty="0" smtClean="0"/>
              <a:t/>
            </a:r>
            <a:br>
              <a:rPr lang="en-US" baseline="0" dirty="0" smtClean="0"/>
            </a:br>
            <a:r>
              <a:rPr lang="en-US" baseline="0" dirty="0" smtClean="0"/>
              <a:t>The CIO, which we just mentioned is worried about the innovation his organization is unable to deliver, but is worried about accelerating change while maintaining expenses and reducing risk – Security, compliancy etc…</a:t>
            </a:r>
          </a:p>
          <a:p>
            <a:endParaRPr lang="en-US" baseline="0" dirty="0" smtClean="0"/>
          </a:p>
          <a:p>
            <a:r>
              <a:rPr lang="en-US" baseline="0" dirty="0" smtClean="0"/>
              <a:t>As a result of the three dispersed vectors, the business is actually loosing on all three fronts  Innovation reduced, and so is the operational efficiency and Agility</a:t>
            </a:r>
          </a:p>
          <a:p>
            <a:endParaRPr lang="en-US" baseline="0" dirty="0" smtClean="0"/>
          </a:p>
          <a:p>
            <a:r>
              <a:rPr lang="en-US" baseline="0" dirty="0" smtClean="0"/>
              <a:t>So now, the development organizations as they realize they cannot innovate in the required pace and the Operations team cannot support them on the innovation quest are pushing IT towards a new horizon – </a:t>
            </a:r>
            <a:r>
              <a:rPr lang="en-US" baseline="0" dirty="0" err="1" smtClean="0"/>
              <a:t>PaaS</a:t>
            </a:r>
            <a:r>
              <a:rPr lang="en-US" baseline="0" dirty="0" smtClean="0"/>
              <a:t> – </a:t>
            </a:r>
            <a:r>
              <a:rPr lang="en-US" baseline="0" dirty="0" err="1" smtClean="0"/>
              <a:t>PaaS</a:t>
            </a:r>
            <a:r>
              <a:rPr lang="en-US" baseline="0" dirty="0" smtClean="0"/>
              <a:t> will solve all the innovation problems for IT.</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6</a:t>
            </a:fld>
            <a:endParaRPr lang="en-US"/>
          </a:p>
        </p:txBody>
      </p:sp>
    </p:spTree>
    <p:extLst>
      <p:ext uri="{BB962C8B-B14F-4D97-AF65-F5344CB8AC3E}">
        <p14:creationId xmlns:p14="http://schemas.microsoft.com/office/powerpoint/2010/main" val="110033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a:t>
            </a:r>
            <a:r>
              <a:rPr lang="en-US" dirty="0" err="1" smtClean="0"/>
              <a:t>PaaS</a:t>
            </a:r>
            <a:r>
              <a:rPr lang="en-US" baseline="0" dirty="0" smtClean="0"/>
              <a:t> indeed a holy grail?</a:t>
            </a:r>
          </a:p>
          <a:p>
            <a:endParaRPr lang="en-US" baseline="0" dirty="0" smtClean="0"/>
          </a:p>
          <a:p>
            <a:r>
              <a:rPr lang="en-US" baseline="0" dirty="0" smtClean="0"/>
              <a:t>Lets examine that assumption.</a:t>
            </a:r>
          </a:p>
          <a:p>
            <a:r>
              <a:rPr lang="en-US" baseline="0" dirty="0" err="1" smtClean="0"/>
              <a:t>PaaS</a:t>
            </a:r>
            <a:r>
              <a:rPr lang="en-US" baseline="0" dirty="0" smtClean="0"/>
              <a:t> does provide agility – No need to deal with the underlying infrastructure, it is very simple, if you are a developer you can just go and code and hence, innovation becomes so much simpler. Your developers can now focus almost twice as much on pure coding, and are no longer dependent on the operations team ability to support them.</a:t>
            </a:r>
          </a:p>
          <a:p>
            <a:endParaRPr lang="en-US" baseline="0" dirty="0" smtClean="0"/>
          </a:p>
          <a:p>
            <a:r>
              <a:rPr lang="en-US" baseline="0" dirty="0" smtClean="0"/>
              <a:t>But and it</a:t>
            </a:r>
            <a:r>
              <a:rPr lang="fr-FR" baseline="0" dirty="0" smtClean="0"/>
              <a:t>’</a:t>
            </a:r>
            <a:r>
              <a:rPr lang="en-US" baseline="0" dirty="0" smtClean="0"/>
              <a:t>s a big but, </a:t>
            </a:r>
            <a:r>
              <a:rPr lang="en-US" baseline="0" dirty="0" err="1" smtClean="0"/>
              <a:t>PaaS</a:t>
            </a:r>
            <a:r>
              <a:rPr lang="en-US" baseline="0" dirty="0" smtClean="0"/>
              <a:t> today still creates a vendor lock in, deciding to go with one platform, pretty much means you will need to invest tremendously if you ever leave, talk about a hotel California. </a:t>
            </a:r>
            <a:r>
              <a:rPr lang="en-US" baseline="0" dirty="0" err="1" smtClean="0"/>
              <a:t>PaaS</a:t>
            </a:r>
            <a:r>
              <a:rPr lang="en-US" baseline="0" dirty="0" smtClean="0"/>
              <a:t> is still immature and still lacks core enterprise needs for Security, technology varieties, resiliency and integration. </a:t>
            </a:r>
          </a:p>
          <a:p>
            <a:r>
              <a:rPr lang="en-US" baseline="0" dirty="0" smtClean="0"/>
              <a:t>A Pretty hefty risk to take if you want to bet your enterprise business on it today, and as a result the reality is that less than 5% of todays business Apps run on </a:t>
            </a:r>
            <a:r>
              <a:rPr lang="en-US" baseline="0" dirty="0" err="1" smtClean="0"/>
              <a:t>PaaS</a:t>
            </a:r>
            <a:r>
              <a:rPr lang="en-US" baseline="0" dirty="0" smtClean="0"/>
              <a:t> and the majority are try outs / hello world </a:t>
            </a:r>
            <a:r>
              <a:rPr lang="en-US" baseline="0" dirty="0" err="1" smtClean="0"/>
              <a:t>PaaS</a:t>
            </a:r>
            <a:r>
              <a:rPr lang="en-US" baseline="0" dirty="0" smtClean="0"/>
              <a:t>. So not many CIOs are ready to bet their farm on this brand new approach</a:t>
            </a:r>
          </a:p>
          <a:p>
            <a:endParaRPr lang="en-US" baseline="0" dirty="0" smtClean="0"/>
          </a:p>
          <a:p>
            <a:r>
              <a:rPr lang="en-US" baseline="0" dirty="0" smtClean="0"/>
              <a:t>Now, we need to be cautious as we talk of </a:t>
            </a:r>
            <a:r>
              <a:rPr lang="en-US" baseline="0" dirty="0" err="1" smtClean="0"/>
              <a:t>PaaS</a:t>
            </a:r>
            <a:r>
              <a:rPr lang="en-US" baseline="0" dirty="0" smtClean="0"/>
              <a:t>, there are really several different types of </a:t>
            </a:r>
            <a:r>
              <a:rPr lang="en-US" baseline="0" dirty="0" err="1" smtClean="0"/>
              <a:t>PaaS</a:t>
            </a:r>
            <a:r>
              <a:rPr lang="en-US" baseline="0" dirty="0" smtClean="0"/>
              <a:t> out there. – Facebook and </a:t>
            </a:r>
            <a:r>
              <a:rPr lang="en-US" baseline="0" dirty="0" err="1" smtClean="0"/>
              <a:t>google’s</a:t>
            </a:r>
            <a:r>
              <a:rPr lang="en-US" baseline="0" dirty="0" smtClean="0"/>
              <a:t> Apps are single App / Technology </a:t>
            </a:r>
            <a:r>
              <a:rPr lang="en-US" baseline="0" dirty="0" err="1" smtClean="0"/>
              <a:t>PaaS</a:t>
            </a:r>
            <a:endParaRPr lang="en-US" baseline="0" dirty="0" smtClean="0"/>
          </a:p>
          <a:p>
            <a:r>
              <a:rPr lang="en-US" baseline="0" dirty="0" smtClean="0"/>
              <a:t>Sales Force and Intuit are more integration </a:t>
            </a:r>
            <a:r>
              <a:rPr lang="en-US" baseline="0" dirty="0" err="1" smtClean="0"/>
              <a:t>PaaS</a:t>
            </a:r>
            <a:r>
              <a:rPr lang="en-US" baseline="0" dirty="0" smtClean="0"/>
              <a:t>, if you want to integrate with their services and there, Applications are built for the business from the get go. But the pure </a:t>
            </a:r>
            <a:r>
              <a:rPr lang="en-US" baseline="0" dirty="0" err="1" smtClean="0"/>
              <a:t>PaaS</a:t>
            </a:r>
            <a:r>
              <a:rPr lang="en-US" baseline="0" dirty="0" smtClean="0"/>
              <a:t> Apps – </a:t>
            </a:r>
            <a:r>
              <a:rPr lang="en-US" baseline="0" dirty="0" err="1" smtClean="0"/>
              <a:t>Heroku</a:t>
            </a:r>
            <a:r>
              <a:rPr lang="en-US" baseline="0" dirty="0" smtClean="0"/>
              <a:t>, Azure and even Cloud Foundry are still mostly developer and small team plays not enterprise ones.</a:t>
            </a:r>
          </a:p>
          <a:p>
            <a:endParaRPr lang="en-US" baseline="0" dirty="0" smtClean="0"/>
          </a:p>
          <a:p>
            <a:r>
              <a:rPr lang="en-US" baseline="0" dirty="0" smtClean="0"/>
              <a:t>So </a:t>
            </a:r>
            <a:r>
              <a:rPr lang="en-US" baseline="0" dirty="0" err="1" smtClean="0"/>
              <a:t>PaaS</a:t>
            </a:r>
            <a:r>
              <a:rPr lang="en-US" baseline="0" dirty="0" smtClean="0"/>
              <a:t> is a journey, it will quickly evolves, but not something to bet your company’s future on just yet.</a:t>
            </a:r>
          </a:p>
          <a:p>
            <a:endParaRPr lang="en-US" baseline="0" dirty="0" smtClean="0"/>
          </a:p>
          <a:p>
            <a:r>
              <a:rPr lang="en-US" baseline="0" dirty="0" smtClean="0"/>
              <a:t>What are these Apps and services that business is in such dire need to innovate</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7</a:t>
            </a:fld>
            <a:endParaRPr lang="en-US"/>
          </a:p>
        </p:txBody>
      </p:sp>
    </p:spTree>
    <p:extLst>
      <p:ext uri="{BB962C8B-B14F-4D97-AF65-F5344CB8AC3E}">
        <p14:creationId xmlns:p14="http://schemas.microsoft.com/office/powerpoint/2010/main" val="794667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0" dirty="0" smtClean="0"/>
              <a:t>There is a significant change in how these applications,  the business is relying on, are delivered</a:t>
            </a:r>
          </a:p>
          <a:p>
            <a:pPr>
              <a:defRPr/>
            </a:pPr>
            <a:endParaRPr lang="en-US" baseline="0" dirty="0" smtClean="0"/>
          </a:p>
          <a:p>
            <a:pPr>
              <a:defRPr/>
            </a:pPr>
            <a:r>
              <a:rPr lang="en-US" baseline="0" dirty="0" smtClean="0"/>
              <a:t>Looking at yesterday's Apps these Applications were a result of a waterfall process where development cycle took 6-9 months and the applications developed in low level development languages, although a mere straight forward three tier apps, took weeks to actually set up until they were operationally ready, these applications were places on static resources which were which costs hundreds of thousands of compute resources and server a limited number of users in specified business hours. These Apps had a very defined change window months / weeks at best because change meant – Downtime.</a:t>
            </a:r>
          </a:p>
          <a:p>
            <a:pPr>
              <a:defRPr/>
            </a:pPr>
            <a:endParaRPr lang="en-US" baseline="0" dirty="0" smtClean="0"/>
          </a:p>
          <a:p>
            <a:pPr>
              <a:defRPr/>
            </a:pPr>
            <a:r>
              <a:rPr lang="en-US" baseline="0" dirty="0" smtClean="0"/>
              <a:t>Tomorrow’s up are actually radically different,</a:t>
            </a:r>
          </a:p>
          <a:p>
            <a:pPr>
              <a:defRPr/>
            </a:pPr>
            <a:r>
              <a:rPr lang="en-US" baseline="0" dirty="0" smtClean="0"/>
              <a:t>These apps are built on dynamic flexible resources they may scale up or down in or out, they will use external services like PayPal, </a:t>
            </a:r>
            <a:r>
              <a:rPr lang="en-US" baseline="0" dirty="0" err="1" smtClean="0"/>
              <a:t>Redis</a:t>
            </a:r>
            <a:r>
              <a:rPr lang="en-US" baseline="0" dirty="0" smtClean="0"/>
              <a:t>, or other services and they will move from one resource pool to another, it will cost a friction of the compute cost to run them and although far more complex and although they serve many more users 24*7, but although these Apps are far more complex and much more service oriented, will need to support the business needs and apply changes on a daily basis and accommodate the new agile development paradigms.</a:t>
            </a:r>
          </a:p>
          <a:p>
            <a:pPr>
              <a:defRPr/>
            </a:pPr>
            <a:endParaRPr lang="en-US" baseline="0" dirty="0" smtClean="0"/>
          </a:p>
          <a:p>
            <a:pPr>
              <a:defRPr/>
            </a:pPr>
            <a:r>
              <a:rPr lang="en-US" baseline="0" dirty="0" smtClean="0"/>
              <a:t>So, innovation is a need, Applications are becoming more complex and the ability to adopt agility needs to be resolved, so what is the next step?</a:t>
            </a:r>
            <a:endParaRPr lang="en-US" baseline="0" dirty="0" smtClean="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8</a:t>
            </a:fld>
            <a:endParaRPr lang="en-US"/>
          </a:p>
        </p:txBody>
      </p:sp>
    </p:spTree>
    <p:extLst>
      <p:ext uri="{BB962C8B-B14F-4D97-AF65-F5344CB8AC3E}">
        <p14:creationId xmlns:p14="http://schemas.microsoft.com/office/powerpoint/2010/main" val="1449918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one way and probably the most common way to set course to increased innovation and agility is to adopt a new approach, this approach starts with Cloud Infrastructure, </a:t>
            </a:r>
            <a:r>
              <a:rPr lang="en-US" baseline="0" dirty="0" err="1" smtClean="0"/>
              <a:t>IaaS</a:t>
            </a:r>
            <a:r>
              <a:rPr lang="en-US" baseline="0" dirty="0" smtClean="0"/>
              <a:t> adoption is widely getting adopted today both by small startups and large enterprises, Cloud Infrastructure comes in different forms, on premise private clouds as well as public “hosted service” types of clouds.</a:t>
            </a:r>
          </a:p>
          <a:p>
            <a:r>
              <a:rPr lang="en-US" baseline="0" dirty="0" smtClean="0"/>
              <a:t>The clouds, driven by the growth in the virtualization technologies  has already proven to bring significant reduction in cost, but has still not brought the promised agility, although the growth in Applications moving to the cloud is quite significant and estimates are these clouds will run 50% of the worlds applications in 5 years!</a:t>
            </a:r>
          </a:p>
          <a:p>
            <a:endParaRPr lang="en-US" baseline="0" dirty="0" smtClean="0"/>
          </a:p>
          <a:p>
            <a:r>
              <a:rPr lang="en-US" baseline="0" dirty="0" smtClean="0"/>
              <a:t>How does </a:t>
            </a:r>
            <a:r>
              <a:rPr lang="en-US" baseline="0" dirty="0" err="1" smtClean="0"/>
              <a:t>IaaS</a:t>
            </a:r>
            <a:r>
              <a:rPr lang="en-US" baseline="0" dirty="0" smtClean="0"/>
              <a:t> really enable operationalizing innovation, it is primarily driven by the cloud operating model.</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9</a:t>
            </a:fld>
            <a:endParaRPr lang="en-US"/>
          </a:p>
        </p:txBody>
      </p:sp>
    </p:spTree>
    <p:extLst>
      <p:ext uri="{BB962C8B-B14F-4D97-AF65-F5344CB8AC3E}">
        <p14:creationId xmlns:p14="http://schemas.microsoft.com/office/powerpoint/2010/main" val="1667894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As</a:t>
            </a:r>
            <a:r>
              <a:rPr lang="en-US" baseline="0" dirty="0" smtClean="0"/>
              <a:t> applications get virtualized and pushed into a cloud (Private or public) there is a very clear separation between the infrastructure management paradigm and the application management one – they are no more intertwined</a:t>
            </a:r>
            <a:r>
              <a:rPr lang="en-US" baseline="0" dirty="0" smtClean="0"/>
              <a:t>.</a:t>
            </a:r>
          </a:p>
          <a:p>
            <a:pPr>
              <a:buFontTx/>
              <a:buChar char="-"/>
            </a:pPr>
            <a:endParaRPr lang="en-US" baseline="0" dirty="0" smtClean="0"/>
          </a:p>
          <a:p>
            <a:pPr>
              <a:buFontTx/>
              <a:buChar char="-"/>
            </a:pPr>
            <a:r>
              <a:rPr lang="en-US" baseline="0" dirty="0" smtClean="0"/>
              <a:t>There are two distinct functions with clear goals and fields of expertise </a:t>
            </a:r>
            <a:endParaRPr lang="en-US" baseline="0" dirty="0" smtClean="0"/>
          </a:p>
          <a:p>
            <a:pPr>
              <a:buFontTx/>
              <a:buNone/>
            </a:pPr>
            <a:r>
              <a:rPr lang="en-US" baseline="0" dirty="0" smtClean="0"/>
              <a:t>The infrastructure managers are provider of compute platform for the VMs running on them and should not care what is in that </a:t>
            </a:r>
            <a:r>
              <a:rPr lang="en-US" baseline="0" dirty="0" smtClean="0"/>
              <a:t>VM, their goals is to endure, there is commoditized infrastructure that is always available, it is well performing, secured and well configured and will always have excess capacity to satisfy needs</a:t>
            </a:r>
            <a:endParaRPr lang="en-US" baseline="0" dirty="0" smtClean="0"/>
          </a:p>
          <a:p>
            <a:pPr>
              <a:buFontTx/>
              <a:buNone/>
            </a:pPr>
            <a:r>
              <a:rPr lang="en-US" baseline="0" dirty="0" smtClean="0"/>
              <a:t>The Application owners do not care where physically or on which HW their applications are running</a:t>
            </a:r>
          </a:p>
          <a:p>
            <a:pPr>
              <a:buFontTx/>
              <a:buNone/>
            </a:pPr>
            <a:r>
              <a:rPr lang="en-US" baseline="0" dirty="0" smtClean="0"/>
              <a:t>There is however the need to provide visibility to both sides of the wall as to what is happening on the other side: Application owners need to know the platform is indeed providing adequately to the demand of the application (Compute power, I/O, disk latency etc..) in a clear aggregated matter. </a:t>
            </a:r>
          </a:p>
          <a:p>
            <a:pPr>
              <a:buFontTx/>
              <a:buNone/>
            </a:pPr>
            <a:r>
              <a:rPr lang="en-US" baseline="0" dirty="0" smtClean="0"/>
              <a:t>The Infrastructure owner will need to know the Application is running well if they conduct change to the platform</a:t>
            </a:r>
            <a:endParaRPr lang="en-US" dirty="0"/>
          </a:p>
        </p:txBody>
      </p:sp>
      <p:sp>
        <p:nvSpPr>
          <p:cNvPr id="4" name="Slide Number Placeholder 3"/>
          <p:cNvSpPr>
            <a:spLocks noGrp="1"/>
          </p:cNvSpPr>
          <p:nvPr>
            <p:ph type="sldNum" sz="quarter" idx="10"/>
          </p:nvPr>
        </p:nvSpPr>
        <p:spPr/>
        <p:txBody>
          <a:bodyPr/>
          <a:lstStyle/>
          <a:p>
            <a:pPr>
              <a:defRPr/>
            </a:pPr>
            <a:fld id="{CBBC861D-3263-44D4-BE02-01F7B703406F}"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4"/>
          <p:cNvSpPr txBox="1"/>
          <p:nvPr userDrawn="1"/>
        </p:nvSpPr>
        <p:spPr bwMode="gray">
          <a:xfrm>
            <a:off x="6729413" y="6696075"/>
            <a:ext cx="2343150" cy="184150"/>
          </a:xfrm>
          <a:prstGeom prst="rect">
            <a:avLst/>
          </a:prstGeom>
          <a:noFill/>
        </p:spPr>
        <p:txBody>
          <a:bodyPr>
            <a:spAutoFit/>
          </a:bodyPr>
          <a:lstStyle/>
          <a:p>
            <a:pPr algn="r">
              <a:defRPr/>
            </a:pPr>
            <a:r>
              <a:rPr lang="en-US" sz="600" dirty="0">
                <a:solidFill>
                  <a:srgbClr val="C0C0C0">
                    <a:lumMod val="75000"/>
                  </a:srgbClr>
                </a:solidFill>
                <a:cs typeface="Arial" charset="0"/>
              </a:rPr>
              <a:t>© 2009 VMware Inc. All rights reserved</a:t>
            </a:r>
          </a:p>
        </p:txBody>
      </p:sp>
      <p:sp>
        <p:nvSpPr>
          <p:cNvPr id="5" name="Rectangle 4"/>
          <p:cNvSpPr txBox="1">
            <a:spLocks noChangeArrowheads="1"/>
          </p:cNvSpPr>
          <p:nvPr userDrawn="1"/>
        </p:nvSpPr>
        <p:spPr bwMode="white">
          <a:xfrm>
            <a:off x="223838" y="6394450"/>
            <a:ext cx="2133600" cy="476250"/>
          </a:xfrm>
          <a:prstGeom prst="rect">
            <a:avLst/>
          </a:prstGeom>
          <a:ln>
            <a:miter lim="800000"/>
            <a:headEnd/>
            <a:tailEnd/>
          </a:ln>
        </p:spPr>
        <p:txBody>
          <a:bodyPr/>
          <a:lstStyle>
            <a:lvl1pPr algn="l" eaLnBrk="0" hangingPunct="0">
              <a:spcAft>
                <a:spcPct val="0"/>
              </a:spcAft>
              <a:defRPr sz="1200" b="1">
                <a:solidFill>
                  <a:srgbClr val="FFFFFF"/>
                </a:solidFill>
              </a:defRPr>
            </a:lvl1pPr>
          </a:lstStyle>
          <a:p>
            <a:pPr>
              <a:defRPr/>
            </a:pPr>
            <a:r>
              <a:rPr lang="en-US" dirty="0" smtClean="0">
                <a:cs typeface="Arial" charset="0"/>
              </a:rPr>
              <a:t>Confidential</a:t>
            </a:r>
            <a:endParaRPr lang="en-US" dirty="0">
              <a:cs typeface="Arial" charset="0"/>
            </a:endParaRPr>
          </a:p>
        </p:txBody>
      </p:sp>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8"/>
            <a:ext cx="8858250" cy="419100"/>
          </a:xfrm>
          <a:prstGeom prst="rect">
            <a:avLst/>
          </a:prstGeom>
          <a:noFill/>
          <a:ln w="9525">
            <a:noFill/>
            <a:miter lim="800000"/>
            <a:headEnd/>
            <a:tailEnd/>
          </a:ln>
        </p:spPr>
      </p:pic>
      <p:sp>
        <p:nvSpPr>
          <p:cNvPr id="2" name="Title 1"/>
          <p:cNvSpPr>
            <a:spLocks noGrp="1"/>
          </p:cNvSpPr>
          <p:nvPr>
            <p:ph type="title"/>
          </p:nvPr>
        </p:nvSpPr>
        <p:spPr>
          <a:xfrm>
            <a:off x="749808" y="784226"/>
            <a:ext cx="7722870" cy="1079626"/>
          </a:xfrm>
        </p:spPr>
        <p:txBody>
          <a:bodyPr anchor="b"/>
          <a:lstStyle>
            <a:lvl1pPr algn="l">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8"/>
            <a:ext cx="8858250" cy="419100"/>
          </a:xfrm>
          <a:prstGeom prst="rect">
            <a:avLst/>
          </a:prstGeom>
          <a:noFill/>
          <a:ln w="9525">
            <a:noFill/>
            <a:miter lim="800000"/>
            <a:headEnd/>
            <a:tailEnd/>
          </a:ln>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
        <p:nvSpPr>
          <p:cNvPr id="5" name="Rectangle 9"/>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8288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bwMode="auto">
          <a:xfrm>
            <a:off x="357188" y="171450"/>
            <a:ext cx="8491537"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306179"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cs typeface="Arial" charset="0"/>
            </a:endParaRPr>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cs typeface="Arial" charset="0"/>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cs typeface="+mn-cs"/>
              </a:defRPr>
            </a:lvl1pPr>
          </a:lstStyle>
          <a:p>
            <a:pPr>
              <a:defRPr/>
            </a:pPr>
            <a:endParaRPr lang="en-US">
              <a:solidFill>
                <a:srgbClr val="333333"/>
              </a:solidFill>
            </a:endParaRPr>
          </a:p>
        </p:txBody>
      </p:sp>
      <p:sp>
        <p:nvSpPr>
          <p:cNvPr id="11" name="Rectangle 4"/>
          <p:cNvSpPr txBox="1">
            <a:spLocks noChangeArrowheads="1"/>
          </p:cNvSpPr>
          <p:nvPr userDrawn="1"/>
        </p:nvSpPr>
        <p:spPr bwMode="white">
          <a:xfrm>
            <a:off x="322263" y="64341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EDD703BF-9845-429C-9A4C-6003382405B6}" type="slidenum">
              <a:rPr lang="en-US" smtClean="0">
                <a:cs typeface="Arial" charset="0"/>
              </a:rPr>
              <a:pPr>
                <a:defRPr/>
              </a:pPr>
              <a:t>‹#›</a:t>
            </a:fld>
            <a:endParaRPr lang="en-US" dirty="0">
              <a:cs typeface="Arial" charset="0"/>
            </a:endParaRPr>
          </a:p>
        </p:txBody>
      </p:sp>
      <p:sp>
        <p:nvSpPr>
          <p:cNvPr id="13" name="Date Placeholder 8"/>
          <p:cNvSpPr txBox="1">
            <a:spLocks/>
          </p:cNvSpPr>
          <p:nvPr userDrawn="1"/>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rgbClr val="00709E"/>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rgbClr val="00709E"/>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rgbClr val="00709E"/>
        </a:buClr>
        <a:buSzPct val="110000"/>
        <a:buFont typeface="Arial"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rgbClr val="00709E"/>
        </a:buClr>
        <a:buSzPct val="110000"/>
        <a:buFont typeface="Arial"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rgbClr val="00709E"/>
        </a:buClr>
        <a:buSzPct val="110000"/>
        <a:buFont typeface="Arial"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jpeg"/><Relationship Id="rId9" Type="http://schemas.openxmlformats.org/officeDocument/2006/relationships/image" Target="../media/image42.png"/><Relationship Id="rId10"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 Type="http://schemas.openxmlformats.org/officeDocument/2006/relationships/image" Target="../media/image53.png"/><Relationship Id="rId12" Type="http://schemas.openxmlformats.org/officeDocument/2006/relationships/image" Target="../media/image54.png"/><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7.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jpeg"/><Relationship Id="rId10"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1" Type="http://schemas.openxmlformats.org/officeDocument/2006/relationships/image" Target="../media/image64.png"/><Relationship Id="rId12" Type="http://schemas.openxmlformats.org/officeDocument/2006/relationships/image" Target="../media/image65.png"/><Relationship Id="rId13" Type="http://schemas.openxmlformats.org/officeDocument/2006/relationships/image" Target="../media/image66.png"/><Relationship Id="rId14" Type="http://schemas.openxmlformats.org/officeDocument/2006/relationships/hyperlink" Target="http://en.wikipedia.org/wiki/Agile_software_development" TargetMode="External"/><Relationship Id="rId1" Type="http://schemas.openxmlformats.org/officeDocument/2006/relationships/tags" Target="../tags/tag2.xml"/><Relationship Id="rId2" Type="http://schemas.openxmlformats.org/officeDocument/2006/relationships/slideLayout" Target="../slideLayouts/slideLayout3.xml"/><Relationship Id="rId3" Type="http://schemas.openxmlformats.org/officeDocument/2006/relationships/notesSlide" Target="../notesSlides/notesSlide12.xml"/><Relationship Id="rId4" Type="http://schemas.openxmlformats.org/officeDocument/2006/relationships/image" Target="../media/image57.png"/><Relationship Id="rId5" Type="http://schemas.openxmlformats.org/officeDocument/2006/relationships/image" Target="../media/image58.jpe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png"/><Relationship Id="rId10"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40.png"/><Relationship Id="rId5" Type="http://schemas.openxmlformats.org/officeDocument/2006/relationships/image" Target="../media/image41.jpeg"/><Relationship Id="rId6" Type="http://schemas.openxmlformats.org/officeDocument/2006/relationships/image" Target="../media/image42.png"/><Relationship Id="rId7"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1" Type="http://schemas.openxmlformats.org/officeDocument/2006/relationships/image" Target="../media/image70.png"/><Relationship Id="rId12" Type="http://schemas.openxmlformats.org/officeDocument/2006/relationships/image" Target="../media/image71.png"/><Relationship Id="rId13" Type="http://schemas.openxmlformats.org/officeDocument/2006/relationships/image" Target="../media/image72.png"/><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67.png"/><Relationship Id="rId9" Type="http://schemas.openxmlformats.org/officeDocument/2006/relationships/image" Target="../media/image68.png"/><Relationship Id="rId10" Type="http://schemas.openxmlformats.org/officeDocument/2006/relationships/image" Target="../media/image6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1" Type="http://schemas.openxmlformats.org/officeDocument/2006/relationships/image" Target="../media/image51.jpeg"/><Relationship Id="rId12" Type="http://schemas.openxmlformats.org/officeDocument/2006/relationships/image" Target="../media/image77.jpe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48.png"/><Relationship Id="rId7" Type="http://schemas.openxmlformats.org/officeDocument/2006/relationships/image" Target="../media/image75.png"/><Relationship Id="rId8" Type="http://schemas.openxmlformats.org/officeDocument/2006/relationships/image" Target="../media/image47.png"/><Relationship Id="rId9" Type="http://schemas.openxmlformats.org/officeDocument/2006/relationships/image" Target="../media/image76.png"/><Relationship Id="rId10" Type="http://schemas.openxmlformats.org/officeDocument/2006/relationships/image" Target="../media/image50.png"/></Relationships>
</file>

<file path=ppt/slides/_rels/slide22.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83.png"/><Relationship Id="rId13" Type="http://schemas.openxmlformats.org/officeDocument/2006/relationships/image" Target="../media/image84.png"/><Relationship Id="rId14" Type="http://schemas.openxmlformats.org/officeDocument/2006/relationships/image" Target="../media/image85.png"/><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slide" Target="slide7.xml"/><Relationship Id="rId4" Type="http://schemas.openxmlformats.org/officeDocument/2006/relationships/slide" Target="slide3.xml"/><Relationship Id="rId5" Type="http://schemas.openxmlformats.org/officeDocument/2006/relationships/image" Target="../media/image78.png"/><Relationship Id="rId6" Type="http://schemas.openxmlformats.org/officeDocument/2006/relationships/image" Target="../media/image79.png"/><Relationship Id="rId7" Type="http://schemas.openxmlformats.org/officeDocument/2006/relationships/slide" Target="slide9.xml"/><Relationship Id="rId8" Type="http://schemas.openxmlformats.org/officeDocument/2006/relationships/image" Target="../media/image80.png"/><Relationship Id="rId9" Type="http://schemas.openxmlformats.org/officeDocument/2006/relationships/image" Target="../media/image81.png"/><Relationship Id="rId10" Type="http://schemas.openxmlformats.org/officeDocument/2006/relationships/image" Target="../media/image82.png"/></Relationships>
</file>

<file path=ppt/slides/_rels/slide23.xml.rels><?xml version="1.0" encoding="UTF-8" standalone="yes"?>
<Relationships xmlns="http://schemas.openxmlformats.org/package/2006/relationships"><Relationship Id="rId3" Type="http://schemas.openxmlformats.org/officeDocument/2006/relationships/slide" Target="slide7.xml"/><Relationship Id="rId4" Type="http://schemas.openxmlformats.org/officeDocument/2006/relationships/slide" Target="slide13.xml"/><Relationship Id="rId5" Type="http://schemas.openxmlformats.org/officeDocument/2006/relationships/image" Target="../media/image80.png"/><Relationship Id="rId6" Type="http://schemas.openxmlformats.org/officeDocument/2006/relationships/slide" Target="slide11.xml"/><Relationship Id="rId7"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1" Type="http://schemas.openxmlformats.org/officeDocument/2006/relationships/image" Target="../media/image53.png"/><Relationship Id="rId12" Type="http://schemas.openxmlformats.org/officeDocument/2006/relationships/image" Target="../media/image54.png"/><Relationship Id="rId13" Type="http://schemas.openxmlformats.org/officeDocument/2006/relationships/image" Target="../media/image33.png"/><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6.png"/><Relationship Id="rId4" Type="http://schemas.openxmlformats.org/officeDocument/2006/relationships/image" Target="../media/image7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75.png"/><Relationship Id="rId8" Type="http://schemas.openxmlformats.org/officeDocument/2006/relationships/image" Target="../media/image50.png"/><Relationship Id="rId9" Type="http://schemas.openxmlformats.org/officeDocument/2006/relationships/image" Target="../media/image51.jpeg"/><Relationship Id="rId10"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71.png"/><Relationship Id="rId5" Type="http://schemas.openxmlformats.org/officeDocument/2006/relationships/image" Target="../media/image88.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85.png"/><Relationship Id="rId5" Type="http://schemas.openxmlformats.org/officeDocument/2006/relationships/image" Target="../media/image90.png"/><Relationship Id="rId6" Type="http://schemas.openxmlformats.org/officeDocument/2006/relationships/image" Target="../media/image91.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1" Type="http://schemas.openxmlformats.org/officeDocument/2006/relationships/image" Target="../media/image4.jpeg"/><Relationship Id="rId12" Type="http://schemas.openxmlformats.org/officeDocument/2006/relationships/image" Target="../media/image96.jpeg"/><Relationship Id="rId13" Type="http://schemas.openxmlformats.org/officeDocument/2006/relationships/hyperlink" Target="mailto:serez@vmware.com" TargetMode="External"/><Relationship Id="rId14" Type="http://schemas.openxmlformats.org/officeDocument/2006/relationships/image" Target="../media/image5.png"/><Relationship Id="rId15" Type="http://schemas.openxmlformats.org/officeDocument/2006/relationships/image" Target="../media/image97.jpeg"/><Relationship Id="rId16" Type="http://schemas.openxmlformats.org/officeDocument/2006/relationships/hyperlink" Target="mailto:kmangtan@vmware.com" TargetMode="External"/><Relationship Id="rId1" Type="http://schemas.openxmlformats.org/officeDocument/2006/relationships/slideLayout" Target="../slideLayouts/slideLayout3.xml"/><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hyperlink" Target="mailto:vfabricappmgmt@vmware.com" TargetMode="External"/><Relationship Id="rId5" Type="http://schemas.openxmlformats.org/officeDocument/2006/relationships/image" Target="../media/image94.jpeg"/><Relationship Id="rId6" Type="http://schemas.openxmlformats.org/officeDocument/2006/relationships/hyperlink" Target="http://www.vmware.com/products/" TargetMode="External"/><Relationship Id="rId7" Type="http://schemas.openxmlformats.org/officeDocument/2006/relationships/hyperlink" Target="http://www.vmware.com/products/application-platform/vfabric-application-director/overview.html" TargetMode="External"/><Relationship Id="rId8" Type="http://schemas.openxmlformats.org/officeDocument/2006/relationships/hyperlink" Target="http://www.vmware.com/go/try-vfabric-app-director" TargetMode="External"/><Relationship Id="rId9" Type="http://schemas.openxmlformats.org/officeDocument/2006/relationships/hyperlink" Target="http://www.vmware.com/products/application-platform/vfabric-application-performance-manager/overview.html" TargetMode="External"/><Relationship Id="rId10" Type="http://schemas.openxmlformats.org/officeDocument/2006/relationships/image" Target="../media/image9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hyperlink" Target="http://http/www.forbes.com/sites/lisaarthur/2012/02/08/five-years-from-now-cmos-will-spend-more-on-it-than-cios-do/"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4" Type="http://schemas.openxmlformats.org/officeDocument/2006/relationships/image" Target="../media/image31.png"/><Relationship Id="rId15" Type="http://schemas.openxmlformats.org/officeDocument/2006/relationships/image" Target="../media/image32.png"/><Relationship Id="rId1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8907" y="330200"/>
            <a:ext cx="9144000" cy="533400"/>
          </a:xfrm>
        </p:spPr>
        <p:txBody>
          <a:bodyPr/>
          <a:lstStyle/>
          <a:p>
            <a:r>
              <a:rPr lang="en-US" sz="2400" dirty="0" smtClean="0"/>
              <a:t>Agility, Efficiency and Innovation Through</a:t>
            </a:r>
            <a:br>
              <a:rPr lang="en-US" sz="2400" dirty="0" smtClean="0"/>
            </a:br>
            <a:r>
              <a:rPr lang="en-US" sz="2400" dirty="0" smtClean="0"/>
              <a:t>Continuous Application Management</a:t>
            </a:r>
            <a:br>
              <a:rPr lang="en-US" sz="2400" dirty="0" smtClean="0"/>
            </a:br>
            <a:r>
              <a:rPr lang="en-US" sz="2400" dirty="0" smtClean="0"/>
              <a:t/>
            </a:r>
            <a:br>
              <a:rPr lang="en-US" sz="2400" dirty="0" smtClean="0"/>
            </a:br>
            <a:r>
              <a:rPr lang="en-US" sz="1800" dirty="0" smtClean="0"/>
              <a:t>Develop, deploy and manage tomorrow’s applications…today</a:t>
            </a:r>
            <a:br>
              <a:rPr lang="en-US" sz="1800" dirty="0" smtClean="0"/>
            </a:br>
            <a:r>
              <a:rPr lang="en-US" sz="2400" dirty="0" smtClean="0"/>
              <a:t/>
            </a:r>
            <a:br>
              <a:rPr lang="en-US" sz="2400" dirty="0" smtClean="0"/>
            </a:br>
            <a:r>
              <a:rPr lang="en-US" sz="2400" dirty="0" smtClean="0"/>
              <a:t/>
            </a:r>
            <a:br>
              <a:rPr lang="en-US" sz="2400" dirty="0" smtClean="0"/>
            </a:br>
            <a:endParaRPr lang="en-GB" sz="2400" dirty="0">
              <a:solidFill>
                <a:srgbClr val="FF0000"/>
              </a:solidFill>
            </a:endParaRPr>
          </a:p>
        </p:txBody>
      </p:sp>
    </p:spTree>
    <p:extLst>
      <p:ext uri="{BB962C8B-B14F-4D97-AF65-F5344CB8AC3E}">
        <p14:creationId xmlns:p14="http://schemas.microsoft.com/office/powerpoint/2010/main" val="37400650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ounded Rectangle 86"/>
          <p:cNvSpPr/>
          <p:nvPr/>
        </p:nvSpPr>
        <p:spPr bwMode="auto">
          <a:xfrm>
            <a:off x="148684" y="3434680"/>
            <a:ext cx="8833502" cy="2751069"/>
          </a:xfrm>
          <a:prstGeom prst="roundRect">
            <a:avLst>
              <a:gd name="adj" fmla="val 7854"/>
            </a:avLst>
          </a:prstGeom>
          <a:noFill/>
          <a:ln w="28575">
            <a:solidFill>
              <a:schemeClr val="bg1">
                <a:lumMod val="50000"/>
              </a:schemeClr>
            </a:solidFill>
            <a:prstDash val="dash"/>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2" name="Title 1"/>
          <p:cNvSpPr>
            <a:spLocks noGrp="1"/>
          </p:cNvSpPr>
          <p:nvPr>
            <p:ph type="title"/>
          </p:nvPr>
        </p:nvSpPr>
        <p:spPr/>
        <p:txBody>
          <a:bodyPr/>
          <a:lstStyle/>
          <a:p>
            <a:r>
              <a:rPr lang="en-US" dirty="0" smtClean="0"/>
              <a:t>The “Cloud operating model” enabling </a:t>
            </a:r>
            <a:r>
              <a:rPr lang="en-US" smtClean="0"/>
              <a:t>efficiency and </a:t>
            </a:r>
            <a:r>
              <a:rPr lang="en-US" dirty="0" smtClean="0"/>
              <a:t>agility</a:t>
            </a:r>
            <a:endParaRPr lang="en-US" dirty="0"/>
          </a:p>
        </p:txBody>
      </p:sp>
      <p:sp>
        <p:nvSpPr>
          <p:cNvPr id="27" name="Rectangle 26"/>
          <p:cNvSpPr/>
          <p:nvPr/>
        </p:nvSpPr>
        <p:spPr>
          <a:xfrm>
            <a:off x="154546" y="2492202"/>
            <a:ext cx="2289249" cy="386367"/>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r>
              <a:rPr lang="en-US" sz="1200" dirty="0" smtClean="0">
                <a:solidFill>
                  <a:schemeClr val="tx1"/>
                </a:solidFill>
              </a:rPr>
              <a:t>App release, Performance, </a:t>
            </a:r>
            <a:br>
              <a:rPr lang="en-US" sz="1200" dirty="0" smtClean="0">
                <a:solidFill>
                  <a:schemeClr val="tx1"/>
                </a:solidFill>
              </a:rPr>
            </a:br>
            <a:r>
              <a:rPr lang="en-US" sz="1200" dirty="0" smtClean="0">
                <a:solidFill>
                  <a:schemeClr val="tx1"/>
                </a:solidFill>
              </a:rPr>
              <a:t>Availability, Usage, Cost, </a:t>
            </a:r>
          </a:p>
        </p:txBody>
      </p:sp>
      <p:sp>
        <p:nvSpPr>
          <p:cNvPr id="36" name="Rectangle 35"/>
          <p:cNvSpPr/>
          <p:nvPr/>
        </p:nvSpPr>
        <p:spPr>
          <a:xfrm>
            <a:off x="210906" y="4487638"/>
            <a:ext cx="2176529" cy="1752600"/>
          </a:xfrm>
          <a:prstGeom prst="rect">
            <a:avLst/>
          </a:prstGeom>
          <a:no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smtClean="0">
                <a:solidFill>
                  <a:schemeClr val="tx1"/>
                </a:solidFill>
              </a:rPr>
              <a:t>Cloud Ops</a:t>
            </a:r>
            <a:br>
              <a:rPr lang="en-US" sz="2000" b="1" dirty="0" smtClean="0">
                <a:solidFill>
                  <a:schemeClr val="tx1"/>
                </a:solidFill>
              </a:rPr>
            </a:br>
            <a:r>
              <a:rPr lang="en-US" sz="2000" b="1" dirty="0" smtClean="0">
                <a:solidFill>
                  <a:schemeClr val="tx1"/>
                </a:solidFill>
              </a:rPr>
              <a:t>(Infra Ops)</a:t>
            </a:r>
            <a:br>
              <a:rPr lang="en-US" sz="2000" b="1" dirty="0" smtClean="0">
                <a:solidFill>
                  <a:schemeClr val="tx1"/>
                </a:solidFill>
              </a:rPr>
            </a:br>
            <a:r>
              <a:rPr lang="en-US" sz="1200" dirty="0" smtClean="0">
                <a:solidFill>
                  <a:schemeClr val="tx1"/>
                </a:solidFill>
              </a:rPr>
              <a:t>Infrastructure Performance, Capacity, </a:t>
            </a:r>
            <a:r>
              <a:rPr lang="en-US" sz="1200" dirty="0" err="1" smtClean="0">
                <a:solidFill>
                  <a:schemeClr val="tx1"/>
                </a:solidFill>
              </a:rPr>
              <a:t>Config</a:t>
            </a:r>
            <a:r>
              <a:rPr lang="en-US" sz="1200" dirty="0" smtClean="0">
                <a:solidFill>
                  <a:schemeClr val="tx1"/>
                </a:solidFill>
              </a:rPr>
              <a:t>, Security</a:t>
            </a:r>
            <a:endParaRPr lang="en-US" sz="1200" dirty="0">
              <a:solidFill>
                <a:schemeClr val="tx1"/>
              </a:solidFill>
            </a:endParaRPr>
          </a:p>
        </p:txBody>
      </p:sp>
      <p:pic>
        <p:nvPicPr>
          <p:cNvPr id="37" name="Picture 36"/>
          <p:cNvPicPr>
            <a:picLocks noChangeAspect="1"/>
          </p:cNvPicPr>
          <p:nvPr/>
        </p:nvPicPr>
        <p:blipFill>
          <a:blip r:embed="rId3" cstate="print"/>
          <a:stretch>
            <a:fillRect/>
          </a:stretch>
        </p:blipFill>
        <p:spPr>
          <a:xfrm>
            <a:off x="5344497" y="1999899"/>
            <a:ext cx="1215913" cy="585159"/>
          </a:xfrm>
          <a:prstGeom prst="rect">
            <a:avLst/>
          </a:prstGeom>
        </p:spPr>
      </p:pic>
      <p:pic>
        <p:nvPicPr>
          <p:cNvPr id="38" name="Picture 37"/>
          <p:cNvPicPr>
            <a:picLocks noChangeAspect="1"/>
          </p:cNvPicPr>
          <p:nvPr/>
        </p:nvPicPr>
        <p:blipFill>
          <a:blip r:embed="rId4" cstate="print"/>
          <a:stretch>
            <a:fillRect/>
          </a:stretch>
        </p:blipFill>
        <p:spPr>
          <a:xfrm>
            <a:off x="6946346" y="2076320"/>
            <a:ext cx="1259172" cy="432316"/>
          </a:xfrm>
          <a:prstGeom prst="rect">
            <a:avLst/>
          </a:prstGeom>
        </p:spPr>
      </p:pic>
      <p:pic>
        <p:nvPicPr>
          <p:cNvPr id="39" name="Picture 38"/>
          <p:cNvPicPr>
            <a:picLocks noChangeAspect="1"/>
          </p:cNvPicPr>
          <p:nvPr/>
        </p:nvPicPr>
        <p:blipFill>
          <a:blip r:embed="rId5" cstate="print"/>
          <a:stretch>
            <a:fillRect/>
          </a:stretch>
        </p:blipFill>
        <p:spPr>
          <a:xfrm>
            <a:off x="3055761" y="2083973"/>
            <a:ext cx="1787190" cy="417011"/>
          </a:xfrm>
          <a:prstGeom prst="rect">
            <a:avLst/>
          </a:prstGeom>
        </p:spPr>
      </p:pic>
      <p:pic>
        <p:nvPicPr>
          <p:cNvPr id="5" name="Picture 4"/>
          <p:cNvPicPr>
            <a:picLocks noChangeAspect="1"/>
          </p:cNvPicPr>
          <p:nvPr/>
        </p:nvPicPr>
        <p:blipFill>
          <a:blip r:embed="rId6" cstate="print"/>
          <a:stretch>
            <a:fillRect/>
          </a:stretch>
        </p:blipFill>
        <p:spPr>
          <a:xfrm>
            <a:off x="3929910" y="1222836"/>
            <a:ext cx="1079287" cy="862580"/>
          </a:xfrm>
          <a:prstGeom prst="rect">
            <a:avLst/>
          </a:prstGeom>
        </p:spPr>
      </p:pic>
      <p:pic>
        <p:nvPicPr>
          <p:cNvPr id="13" name="Picture 12"/>
          <p:cNvPicPr>
            <a:picLocks noChangeAspect="1"/>
          </p:cNvPicPr>
          <p:nvPr/>
        </p:nvPicPr>
        <p:blipFill rotWithShape="1">
          <a:blip r:embed="rId7" cstate="print"/>
          <a:srcRect t="29947" b="29933"/>
          <a:stretch/>
        </p:blipFill>
        <p:spPr>
          <a:xfrm>
            <a:off x="7452823" y="1399069"/>
            <a:ext cx="1271489" cy="510115"/>
          </a:xfrm>
          <a:prstGeom prst="rect">
            <a:avLst/>
          </a:prstGeom>
        </p:spPr>
      </p:pic>
      <p:pic>
        <p:nvPicPr>
          <p:cNvPr id="43" name="Picture 8" descr="http://41monkeys.com/images/ruby240x240.jpg"/>
          <p:cNvPicPr>
            <a:picLocks noChangeAspect="1" noChangeArrowheads="1"/>
          </p:cNvPicPr>
          <p:nvPr/>
        </p:nvPicPr>
        <p:blipFill>
          <a:blip r:embed="rId8" cstate="print"/>
          <a:srcRect/>
          <a:stretch>
            <a:fillRect/>
          </a:stretch>
        </p:blipFill>
        <p:spPr bwMode="auto">
          <a:xfrm>
            <a:off x="6877588" y="1485580"/>
            <a:ext cx="337093" cy="337093"/>
          </a:xfrm>
          <a:prstGeom prst="rect">
            <a:avLst/>
          </a:prstGeom>
          <a:noFill/>
        </p:spPr>
      </p:pic>
      <p:pic>
        <p:nvPicPr>
          <p:cNvPr id="48" name="Picture 47"/>
          <p:cNvPicPr>
            <a:picLocks noChangeAspect="1"/>
          </p:cNvPicPr>
          <p:nvPr/>
        </p:nvPicPr>
        <p:blipFill>
          <a:blip r:embed="rId9" cstate="print"/>
          <a:stretch>
            <a:fillRect/>
          </a:stretch>
        </p:blipFill>
        <p:spPr>
          <a:xfrm>
            <a:off x="5129267" y="1377631"/>
            <a:ext cx="1643395" cy="552990"/>
          </a:xfrm>
          <a:prstGeom prst="rect">
            <a:avLst/>
          </a:prstGeom>
        </p:spPr>
      </p:pic>
      <p:pic>
        <p:nvPicPr>
          <p:cNvPr id="51" name="Picture 50" descr="ICON_Cloud_Q308"/>
          <p:cNvPicPr>
            <a:picLocks noChangeAspect="1" noChangeArrowheads="1"/>
          </p:cNvPicPr>
          <p:nvPr/>
        </p:nvPicPr>
        <p:blipFill>
          <a:blip r:embed="rId10" cstate="print">
            <a:grayscl/>
          </a:blip>
          <a:srcRect/>
          <a:stretch>
            <a:fillRect/>
          </a:stretch>
        </p:blipFill>
        <p:spPr bwMode="auto">
          <a:xfrm>
            <a:off x="5872767" y="4145531"/>
            <a:ext cx="2832321" cy="1807082"/>
          </a:xfrm>
          <a:prstGeom prst="rect">
            <a:avLst/>
          </a:prstGeom>
          <a:noFill/>
          <a:ln w="9525">
            <a:noFill/>
            <a:miter lim="800000"/>
            <a:headEnd/>
            <a:tailEnd/>
          </a:ln>
          <a:effectLst/>
        </p:spPr>
      </p:pic>
      <p:pic>
        <p:nvPicPr>
          <p:cNvPr id="52" name="Picture 10" descr="DGRM_Server_VMs_basic_6_VMware_Q408.png"/>
          <p:cNvPicPr>
            <a:picLocks noChangeAspect="1"/>
          </p:cNvPicPr>
          <p:nvPr/>
        </p:nvPicPr>
        <p:blipFill>
          <a:blip r:embed="rId11" cstate="print"/>
          <a:srcRect/>
          <a:stretch>
            <a:fillRect/>
          </a:stretch>
        </p:blipFill>
        <p:spPr bwMode="auto">
          <a:xfrm>
            <a:off x="6310648" y="4858833"/>
            <a:ext cx="752540" cy="807365"/>
          </a:xfrm>
          <a:prstGeom prst="rect">
            <a:avLst/>
          </a:prstGeom>
          <a:noFill/>
          <a:ln w="9525">
            <a:noFill/>
            <a:miter lim="800000"/>
            <a:headEnd/>
            <a:tailEnd/>
          </a:ln>
        </p:spPr>
      </p:pic>
      <p:sp>
        <p:nvSpPr>
          <p:cNvPr id="53" name="Rounded Rectangle 52"/>
          <p:cNvSpPr/>
          <p:nvPr/>
        </p:nvSpPr>
        <p:spPr bwMode="auto">
          <a:xfrm>
            <a:off x="6334551" y="4653000"/>
            <a:ext cx="755012" cy="238740"/>
          </a:xfrm>
          <a:prstGeom prst="roundRect">
            <a:avLst/>
          </a:prstGeom>
          <a:noFill/>
          <a:ln>
            <a:noFill/>
            <a:headEnd/>
            <a:tailEnd/>
          </a:ln>
          <a:effectLst/>
        </p:spPr>
        <p:style>
          <a:lnRef idx="1">
            <a:schemeClr val="accent6"/>
          </a:lnRef>
          <a:fillRef idx="3">
            <a:schemeClr val="accent6"/>
          </a:fillRef>
          <a:effectRef idx="2">
            <a:schemeClr val="accent6"/>
          </a:effectRef>
          <a:fontRef idx="minor">
            <a:schemeClr val="lt1"/>
          </a:fontRef>
        </p:style>
        <p:txBody>
          <a:bodyPr wrap="none" lIns="0" tIns="0" rIns="0" bIns="0" rtlCol="0" anchor="ctr"/>
          <a:lstStyle/>
          <a:p>
            <a:r>
              <a:rPr lang="en-US" sz="1200" b="1" dirty="0">
                <a:solidFill>
                  <a:schemeClr val="tx1"/>
                </a:solidFill>
              </a:rPr>
              <a:t>Storage</a:t>
            </a:r>
          </a:p>
        </p:txBody>
      </p:sp>
      <p:sp>
        <p:nvSpPr>
          <p:cNvPr id="54" name="Rounded Rectangle 53"/>
          <p:cNvSpPr/>
          <p:nvPr/>
        </p:nvSpPr>
        <p:spPr bwMode="auto">
          <a:xfrm>
            <a:off x="7214681" y="4448462"/>
            <a:ext cx="527734" cy="189146"/>
          </a:xfrm>
          <a:prstGeom prst="roundRect">
            <a:avLst/>
          </a:prstGeom>
          <a:noFill/>
          <a:ln>
            <a:noFill/>
            <a:headEnd/>
            <a:tailEnd/>
          </a:ln>
          <a:effectLst/>
        </p:spPr>
        <p:style>
          <a:lnRef idx="1">
            <a:schemeClr val="accent6"/>
          </a:lnRef>
          <a:fillRef idx="3">
            <a:schemeClr val="accent6"/>
          </a:fillRef>
          <a:effectRef idx="2">
            <a:schemeClr val="accent6"/>
          </a:effectRef>
          <a:fontRef idx="minor">
            <a:schemeClr val="lt1"/>
          </a:fontRef>
        </p:style>
        <p:txBody>
          <a:bodyPr wrap="none" lIns="0" tIns="0" rIns="0" bIns="0" rtlCol="0" anchor="ctr"/>
          <a:lstStyle/>
          <a:p>
            <a:r>
              <a:rPr lang="en-US" sz="1200" b="1" dirty="0">
                <a:solidFill>
                  <a:schemeClr val="tx1"/>
                </a:solidFill>
              </a:rPr>
              <a:t>NW</a:t>
            </a:r>
          </a:p>
        </p:txBody>
      </p:sp>
      <p:pic>
        <p:nvPicPr>
          <p:cNvPr id="56" name="Picture 10" descr="DGRM_Server_VMs_basic_6_VMware_Q408.png"/>
          <p:cNvPicPr>
            <a:picLocks noChangeAspect="1"/>
          </p:cNvPicPr>
          <p:nvPr/>
        </p:nvPicPr>
        <p:blipFill>
          <a:blip r:embed="rId11" cstate="print"/>
          <a:srcRect/>
          <a:stretch>
            <a:fillRect/>
          </a:stretch>
        </p:blipFill>
        <p:spPr bwMode="auto">
          <a:xfrm>
            <a:off x="7508714" y="4916664"/>
            <a:ext cx="752540" cy="807365"/>
          </a:xfrm>
          <a:prstGeom prst="rect">
            <a:avLst/>
          </a:prstGeom>
          <a:noFill/>
          <a:ln w="9525">
            <a:noFill/>
            <a:miter lim="800000"/>
            <a:headEnd/>
            <a:tailEnd/>
          </a:ln>
        </p:spPr>
      </p:pic>
      <p:pic>
        <p:nvPicPr>
          <p:cNvPr id="42" name="Picture 41" descr="ICON_Cloud_Q308"/>
          <p:cNvPicPr>
            <a:picLocks noChangeAspect="1" noChangeArrowheads="1"/>
          </p:cNvPicPr>
          <p:nvPr/>
        </p:nvPicPr>
        <p:blipFill>
          <a:blip r:embed="rId10" cstate="print"/>
          <a:srcRect/>
          <a:stretch>
            <a:fillRect/>
          </a:stretch>
        </p:blipFill>
        <p:spPr bwMode="auto">
          <a:xfrm>
            <a:off x="2251657" y="4145531"/>
            <a:ext cx="2820215" cy="1799358"/>
          </a:xfrm>
          <a:prstGeom prst="rect">
            <a:avLst/>
          </a:prstGeom>
          <a:noFill/>
          <a:ln w="9525">
            <a:noFill/>
            <a:miter lim="800000"/>
            <a:headEnd/>
            <a:tailEnd/>
          </a:ln>
          <a:effectLst/>
        </p:spPr>
      </p:pic>
      <p:pic>
        <p:nvPicPr>
          <p:cNvPr id="57" name="Picture 10" descr="DGRM_Server_VMs_basic_6_VMware_Q408.png"/>
          <p:cNvPicPr>
            <a:picLocks noChangeAspect="1"/>
          </p:cNvPicPr>
          <p:nvPr/>
        </p:nvPicPr>
        <p:blipFill>
          <a:blip r:embed="rId11" cstate="print"/>
          <a:srcRect/>
          <a:stretch>
            <a:fillRect/>
          </a:stretch>
        </p:blipFill>
        <p:spPr bwMode="auto">
          <a:xfrm>
            <a:off x="2689538" y="4826121"/>
            <a:ext cx="752540" cy="807365"/>
          </a:xfrm>
          <a:prstGeom prst="rect">
            <a:avLst/>
          </a:prstGeom>
          <a:noFill/>
          <a:ln w="9525">
            <a:noFill/>
            <a:miter lim="800000"/>
            <a:headEnd/>
            <a:tailEnd/>
          </a:ln>
        </p:spPr>
      </p:pic>
      <p:sp>
        <p:nvSpPr>
          <p:cNvPr id="58" name="Rounded Rectangle 57"/>
          <p:cNvSpPr/>
          <p:nvPr/>
        </p:nvSpPr>
        <p:spPr bwMode="auto">
          <a:xfrm>
            <a:off x="2713441" y="4620288"/>
            <a:ext cx="755012" cy="238740"/>
          </a:xfrm>
          <a:prstGeom prst="roundRect">
            <a:avLst/>
          </a:prstGeom>
          <a:noFill/>
          <a:ln>
            <a:noFill/>
            <a:headEnd/>
            <a:tailEnd/>
          </a:ln>
          <a:effectLst/>
        </p:spPr>
        <p:style>
          <a:lnRef idx="1">
            <a:schemeClr val="accent6"/>
          </a:lnRef>
          <a:fillRef idx="3">
            <a:schemeClr val="accent6"/>
          </a:fillRef>
          <a:effectRef idx="2">
            <a:schemeClr val="accent6"/>
          </a:effectRef>
          <a:fontRef idx="minor">
            <a:schemeClr val="lt1"/>
          </a:fontRef>
        </p:style>
        <p:txBody>
          <a:bodyPr wrap="none" lIns="0" tIns="0" rIns="0" bIns="0" rtlCol="0" anchor="ctr"/>
          <a:lstStyle/>
          <a:p>
            <a:pPr marR="0" defTabSz="914400" eaLnBrk="1" latinLnBrk="0" hangingPunct="1">
              <a:lnSpc>
                <a:spcPct val="100000"/>
              </a:lnSpc>
              <a:buClrTx/>
              <a:buSzTx/>
              <a:tabLst/>
            </a:pPr>
            <a:r>
              <a:rPr lang="en-US" sz="1200" b="1" dirty="0" smtClean="0">
                <a:solidFill>
                  <a:schemeClr val="tx1"/>
                </a:solidFill>
              </a:rPr>
              <a:t>Storage</a:t>
            </a:r>
          </a:p>
        </p:txBody>
      </p:sp>
      <p:sp>
        <p:nvSpPr>
          <p:cNvPr id="59" name="Rounded Rectangle 58"/>
          <p:cNvSpPr/>
          <p:nvPr/>
        </p:nvSpPr>
        <p:spPr bwMode="auto">
          <a:xfrm>
            <a:off x="3593571" y="4415750"/>
            <a:ext cx="527734" cy="189146"/>
          </a:xfrm>
          <a:prstGeom prst="roundRect">
            <a:avLst/>
          </a:prstGeom>
          <a:noFill/>
          <a:ln>
            <a:noFill/>
            <a:headEnd/>
            <a:tailEnd/>
          </a:ln>
          <a:effectLst/>
        </p:spPr>
        <p:style>
          <a:lnRef idx="1">
            <a:schemeClr val="accent6"/>
          </a:lnRef>
          <a:fillRef idx="3">
            <a:schemeClr val="accent6"/>
          </a:fillRef>
          <a:effectRef idx="2">
            <a:schemeClr val="accent6"/>
          </a:effectRef>
          <a:fontRef idx="minor">
            <a:schemeClr val="lt1"/>
          </a:fontRef>
        </p:style>
        <p:txBody>
          <a:bodyPr wrap="none" lIns="0" tIns="0" rIns="0" bIns="0" rtlCol="0" anchor="ctr"/>
          <a:lstStyle/>
          <a:p>
            <a:pPr marR="0" defTabSz="914400" eaLnBrk="1" latinLnBrk="0" hangingPunct="1">
              <a:lnSpc>
                <a:spcPct val="100000"/>
              </a:lnSpc>
              <a:buClrTx/>
              <a:buSzTx/>
              <a:tabLst/>
            </a:pPr>
            <a:r>
              <a:rPr lang="en-US" sz="1200" b="1" dirty="0" smtClean="0">
                <a:solidFill>
                  <a:schemeClr val="tx1"/>
                </a:solidFill>
              </a:rPr>
              <a:t>NW</a:t>
            </a:r>
          </a:p>
        </p:txBody>
      </p:sp>
      <p:pic>
        <p:nvPicPr>
          <p:cNvPr id="61" name="Picture 10" descr="DGRM_Server_VMs_basic_6_VMware_Q408.png"/>
          <p:cNvPicPr>
            <a:picLocks noChangeAspect="1"/>
          </p:cNvPicPr>
          <p:nvPr/>
        </p:nvPicPr>
        <p:blipFill>
          <a:blip r:embed="rId11" cstate="print"/>
          <a:srcRect/>
          <a:stretch>
            <a:fillRect/>
          </a:stretch>
        </p:blipFill>
        <p:spPr bwMode="auto">
          <a:xfrm>
            <a:off x="3814776" y="4883952"/>
            <a:ext cx="752540" cy="807365"/>
          </a:xfrm>
          <a:prstGeom prst="rect">
            <a:avLst/>
          </a:prstGeom>
          <a:noFill/>
          <a:ln w="9525">
            <a:noFill/>
            <a:miter lim="800000"/>
            <a:headEnd/>
            <a:tailEnd/>
          </a:ln>
        </p:spPr>
      </p:pic>
      <p:sp>
        <p:nvSpPr>
          <p:cNvPr id="62" name="TextBox 61"/>
          <p:cNvSpPr txBox="1"/>
          <p:nvPr/>
        </p:nvSpPr>
        <p:spPr>
          <a:xfrm>
            <a:off x="6694328" y="5468548"/>
            <a:ext cx="1070094" cy="338554"/>
          </a:xfrm>
          <a:prstGeom prst="rect">
            <a:avLst/>
          </a:prstGeom>
          <a:noFill/>
        </p:spPr>
        <p:txBody>
          <a:bodyPr wrap="square" rtlCol="0">
            <a:spAutoFit/>
          </a:bodyPr>
          <a:lstStyle/>
          <a:p>
            <a:r>
              <a:rPr lang="en-US" sz="1600" b="1" dirty="0" smtClean="0">
                <a:solidFill>
                  <a:schemeClr val="accent3">
                    <a:lumMod val="75000"/>
                  </a:schemeClr>
                </a:solidFill>
                <a:latin typeface="+mn-lt"/>
                <a:ea typeface="+mn-ea"/>
              </a:rPr>
              <a:t>Public</a:t>
            </a:r>
          </a:p>
        </p:txBody>
      </p:sp>
      <p:sp>
        <p:nvSpPr>
          <p:cNvPr id="63" name="TextBox 62"/>
          <p:cNvSpPr txBox="1"/>
          <p:nvPr/>
        </p:nvSpPr>
        <p:spPr>
          <a:xfrm>
            <a:off x="3042655" y="5468548"/>
            <a:ext cx="1070094" cy="338554"/>
          </a:xfrm>
          <a:prstGeom prst="rect">
            <a:avLst/>
          </a:prstGeom>
          <a:noFill/>
        </p:spPr>
        <p:txBody>
          <a:bodyPr wrap="square" rtlCol="0">
            <a:spAutoFit/>
          </a:bodyPr>
          <a:lstStyle/>
          <a:p>
            <a:r>
              <a:rPr lang="en-US" sz="1600" b="1" dirty="0" smtClean="0">
                <a:solidFill>
                  <a:schemeClr val="accent3">
                    <a:lumMod val="75000"/>
                  </a:schemeClr>
                </a:solidFill>
                <a:latin typeface="+mn-lt"/>
                <a:ea typeface="+mn-ea"/>
              </a:rPr>
              <a:t>Private</a:t>
            </a:r>
          </a:p>
        </p:txBody>
      </p:sp>
      <p:sp>
        <p:nvSpPr>
          <p:cNvPr id="4" name="Left-Right Arrow 3"/>
          <p:cNvSpPr/>
          <p:nvPr/>
        </p:nvSpPr>
        <p:spPr bwMode="auto">
          <a:xfrm>
            <a:off x="5009197" y="5001887"/>
            <a:ext cx="933154" cy="378280"/>
          </a:xfrm>
          <a:prstGeom prst="leftRightArrow">
            <a:avLst/>
          </a:prstGeom>
          <a:solidFill>
            <a:schemeClr val="accent3"/>
          </a:solidFill>
          <a:ln>
            <a:headEnd/>
            <a:tailEnd/>
          </a:ln>
          <a:effectLst>
            <a:outerShdw blurRad="50800" dist="38100" dir="5400000" algn="t" rotWithShape="0">
              <a:prstClr val="black">
                <a:alpha val="40000"/>
              </a:prstClr>
            </a:outerShdw>
          </a:effectLst>
          <a:scene3d>
            <a:camera prst="perspectiveRelaxed" fov="7200000">
              <a:rot lat="18000000" lon="0" rev="21594000"/>
            </a:camera>
            <a:lightRig rig="threePt" dir="t"/>
          </a:scene3d>
        </p:spPr>
        <p:style>
          <a:lnRef idx="1">
            <a:schemeClr val="accent3"/>
          </a:lnRef>
          <a:fillRef idx="3">
            <a:schemeClr val="accent3"/>
          </a:fillRef>
          <a:effectRef idx="2">
            <a:schemeClr val="accent3"/>
          </a:effectRef>
          <a:fontRef idx="minor">
            <a:schemeClr val="lt1"/>
          </a:fontRef>
        </p:style>
        <p:txBody>
          <a:bodyPr wrap="none" lIns="0" tIns="0" rIns="0" bIns="0" rtlCol="0" anchor="ctr"/>
          <a:lstStyle/>
          <a:p>
            <a:pPr algn="l"/>
            <a:endParaRPr lang="en-US" sz="1000" dirty="0">
              <a:solidFill>
                <a:srgbClr val="FFFFFF"/>
              </a:solidFill>
            </a:endParaRPr>
          </a:p>
        </p:txBody>
      </p:sp>
      <p:sp>
        <p:nvSpPr>
          <p:cNvPr id="64" name="Rectangle 63"/>
          <p:cNvSpPr/>
          <p:nvPr/>
        </p:nvSpPr>
        <p:spPr>
          <a:xfrm>
            <a:off x="672236" y="2121100"/>
            <a:ext cx="1253869" cy="400110"/>
          </a:xfrm>
          <a:prstGeom prst="rect">
            <a:avLst/>
          </a:prstGeom>
        </p:spPr>
        <p:txBody>
          <a:bodyPr wrap="none">
            <a:spAutoFit/>
          </a:bodyPr>
          <a:lstStyle/>
          <a:p>
            <a:r>
              <a:rPr lang="en-US" sz="2000" b="1" dirty="0" smtClean="0">
                <a:solidFill>
                  <a:schemeClr val="tx1">
                    <a:lumMod val="75000"/>
                  </a:schemeClr>
                </a:solidFill>
              </a:rPr>
              <a:t>App Ops</a:t>
            </a:r>
          </a:p>
        </p:txBody>
      </p:sp>
      <p:sp>
        <p:nvSpPr>
          <p:cNvPr id="55" name="Rounded Rectangle 54"/>
          <p:cNvSpPr/>
          <p:nvPr/>
        </p:nvSpPr>
        <p:spPr bwMode="auto">
          <a:xfrm>
            <a:off x="7733818" y="4875474"/>
            <a:ext cx="746662" cy="183691"/>
          </a:xfrm>
          <a:prstGeom prst="roundRect">
            <a:avLst/>
          </a:prstGeom>
          <a:noFill/>
          <a:ln>
            <a:noFill/>
            <a:headEnd/>
            <a:tailEnd/>
          </a:ln>
          <a:effectLst/>
        </p:spPr>
        <p:style>
          <a:lnRef idx="1">
            <a:schemeClr val="accent6"/>
          </a:lnRef>
          <a:fillRef idx="3">
            <a:schemeClr val="accent6"/>
          </a:fillRef>
          <a:effectRef idx="2">
            <a:schemeClr val="accent6"/>
          </a:effectRef>
          <a:fontRef idx="minor">
            <a:schemeClr val="lt1"/>
          </a:fontRef>
        </p:style>
        <p:txBody>
          <a:bodyPr wrap="none" lIns="0" tIns="0" rIns="0" bIns="0" rtlCol="0" anchor="ctr"/>
          <a:lstStyle/>
          <a:p>
            <a:r>
              <a:rPr lang="en-US" sz="1200" b="1" dirty="0">
                <a:solidFill>
                  <a:schemeClr val="tx1"/>
                </a:solidFill>
              </a:rPr>
              <a:t>Compute</a:t>
            </a:r>
          </a:p>
        </p:txBody>
      </p:sp>
      <p:sp>
        <p:nvSpPr>
          <p:cNvPr id="60" name="Rounded Rectangle 59"/>
          <p:cNvSpPr/>
          <p:nvPr/>
        </p:nvSpPr>
        <p:spPr bwMode="auto">
          <a:xfrm>
            <a:off x="4112708" y="4842762"/>
            <a:ext cx="746662" cy="183691"/>
          </a:xfrm>
          <a:prstGeom prst="roundRect">
            <a:avLst/>
          </a:prstGeom>
          <a:noFill/>
          <a:ln>
            <a:noFill/>
            <a:headEnd/>
            <a:tailEnd/>
          </a:ln>
          <a:effectLst/>
        </p:spPr>
        <p:style>
          <a:lnRef idx="1">
            <a:schemeClr val="accent6"/>
          </a:lnRef>
          <a:fillRef idx="3">
            <a:schemeClr val="accent6"/>
          </a:fillRef>
          <a:effectRef idx="2">
            <a:schemeClr val="accent6"/>
          </a:effectRef>
          <a:fontRef idx="minor">
            <a:schemeClr val="lt1"/>
          </a:fontRef>
        </p:style>
        <p:txBody>
          <a:bodyPr wrap="none" lIns="0" tIns="0" rIns="0" bIns="0" rtlCol="0" anchor="ctr"/>
          <a:lstStyle/>
          <a:p>
            <a:pPr marR="0" defTabSz="914400" eaLnBrk="1" latinLnBrk="0" hangingPunct="1">
              <a:lnSpc>
                <a:spcPct val="100000"/>
              </a:lnSpc>
              <a:buClrTx/>
              <a:buSzTx/>
              <a:tabLst/>
            </a:pPr>
            <a:r>
              <a:rPr lang="en-US" sz="1200" b="1" dirty="0" smtClean="0">
                <a:solidFill>
                  <a:schemeClr val="tx1"/>
                </a:solidFill>
              </a:rPr>
              <a:t>Compute</a:t>
            </a:r>
          </a:p>
        </p:txBody>
      </p:sp>
      <p:grpSp>
        <p:nvGrpSpPr>
          <p:cNvPr id="9" name="Group 8"/>
          <p:cNvGrpSpPr/>
          <p:nvPr/>
        </p:nvGrpSpPr>
        <p:grpSpPr>
          <a:xfrm>
            <a:off x="903338" y="1125415"/>
            <a:ext cx="791664" cy="1059649"/>
            <a:chOff x="981278" y="954860"/>
            <a:chExt cx="791664" cy="1059649"/>
          </a:xfrm>
        </p:grpSpPr>
        <p:pic>
          <p:nvPicPr>
            <p:cNvPr id="47" name="Picture 14" descr="ICON_Person_Orange_Q408.png"/>
            <p:cNvPicPr>
              <a:picLocks noChangeAspect="1"/>
            </p:cNvPicPr>
            <p:nvPr/>
          </p:nvPicPr>
          <p:blipFill>
            <a:blip r:embed="rId12" cstate="print"/>
            <a:srcRect/>
            <a:stretch>
              <a:fillRect/>
            </a:stretch>
          </p:blipFill>
          <p:spPr bwMode="auto">
            <a:xfrm>
              <a:off x="981278" y="1051017"/>
              <a:ext cx="453417" cy="785979"/>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72" name="Picture 14" descr="ICON_Person_Orange_Q408.png"/>
            <p:cNvPicPr>
              <a:picLocks noChangeAspect="1"/>
            </p:cNvPicPr>
            <p:nvPr/>
          </p:nvPicPr>
          <p:blipFill>
            <a:blip r:embed="rId12" cstate="print"/>
            <a:srcRect/>
            <a:stretch>
              <a:fillRect/>
            </a:stretch>
          </p:blipFill>
          <p:spPr bwMode="auto">
            <a:xfrm>
              <a:off x="1319525" y="954860"/>
              <a:ext cx="453417" cy="785979"/>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73" name="Picture 14" descr="ICON_Person_Orange_Q408.png"/>
            <p:cNvPicPr>
              <a:picLocks noChangeAspect="1"/>
            </p:cNvPicPr>
            <p:nvPr/>
          </p:nvPicPr>
          <p:blipFill>
            <a:blip r:embed="rId12" cstate="print"/>
            <a:srcRect/>
            <a:stretch>
              <a:fillRect/>
            </a:stretch>
          </p:blipFill>
          <p:spPr bwMode="auto">
            <a:xfrm>
              <a:off x="1260797" y="1228530"/>
              <a:ext cx="453417" cy="785979"/>
            </a:xfrm>
            <a:prstGeom prst="rect">
              <a:avLst/>
            </a:prstGeom>
            <a:noFill/>
            <a:ln w="9525">
              <a:noFill/>
              <a:miter lim="800000"/>
              <a:headEnd/>
              <a:tailEnd/>
            </a:ln>
            <a:effectLst>
              <a:outerShdw blurRad="76200" dir="18900000" sy="23000" kx="-1200000" algn="bl" rotWithShape="0">
                <a:prstClr val="black">
                  <a:alpha val="20000"/>
                </a:prstClr>
              </a:outerShdw>
            </a:effectLst>
          </p:spPr>
        </p:pic>
      </p:grpSp>
      <p:grpSp>
        <p:nvGrpSpPr>
          <p:cNvPr id="10" name="Group 9"/>
          <p:cNvGrpSpPr/>
          <p:nvPr/>
        </p:nvGrpSpPr>
        <p:grpSpPr>
          <a:xfrm>
            <a:off x="875485" y="3809691"/>
            <a:ext cx="847371" cy="1031734"/>
            <a:chOff x="1016196" y="3983978"/>
            <a:chExt cx="847371" cy="1031734"/>
          </a:xfrm>
        </p:grpSpPr>
        <p:pic>
          <p:nvPicPr>
            <p:cNvPr id="46" name="Picture 210" descr="ICON_Person_Q308"/>
            <p:cNvPicPr>
              <a:picLocks noChangeAspect="1" noChangeArrowheads="1"/>
            </p:cNvPicPr>
            <p:nvPr/>
          </p:nvPicPr>
          <p:blipFill>
            <a:blip r:embed="rId13" cstate="print"/>
            <a:srcRect/>
            <a:stretch>
              <a:fillRect/>
            </a:stretch>
          </p:blipFill>
          <p:spPr bwMode="auto">
            <a:xfrm>
              <a:off x="1016196" y="4058155"/>
              <a:ext cx="476486" cy="813249"/>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74" name="Picture 210" descr="ICON_Person_Q308"/>
            <p:cNvPicPr>
              <a:picLocks noChangeAspect="1" noChangeArrowheads="1"/>
            </p:cNvPicPr>
            <p:nvPr/>
          </p:nvPicPr>
          <p:blipFill>
            <a:blip r:embed="rId13" cstate="print"/>
            <a:srcRect/>
            <a:stretch>
              <a:fillRect/>
            </a:stretch>
          </p:blipFill>
          <p:spPr bwMode="auto">
            <a:xfrm>
              <a:off x="1387081" y="3983978"/>
              <a:ext cx="476486" cy="813249"/>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75" name="Picture 210" descr="ICON_Person_Q308"/>
            <p:cNvPicPr>
              <a:picLocks noChangeAspect="1" noChangeArrowheads="1"/>
            </p:cNvPicPr>
            <p:nvPr/>
          </p:nvPicPr>
          <p:blipFill>
            <a:blip r:embed="rId13" cstate="print"/>
            <a:srcRect/>
            <a:stretch>
              <a:fillRect/>
            </a:stretch>
          </p:blipFill>
          <p:spPr bwMode="auto">
            <a:xfrm>
              <a:off x="1298760" y="4202463"/>
              <a:ext cx="476486" cy="813249"/>
            </a:xfrm>
            <a:prstGeom prst="rect">
              <a:avLst/>
            </a:prstGeom>
            <a:noFill/>
            <a:ln w="9525">
              <a:noFill/>
              <a:miter lim="800000"/>
              <a:headEnd/>
              <a:tailEnd/>
            </a:ln>
            <a:effectLst>
              <a:outerShdw blurRad="76200" dir="18900000" sy="23000" kx="-1200000" algn="bl" rotWithShape="0">
                <a:prstClr val="black">
                  <a:alpha val="20000"/>
                </a:prstClr>
              </a:outerShdw>
            </a:effectLst>
          </p:spPr>
        </p:pic>
      </p:grpSp>
      <p:sp>
        <p:nvSpPr>
          <p:cNvPr id="88" name="Rounded Rectangle 87"/>
          <p:cNvSpPr/>
          <p:nvPr/>
        </p:nvSpPr>
        <p:spPr bwMode="auto">
          <a:xfrm>
            <a:off x="148683" y="773152"/>
            <a:ext cx="8833502" cy="2551004"/>
          </a:xfrm>
          <a:prstGeom prst="roundRect">
            <a:avLst>
              <a:gd name="adj" fmla="val 7854"/>
            </a:avLst>
          </a:prstGeom>
          <a:noFill/>
          <a:ln w="28575">
            <a:solidFill>
              <a:schemeClr val="accent1">
                <a:lumMod val="60000"/>
                <a:lumOff val="40000"/>
              </a:schemeClr>
            </a:solidFill>
            <a:prstDash val="dash"/>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nvGrpSpPr>
          <p:cNvPr id="89" name="Group 88"/>
          <p:cNvGrpSpPr/>
          <p:nvPr/>
        </p:nvGrpSpPr>
        <p:grpSpPr>
          <a:xfrm>
            <a:off x="2808500" y="2811072"/>
            <a:ext cx="1191071" cy="914400"/>
            <a:chOff x="2829542" y="2811072"/>
            <a:chExt cx="1191071" cy="914400"/>
          </a:xfrm>
        </p:grpSpPr>
        <p:sp>
          <p:nvSpPr>
            <p:cNvPr id="90" name="Rectangle 89"/>
            <p:cNvSpPr/>
            <p:nvPr/>
          </p:nvSpPr>
          <p:spPr bwMode="auto">
            <a:xfrm>
              <a:off x="2829542" y="3248337"/>
              <a:ext cx="1191071" cy="372687"/>
            </a:xfrm>
            <a:prstGeom prst="rect">
              <a:avLst/>
            </a:prstGeom>
            <a:solidFill>
              <a:schemeClr val="bg1"/>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91" name="Down Arrow 90"/>
            <p:cNvSpPr/>
            <p:nvPr/>
          </p:nvSpPr>
          <p:spPr bwMode="auto">
            <a:xfrm flipV="1">
              <a:off x="3156051" y="2811072"/>
              <a:ext cx="457200" cy="914400"/>
            </a:xfrm>
            <a:prstGeom prst="downArrow">
              <a:avLst>
                <a:gd name="adj1" fmla="val 72857"/>
                <a:gd name="adj2" fmla="val 53279"/>
              </a:avLst>
            </a:prstGeom>
            <a:gradFill flip="none" rotWithShape="1">
              <a:gsLst>
                <a:gs pos="0">
                  <a:schemeClr val="accent1">
                    <a:tint val="66000"/>
                    <a:satMod val="160000"/>
                  </a:schemeClr>
                </a:gs>
                <a:gs pos="50000">
                  <a:schemeClr val="accent1">
                    <a:tint val="44500"/>
                    <a:satMod val="160000"/>
                    <a:alpha val="51000"/>
                  </a:schemeClr>
                </a:gs>
                <a:gs pos="100000">
                  <a:schemeClr val="accent1">
                    <a:tint val="23500"/>
                    <a:satMod val="160000"/>
                    <a:alpha val="0"/>
                  </a:schemeClr>
                </a:gs>
              </a:gsLst>
              <a:lin ang="16200000" scaled="0"/>
              <a:tileRect/>
            </a:gra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grpSp>
      <p:sp>
        <p:nvSpPr>
          <p:cNvPr id="92" name="TextBox 91"/>
          <p:cNvSpPr txBox="1"/>
          <p:nvPr/>
        </p:nvSpPr>
        <p:spPr>
          <a:xfrm>
            <a:off x="2719274" y="3078193"/>
            <a:ext cx="1431767" cy="646331"/>
          </a:xfrm>
          <a:prstGeom prst="rect">
            <a:avLst/>
          </a:prstGeom>
          <a:noFill/>
        </p:spPr>
        <p:txBody>
          <a:bodyPr wrap="square" rtlCol="0">
            <a:spAutoFit/>
          </a:bodyPr>
          <a:lstStyle/>
          <a:p>
            <a:r>
              <a:rPr lang="en-US" sz="1200" b="1" dirty="0" smtClean="0">
                <a:solidFill>
                  <a:srgbClr val="333333"/>
                </a:solidFill>
                <a:latin typeface="+mn-lt"/>
                <a:ea typeface="+mn-ea"/>
              </a:rPr>
              <a:t>Infrastructure Service Health and Cost</a:t>
            </a:r>
          </a:p>
        </p:txBody>
      </p:sp>
      <p:grpSp>
        <p:nvGrpSpPr>
          <p:cNvPr id="93" name="Group 92"/>
          <p:cNvGrpSpPr/>
          <p:nvPr/>
        </p:nvGrpSpPr>
        <p:grpSpPr>
          <a:xfrm>
            <a:off x="5643912" y="3044266"/>
            <a:ext cx="1253050" cy="914400"/>
            <a:chOff x="5643913" y="3044266"/>
            <a:chExt cx="1253050" cy="914400"/>
          </a:xfrm>
        </p:grpSpPr>
        <p:sp>
          <p:nvSpPr>
            <p:cNvPr id="94" name="Rectangle 93"/>
            <p:cNvSpPr/>
            <p:nvPr/>
          </p:nvSpPr>
          <p:spPr bwMode="auto">
            <a:xfrm>
              <a:off x="5643913" y="3233452"/>
              <a:ext cx="1253050" cy="372687"/>
            </a:xfrm>
            <a:prstGeom prst="rect">
              <a:avLst/>
            </a:prstGeom>
            <a:solidFill>
              <a:schemeClr val="bg1"/>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95" name="Down Arrow 94"/>
            <p:cNvSpPr/>
            <p:nvPr/>
          </p:nvSpPr>
          <p:spPr bwMode="auto">
            <a:xfrm>
              <a:off x="6010517" y="3044266"/>
              <a:ext cx="457200" cy="914400"/>
            </a:xfrm>
            <a:prstGeom prst="downArrow">
              <a:avLst>
                <a:gd name="adj1" fmla="val 72857"/>
                <a:gd name="adj2" fmla="val 53279"/>
              </a:avLst>
            </a:prstGeom>
            <a:gradFill flip="none" rotWithShape="1">
              <a:gsLst>
                <a:gs pos="0">
                  <a:schemeClr val="accent1">
                    <a:tint val="66000"/>
                    <a:satMod val="160000"/>
                  </a:schemeClr>
                </a:gs>
                <a:gs pos="50000">
                  <a:schemeClr val="accent1">
                    <a:tint val="44500"/>
                    <a:satMod val="160000"/>
                    <a:alpha val="51000"/>
                  </a:schemeClr>
                </a:gs>
                <a:gs pos="100000">
                  <a:schemeClr val="accent1">
                    <a:tint val="23500"/>
                    <a:satMod val="160000"/>
                    <a:alpha val="0"/>
                  </a:schemeClr>
                </a:gs>
              </a:gsLst>
              <a:lin ang="16200000" scaled="0"/>
              <a:tileRect/>
            </a:gra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grpSp>
      <p:sp>
        <p:nvSpPr>
          <p:cNvPr id="96" name="TextBox 95"/>
          <p:cNvSpPr txBox="1"/>
          <p:nvPr/>
        </p:nvSpPr>
        <p:spPr>
          <a:xfrm>
            <a:off x="5643912" y="3170526"/>
            <a:ext cx="1272813" cy="461665"/>
          </a:xfrm>
          <a:prstGeom prst="rect">
            <a:avLst/>
          </a:prstGeom>
          <a:noFill/>
        </p:spPr>
        <p:txBody>
          <a:bodyPr wrap="square" rtlCol="0">
            <a:spAutoFit/>
          </a:bodyPr>
          <a:lstStyle/>
          <a:p>
            <a:r>
              <a:rPr lang="en-US" sz="1200" b="1" dirty="0" smtClean="0">
                <a:solidFill>
                  <a:srgbClr val="333333"/>
                </a:solidFill>
                <a:latin typeface="+mn-lt"/>
                <a:ea typeface="+mn-ea"/>
              </a:rPr>
              <a:t>Utilization and App Visibility</a:t>
            </a:r>
          </a:p>
        </p:txBody>
      </p:sp>
      <p:pic>
        <p:nvPicPr>
          <p:cNvPr id="11" name="Picture 10"/>
          <p:cNvPicPr>
            <a:picLocks noChangeAspect="1"/>
          </p:cNvPicPr>
          <p:nvPr/>
        </p:nvPicPr>
        <p:blipFill>
          <a:blip r:embed="rId14"/>
          <a:stretch>
            <a:fillRect/>
          </a:stretch>
        </p:blipFill>
        <p:spPr>
          <a:xfrm>
            <a:off x="2870065" y="937969"/>
            <a:ext cx="977665" cy="716461"/>
          </a:xfrm>
          <a:prstGeom prst="rect">
            <a:avLst/>
          </a:prstGeom>
        </p:spPr>
      </p:pic>
    </p:spTree>
    <p:extLst>
      <p:ext uri="{BB962C8B-B14F-4D97-AF65-F5344CB8AC3E}">
        <p14:creationId xmlns:p14="http://schemas.microsoft.com/office/powerpoint/2010/main" val="35607583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a:t>
            </a:r>
            <a:r>
              <a:rPr lang="en-US" dirty="0" smtClean="0"/>
              <a:t> Ops</a:t>
            </a:r>
            <a:endParaRPr lang="en-US" dirty="0"/>
          </a:p>
        </p:txBody>
      </p:sp>
      <p:sp>
        <p:nvSpPr>
          <p:cNvPr id="3" name="Text Placeholder 2"/>
          <p:cNvSpPr>
            <a:spLocks noGrp="1"/>
          </p:cNvSpPr>
          <p:nvPr>
            <p:ph type="body" sz="quarter" idx="13"/>
          </p:nvPr>
        </p:nvSpPr>
        <p:spPr>
          <a:xfrm>
            <a:off x="0" y="734114"/>
            <a:ext cx="9144000" cy="2232822"/>
          </a:xfrm>
        </p:spPr>
        <p:txBody>
          <a:bodyPr/>
          <a:lstStyle/>
          <a:p>
            <a:pPr marL="0" indent="0" algn="ctr">
              <a:lnSpc>
                <a:spcPct val="100000"/>
              </a:lnSpc>
              <a:spcBef>
                <a:spcPts val="0"/>
              </a:spcBef>
              <a:spcAft>
                <a:spcPts val="1200"/>
              </a:spcAft>
              <a:buNone/>
            </a:pPr>
            <a:r>
              <a:rPr lang="en-US" sz="2400" dirty="0">
                <a:solidFill>
                  <a:schemeClr val="accent4"/>
                </a:solidFill>
              </a:rPr>
              <a:t>DevOps is a response to the interdependence of </a:t>
            </a:r>
            <a:r>
              <a:rPr lang="en-US" sz="2400" dirty="0" smtClean="0">
                <a:solidFill>
                  <a:schemeClr val="accent4"/>
                </a:solidFill>
              </a:rPr>
              <a:t/>
            </a:r>
            <a:br>
              <a:rPr lang="en-US" sz="2400" dirty="0" smtClean="0">
                <a:solidFill>
                  <a:schemeClr val="accent4"/>
                </a:solidFill>
              </a:rPr>
            </a:br>
            <a:r>
              <a:rPr lang="en-US" sz="2400" dirty="0" smtClean="0">
                <a:solidFill>
                  <a:schemeClr val="accent4"/>
                </a:solidFill>
              </a:rPr>
              <a:t>software </a:t>
            </a:r>
            <a:r>
              <a:rPr lang="en-US" sz="2400" dirty="0">
                <a:solidFill>
                  <a:schemeClr val="accent4"/>
                </a:solidFill>
              </a:rPr>
              <a:t>development and IT operations</a:t>
            </a:r>
            <a:r>
              <a:rPr lang="en-US" sz="2400" dirty="0" smtClean="0">
                <a:solidFill>
                  <a:schemeClr val="accent4"/>
                </a:solidFill>
              </a:rPr>
              <a:t>.</a:t>
            </a:r>
            <a:endParaRPr lang="en-US" sz="1800" b="0" dirty="0" smtClean="0">
              <a:solidFill>
                <a:schemeClr val="accent4"/>
              </a:solidFill>
            </a:endParaRPr>
          </a:p>
          <a:p>
            <a:pPr marL="0" indent="0" algn="ctr">
              <a:lnSpc>
                <a:spcPct val="100000"/>
              </a:lnSpc>
              <a:spcBef>
                <a:spcPts val="0"/>
              </a:spcBef>
              <a:spcAft>
                <a:spcPts val="1200"/>
              </a:spcAft>
              <a:buNone/>
            </a:pPr>
            <a:r>
              <a:rPr lang="en-US" b="0" i="1" dirty="0" smtClean="0">
                <a:solidFill>
                  <a:srgbClr val="00709E"/>
                </a:solidFill>
              </a:rPr>
              <a:t>Result of organizations that could not tolerate the</a:t>
            </a:r>
            <a:br>
              <a:rPr lang="en-US" b="0" i="1" dirty="0" smtClean="0">
                <a:solidFill>
                  <a:srgbClr val="00709E"/>
                </a:solidFill>
              </a:rPr>
            </a:br>
            <a:r>
              <a:rPr lang="en-US" b="0" i="1" dirty="0" smtClean="0">
                <a:solidFill>
                  <a:srgbClr val="00709E"/>
                </a:solidFill>
              </a:rPr>
              <a:t> ramifications of two camps with different MBOs</a:t>
            </a:r>
          </a:p>
        </p:txBody>
      </p:sp>
      <p:grpSp>
        <p:nvGrpSpPr>
          <p:cNvPr id="59" name="Group 58"/>
          <p:cNvGrpSpPr/>
          <p:nvPr/>
        </p:nvGrpSpPr>
        <p:grpSpPr>
          <a:xfrm>
            <a:off x="1062400" y="2064943"/>
            <a:ext cx="7019200" cy="4976020"/>
            <a:chOff x="922772" y="2064943"/>
            <a:chExt cx="7019200" cy="4976020"/>
          </a:xfrm>
        </p:grpSpPr>
        <p:grpSp>
          <p:nvGrpSpPr>
            <p:cNvPr id="57" name="Group 56"/>
            <p:cNvGrpSpPr/>
            <p:nvPr/>
          </p:nvGrpSpPr>
          <p:grpSpPr>
            <a:xfrm>
              <a:off x="922773" y="2064943"/>
              <a:ext cx="7019199" cy="2896136"/>
              <a:chOff x="922773" y="734115"/>
              <a:chExt cx="7019199" cy="2896136"/>
            </a:xfrm>
          </p:grpSpPr>
          <p:sp>
            <p:nvSpPr>
              <p:cNvPr id="54" name="Right Triangle 53"/>
              <p:cNvSpPr/>
              <p:nvPr/>
            </p:nvSpPr>
            <p:spPr bwMode="auto">
              <a:xfrm rot="16200000" flipV="1">
                <a:off x="2245031" y="-588143"/>
                <a:ext cx="2896136" cy="5540651"/>
              </a:xfrm>
              <a:prstGeom prst="rtTriangle">
                <a:avLst/>
              </a:prstGeom>
              <a:gradFill flip="none" rotWithShape="1">
                <a:gsLst>
                  <a:gs pos="0">
                    <a:srgbClr val="606060">
                      <a:alpha val="0"/>
                    </a:srgbClr>
                  </a:gs>
                  <a:gs pos="34560">
                    <a:srgbClr val="587546">
                      <a:alpha val="50000"/>
                    </a:srgbClr>
                  </a:gs>
                  <a:gs pos="65000">
                    <a:schemeClr val="accent4">
                      <a:lumMod val="75000"/>
                      <a:alpha val="95000"/>
                    </a:schemeClr>
                  </a:gs>
                </a:gsLst>
                <a:lin ang="5400000" scaled="1"/>
                <a:tileRect/>
              </a:gradFill>
              <a:ln w="19050">
                <a:noFill/>
                <a:round/>
                <a:headEnd/>
                <a:tailEnd/>
              </a:ln>
              <a:effectLst>
                <a:outerShdw blurRad="50800" dist="25400" dir="5400000" sx="99000" sy="99000" algn="tl" rotWithShape="0">
                  <a:prstClr val="black">
                    <a:alpha val="30000"/>
                  </a:prstClr>
                </a:outerShdw>
              </a:effectLst>
            </p:spPr>
            <p:txBody>
              <a:bodyPr lIns="0" tIns="0" rIns="0" bIns="0" anchor="ctr"/>
              <a:lstStyle/>
              <a:p>
                <a:pPr marL="115888"/>
                <a:endParaRPr lang="en-US" sz="1600" b="1" dirty="0">
                  <a:solidFill>
                    <a:srgbClr val="FFFFFF"/>
                  </a:solidFill>
                  <a:latin typeface="Arial"/>
                  <a:ea typeface="ＭＳ Ｐゴシック" pitchFamily="34" charset="-128"/>
                </a:endParaRPr>
              </a:p>
            </p:txBody>
          </p:sp>
          <p:sp>
            <p:nvSpPr>
              <p:cNvPr id="55" name="Right Triangle 54"/>
              <p:cNvSpPr/>
              <p:nvPr/>
            </p:nvSpPr>
            <p:spPr bwMode="auto">
              <a:xfrm rot="16200000">
                <a:off x="3723579" y="-588143"/>
                <a:ext cx="2896136" cy="5540651"/>
              </a:xfrm>
              <a:prstGeom prst="rtTriangle">
                <a:avLst/>
              </a:prstGeom>
              <a:gradFill flip="none" rotWithShape="1">
                <a:gsLst>
                  <a:gs pos="0">
                    <a:srgbClr val="606060">
                      <a:alpha val="0"/>
                    </a:srgbClr>
                  </a:gs>
                  <a:gs pos="35000">
                    <a:srgbClr val="2F7B9B">
                      <a:alpha val="50000"/>
                    </a:srgbClr>
                  </a:gs>
                  <a:gs pos="65000">
                    <a:schemeClr val="accent1"/>
                  </a:gs>
                </a:gsLst>
                <a:lin ang="5400000" scaled="1"/>
                <a:tileRect/>
              </a:gradFill>
              <a:ln w="19050">
                <a:noFill/>
                <a:round/>
                <a:headEnd/>
                <a:tailEnd/>
              </a:ln>
              <a:effectLst>
                <a:outerShdw blurRad="50800" dist="25400" dir="5400000" sx="99000" sy="99000" algn="tl" rotWithShape="0">
                  <a:prstClr val="black">
                    <a:alpha val="30000"/>
                  </a:prstClr>
                </a:outerShdw>
              </a:effectLst>
            </p:spPr>
            <p:txBody>
              <a:bodyPr lIns="0" tIns="0" rIns="0" bIns="0" anchor="ctr"/>
              <a:lstStyle/>
              <a:p>
                <a:pPr marL="115888"/>
                <a:endParaRPr lang="en-US" sz="1600" b="1" dirty="0">
                  <a:solidFill>
                    <a:srgbClr val="FFFFFF"/>
                  </a:solidFill>
                  <a:latin typeface="Arial"/>
                  <a:ea typeface="ＭＳ Ｐゴシック" pitchFamily="34" charset="-128"/>
                </a:endParaRPr>
              </a:p>
            </p:txBody>
          </p:sp>
        </p:grpSp>
        <p:sp>
          <p:nvSpPr>
            <p:cNvPr id="56" name="TextBox 55"/>
            <p:cNvSpPr txBox="1"/>
            <p:nvPr/>
          </p:nvSpPr>
          <p:spPr>
            <a:xfrm rot="5400000">
              <a:off x="3394266" y="3402401"/>
              <a:ext cx="2076213" cy="5200911"/>
            </a:xfrm>
            <a:prstGeom prst="rect">
              <a:avLst/>
            </a:prstGeom>
            <a:noFill/>
          </p:spPr>
          <p:txBody>
            <a:bodyPr wrap="square" rtlCol="0">
              <a:spAutoFit/>
            </a:bodyPr>
            <a:lstStyle/>
            <a:p>
              <a:pPr marL="117475" indent="-117475" algn="l">
                <a:lnSpc>
                  <a:spcPct val="200000"/>
                </a:lnSpc>
                <a:spcAft>
                  <a:spcPts val="600"/>
                </a:spcAft>
                <a:buFont typeface="Arial" pitchFamily="34" charset="0"/>
                <a:buChar char="-"/>
              </a:pPr>
              <a:r>
                <a:rPr lang="en-US" sz="1300" dirty="0" smtClean="0">
                  <a:solidFill>
                    <a:srgbClr val="333333"/>
                  </a:solidFill>
                  <a:latin typeface="+mn-lt"/>
                  <a:ea typeface="+mn-ea"/>
                </a:rPr>
                <a:t>Production</a:t>
              </a:r>
            </a:p>
            <a:p>
              <a:pPr marL="117475" indent="-117475" algn="l">
                <a:lnSpc>
                  <a:spcPct val="200000"/>
                </a:lnSpc>
                <a:spcAft>
                  <a:spcPts val="600"/>
                </a:spcAft>
                <a:buFont typeface="Arial" pitchFamily="34" charset="0"/>
                <a:buChar char="-"/>
              </a:pPr>
              <a:r>
                <a:rPr lang="en-US" sz="1300" dirty="0" smtClean="0">
                  <a:solidFill>
                    <a:srgbClr val="333333"/>
                  </a:solidFill>
                  <a:latin typeface="+mn-lt"/>
                  <a:ea typeface="+mn-ea"/>
                </a:rPr>
                <a:t>Handoff</a:t>
              </a:r>
            </a:p>
            <a:p>
              <a:pPr marL="117475" indent="-117475" algn="l">
                <a:lnSpc>
                  <a:spcPct val="200000"/>
                </a:lnSpc>
                <a:spcAft>
                  <a:spcPts val="600"/>
                </a:spcAft>
                <a:buFont typeface="Arial" pitchFamily="34" charset="0"/>
                <a:buChar char="-"/>
              </a:pPr>
              <a:r>
                <a:rPr lang="en-US" sz="1300" dirty="0" smtClean="0">
                  <a:solidFill>
                    <a:srgbClr val="333333"/>
                  </a:solidFill>
                  <a:latin typeface="+mn-lt"/>
                  <a:ea typeface="+mn-ea"/>
                </a:rPr>
                <a:t>Package</a:t>
              </a:r>
            </a:p>
            <a:p>
              <a:pPr marL="117475" indent="-117475" algn="l">
                <a:lnSpc>
                  <a:spcPct val="200000"/>
                </a:lnSpc>
                <a:spcAft>
                  <a:spcPts val="600"/>
                </a:spcAft>
                <a:buFont typeface="Arial" pitchFamily="34" charset="0"/>
                <a:buChar char="-"/>
              </a:pPr>
              <a:r>
                <a:rPr lang="en-US" sz="1300" dirty="0" smtClean="0">
                  <a:solidFill>
                    <a:srgbClr val="333333"/>
                  </a:solidFill>
                  <a:latin typeface="+mn-lt"/>
                  <a:ea typeface="+mn-ea"/>
                </a:rPr>
                <a:t>Test</a:t>
              </a:r>
            </a:p>
            <a:p>
              <a:pPr marL="117475" indent="-117475" algn="l">
                <a:lnSpc>
                  <a:spcPct val="200000"/>
                </a:lnSpc>
                <a:spcAft>
                  <a:spcPts val="600"/>
                </a:spcAft>
                <a:buFont typeface="Arial" pitchFamily="34" charset="0"/>
                <a:buChar char="-"/>
              </a:pPr>
              <a:r>
                <a:rPr lang="en-US" sz="1300" dirty="0" smtClean="0">
                  <a:solidFill>
                    <a:srgbClr val="333333"/>
                  </a:solidFill>
                  <a:latin typeface="+mn-lt"/>
                  <a:ea typeface="+mn-ea"/>
                </a:rPr>
                <a:t>Deploy</a:t>
              </a:r>
            </a:p>
            <a:p>
              <a:pPr marL="117475" indent="-117475" algn="l">
                <a:lnSpc>
                  <a:spcPct val="200000"/>
                </a:lnSpc>
                <a:spcAft>
                  <a:spcPts val="600"/>
                </a:spcAft>
                <a:buFont typeface="Arial" pitchFamily="34" charset="0"/>
                <a:buChar char="-"/>
              </a:pPr>
              <a:r>
                <a:rPr lang="en-US" sz="1300" dirty="0" smtClean="0">
                  <a:solidFill>
                    <a:srgbClr val="333333"/>
                  </a:solidFill>
                  <a:latin typeface="+mn-lt"/>
                  <a:ea typeface="+mn-ea"/>
                </a:rPr>
                <a:t>Stage</a:t>
              </a:r>
            </a:p>
            <a:p>
              <a:pPr marL="117475" indent="-117475" algn="l">
                <a:lnSpc>
                  <a:spcPct val="200000"/>
                </a:lnSpc>
                <a:spcAft>
                  <a:spcPts val="600"/>
                </a:spcAft>
                <a:buFont typeface="Arial" pitchFamily="34" charset="0"/>
                <a:buChar char="-"/>
              </a:pPr>
              <a:r>
                <a:rPr lang="en-US" sz="1300" dirty="0" smtClean="0">
                  <a:solidFill>
                    <a:srgbClr val="333333"/>
                  </a:solidFill>
                  <a:latin typeface="+mn-lt"/>
                  <a:ea typeface="+mn-ea"/>
                </a:rPr>
                <a:t>Package</a:t>
              </a:r>
            </a:p>
            <a:p>
              <a:pPr marL="117475" indent="-117475" algn="l">
                <a:lnSpc>
                  <a:spcPct val="200000"/>
                </a:lnSpc>
                <a:spcAft>
                  <a:spcPts val="600"/>
                </a:spcAft>
                <a:buFont typeface="Arial" pitchFamily="34" charset="0"/>
                <a:buChar char="-"/>
              </a:pPr>
              <a:r>
                <a:rPr lang="en-US" sz="1300" dirty="0" smtClean="0">
                  <a:solidFill>
                    <a:srgbClr val="333333"/>
                  </a:solidFill>
                  <a:latin typeface="+mn-lt"/>
                  <a:ea typeface="+mn-ea"/>
                </a:rPr>
                <a:t>Build</a:t>
              </a:r>
            </a:p>
            <a:p>
              <a:pPr marL="117475" indent="-117475" algn="l">
                <a:lnSpc>
                  <a:spcPct val="200000"/>
                </a:lnSpc>
                <a:spcAft>
                  <a:spcPts val="600"/>
                </a:spcAft>
                <a:buFont typeface="Arial" pitchFamily="34" charset="0"/>
                <a:buChar char="-"/>
              </a:pPr>
              <a:r>
                <a:rPr lang="en-US" sz="1300" dirty="0" smtClean="0">
                  <a:solidFill>
                    <a:srgbClr val="333333"/>
                  </a:solidFill>
                  <a:latin typeface="+mn-lt"/>
                  <a:ea typeface="+mn-ea"/>
                </a:rPr>
                <a:t>Code</a:t>
              </a:r>
            </a:p>
            <a:p>
              <a:pPr marL="117475" indent="-117475" algn="l">
                <a:lnSpc>
                  <a:spcPct val="200000"/>
                </a:lnSpc>
                <a:spcAft>
                  <a:spcPts val="600"/>
                </a:spcAft>
                <a:buFont typeface="Arial" pitchFamily="34" charset="0"/>
                <a:buChar char="-"/>
              </a:pPr>
              <a:r>
                <a:rPr lang="en-US" sz="1300" dirty="0" smtClean="0">
                  <a:solidFill>
                    <a:srgbClr val="333333"/>
                  </a:solidFill>
                  <a:latin typeface="+mn-lt"/>
                  <a:ea typeface="+mn-ea"/>
                </a:rPr>
                <a:t>Design</a:t>
              </a:r>
            </a:p>
            <a:p>
              <a:pPr marL="117475" indent="-117475" algn="l">
                <a:lnSpc>
                  <a:spcPct val="200000"/>
                </a:lnSpc>
                <a:spcAft>
                  <a:spcPts val="600"/>
                </a:spcAft>
                <a:buFont typeface="Arial" pitchFamily="34" charset="0"/>
                <a:buChar char="-"/>
              </a:pPr>
              <a:r>
                <a:rPr lang="en-US" sz="1300" dirty="0" smtClean="0">
                  <a:solidFill>
                    <a:srgbClr val="333333"/>
                  </a:solidFill>
                  <a:latin typeface="+mn-lt"/>
                  <a:ea typeface="+mn-ea"/>
                </a:rPr>
                <a:t>Requirements</a:t>
              </a:r>
            </a:p>
          </p:txBody>
        </p:sp>
        <p:sp>
          <p:nvSpPr>
            <p:cNvPr id="58" name="Isosceles Triangle 57"/>
            <p:cNvSpPr/>
            <p:nvPr/>
          </p:nvSpPr>
          <p:spPr bwMode="auto">
            <a:xfrm>
              <a:off x="2273804" y="3898929"/>
              <a:ext cx="4297680" cy="1097280"/>
            </a:xfrm>
            <a:prstGeom prst="triangle">
              <a:avLst/>
            </a:prstGeom>
            <a:solidFill>
              <a:schemeClr val="bg1">
                <a:alpha val="6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60" name="Freeform 59"/>
            <p:cNvSpPr/>
            <p:nvPr/>
          </p:nvSpPr>
          <p:spPr>
            <a:xfrm rot="10800000" flipV="1">
              <a:off x="5314213" y="3573140"/>
              <a:ext cx="2627759" cy="651577"/>
            </a:xfrm>
            <a:custGeom>
              <a:avLst/>
              <a:gdLst>
                <a:gd name="connsiteX0" fmla="*/ 0 w 1745257"/>
                <a:gd name="connsiteY0" fmla="*/ 0 h 877103"/>
                <a:gd name="connsiteX1" fmla="*/ 1745257 w 1745257"/>
                <a:gd name="connsiteY1" fmla="*/ 0 h 877103"/>
                <a:gd name="connsiteX2" fmla="*/ 1745257 w 1745257"/>
                <a:gd name="connsiteY2" fmla="*/ 877103 h 877103"/>
                <a:gd name="connsiteX3" fmla="*/ 0 w 1745257"/>
                <a:gd name="connsiteY3" fmla="*/ 877103 h 877103"/>
                <a:gd name="connsiteX4" fmla="*/ 0 w 1745257"/>
                <a:gd name="connsiteY4" fmla="*/ 0 h 87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5257" h="877103">
                  <a:moveTo>
                    <a:pt x="0" y="0"/>
                  </a:moveTo>
                  <a:lnTo>
                    <a:pt x="1745257" y="0"/>
                  </a:lnTo>
                  <a:lnTo>
                    <a:pt x="1745257" y="877103"/>
                  </a:lnTo>
                  <a:lnTo>
                    <a:pt x="0" y="87710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7564" rIns="0" bIns="72390" numCol="1" spcCol="1270" anchor="ctr" anchorCtr="0">
              <a:noAutofit/>
            </a:bodyPr>
            <a:lstStyle/>
            <a:p>
              <a:pPr lvl="0" algn="ctr" defTabSz="844550">
                <a:lnSpc>
                  <a:spcPct val="90000"/>
                </a:lnSpc>
                <a:spcBef>
                  <a:spcPct val="0"/>
                </a:spcBef>
                <a:spcAft>
                  <a:spcPct val="35000"/>
                </a:spcAft>
              </a:pPr>
              <a:r>
                <a:rPr lang="en-US" b="1" kern="1200" dirty="0" smtClean="0"/>
                <a:t>Operations</a:t>
              </a:r>
              <a:endParaRPr lang="en-US" b="1" kern="1200" dirty="0"/>
            </a:p>
          </p:txBody>
        </p:sp>
        <p:sp>
          <p:nvSpPr>
            <p:cNvPr id="61" name="Freeform 60"/>
            <p:cNvSpPr/>
            <p:nvPr/>
          </p:nvSpPr>
          <p:spPr>
            <a:xfrm rot="10800000" flipV="1">
              <a:off x="922772" y="3573139"/>
              <a:ext cx="2627759" cy="651577"/>
            </a:xfrm>
            <a:custGeom>
              <a:avLst/>
              <a:gdLst>
                <a:gd name="connsiteX0" fmla="*/ 0 w 1745257"/>
                <a:gd name="connsiteY0" fmla="*/ 0 h 877103"/>
                <a:gd name="connsiteX1" fmla="*/ 1745257 w 1745257"/>
                <a:gd name="connsiteY1" fmla="*/ 0 h 877103"/>
                <a:gd name="connsiteX2" fmla="*/ 1745257 w 1745257"/>
                <a:gd name="connsiteY2" fmla="*/ 877103 h 877103"/>
                <a:gd name="connsiteX3" fmla="*/ 0 w 1745257"/>
                <a:gd name="connsiteY3" fmla="*/ 877103 h 877103"/>
                <a:gd name="connsiteX4" fmla="*/ 0 w 1745257"/>
                <a:gd name="connsiteY4" fmla="*/ 0 h 87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5257" h="877103">
                  <a:moveTo>
                    <a:pt x="0" y="0"/>
                  </a:moveTo>
                  <a:lnTo>
                    <a:pt x="1745257" y="0"/>
                  </a:lnTo>
                  <a:lnTo>
                    <a:pt x="1745257" y="877103"/>
                  </a:lnTo>
                  <a:lnTo>
                    <a:pt x="0" y="87710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7564" rIns="0" bIns="72390" numCol="1" spcCol="1270" anchor="ctr" anchorCtr="0">
              <a:noAutofit/>
            </a:bodyPr>
            <a:lstStyle/>
            <a:p>
              <a:pPr lvl="0" algn="ctr" defTabSz="844550">
                <a:lnSpc>
                  <a:spcPct val="90000"/>
                </a:lnSpc>
                <a:spcBef>
                  <a:spcPct val="0"/>
                </a:spcBef>
                <a:spcAft>
                  <a:spcPct val="35000"/>
                </a:spcAft>
              </a:pPr>
              <a:r>
                <a:rPr lang="en-US" b="1" kern="1200" dirty="0" smtClean="0"/>
                <a:t>Development</a:t>
              </a:r>
              <a:endParaRPr lang="en-US" b="1" kern="1200" dirty="0"/>
            </a:p>
          </p:txBody>
        </p:sp>
        <p:sp>
          <p:nvSpPr>
            <p:cNvPr id="65" name="Freeform 64"/>
            <p:cNvSpPr/>
            <p:nvPr/>
          </p:nvSpPr>
          <p:spPr>
            <a:xfrm rot="10800000" flipV="1">
              <a:off x="3108764" y="4224717"/>
              <a:ext cx="2627759" cy="651577"/>
            </a:xfrm>
            <a:custGeom>
              <a:avLst/>
              <a:gdLst>
                <a:gd name="connsiteX0" fmla="*/ 0 w 1745257"/>
                <a:gd name="connsiteY0" fmla="*/ 0 h 877103"/>
                <a:gd name="connsiteX1" fmla="*/ 1745257 w 1745257"/>
                <a:gd name="connsiteY1" fmla="*/ 0 h 877103"/>
                <a:gd name="connsiteX2" fmla="*/ 1745257 w 1745257"/>
                <a:gd name="connsiteY2" fmla="*/ 877103 h 877103"/>
                <a:gd name="connsiteX3" fmla="*/ 0 w 1745257"/>
                <a:gd name="connsiteY3" fmla="*/ 877103 h 877103"/>
                <a:gd name="connsiteX4" fmla="*/ 0 w 1745257"/>
                <a:gd name="connsiteY4" fmla="*/ 0 h 87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5257" h="877103">
                  <a:moveTo>
                    <a:pt x="0" y="0"/>
                  </a:moveTo>
                  <a:lnTo>
                    <a:pt x="1745257" y="0"/>
                  </a:lnTo>
                  <a:lnTo>
                    <a:pt x="1745257" y="877103"/>
                  </a:lnTo>
                  <a:lnTo>
                    <a:pt x="0" y="87710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7564" rIns="0" bIns="72390" numCol="1" spcCol="1270" anchor="ctr" anchorCtr="0">
              <a:noAutofit/>
            </a:bodyPr>
            <a:lstStyle/>
            <a:p>
              <a:pPr lvl="0" algn="ctr" defTabSz="844550">
                <a:lnSpc>
                  <a:spcPct val="90000"/>
                </a:lnSpc>
                <a:spcBef>
                  <a:spcPct val="0"/>
                </a:spcBef>
                <a:spcAft>
                  <a:spcPct val="35000"/>
                </a:spcAft>
              </a:pPr>
              <a:r>
                <a:rPr lang="en-US" b="1" kern="1200" dirty="0" smtClean="0">
                  <a:solidFill>
                    <a:schemeClr val="tx1"/>
                  </a:solidFill>
                </a:rPr>
                <a:t>DevOps</a:t>
              </a:r>
              <a:endParaRPr lang="en-US" b="1" kern="1200" dirty="0">
                <a:solidFill>
                  <a:schemeClr val="tx1"/>
                </a:solidFill>
              </a:endParaRPr>
            </a:p>
          </p:txBody>
        </p:sp>
      </p:grpSp>
    </p:spTree>
    <p:extLst>
      <p:ext uri="{BB962C8B-B14F-4D97-AF65-F5344CB8AC3E}">
        <p14:creationId xmlns:p14="http://schemas.microsoft.com/office/powerpoint/2010/main" val="8147209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own Arrow 27"/>
          <p:cNvSpPr/>
          <p:nvPr/>
        </p:nvSpPr>
        <p:spPr bwMode="auto">
          <a:xfrm rot="5400000" flipV="1">
            <a:off x="2357544" y="-38847"/>
            <a:ext cx="1970718" cy="3784339"/>
          </a:xfrm>
          <a:prstGeom prst="downArrow">
            <a:avLst/>
          </a:prstGeom>
          <a:gradFill flip="none" rotWithShape="1">
            <a:gsLst>
              <a:gs pos="0">
                <a:srgbClr val="606060">
                  <a:alpha val="0"/>
                </a:srgbClr>
              </a:gs>
              <a:gs pos="32000">
                <a:schemeClr val="accent4">
                  <a:lumMod val="75000"/>
                </a:schemeClr>
              </a:gs>
            </a:gsLst>
            <a:lin ang="5400000" scaled="1"/>
            <a:tileRect/>
          </a:gradFill>
          <a:ln w="19050">
            <a:noFill/>
            <a:round/>
            <a:headEnd/>
            <a:tailEnd/>
          </a:ln>
          <a:effectLst>
            <a:outerShdw blurRad="50800" dist="25400" dir="5400000" sx="99000" sy="99000" algn="tl" rotWithShape="0">
              <a:prstClr val="black">
                <a:alpha val="30000"/>
              </a:prstClr>
            </a:outerShdw>
          </a:effectLst>
        </p:spPr>
        <p:txBody>
          <a:bodyPr lIns="0" tIns="0" rIns="0" bIns="0" anchor="ctr"/>
          <a:lstStyle/>
          <a:p>
            <a:pPr marL="115888"/>
            <a:endParaRPr lang="en-US" sz="1600" b="1" dirty="0">
              <a:solidFill>
                <a:srgbClr val="FFFFFF"/>
              </a:solidFill>
              <a:latin typeface="Arial"/>
              <a:ea typeface="ＭＳ Ｐゴシック" pitchFamily="34" charset="-128"/>
            </a:endParaRPr>
          </a:p>
        </p:txBody>
      </p:sp>
      <p:sp>
        <p:nvSpPr>
          <p:cNvPr id="27" name="Down Arrow 26"/>
          <p:cNvSpPr/>
          <p:nvPr/>
        </p:nvSpPr>
        <p:spPr bwMode="auto">
          <a:xfrm rot="5400000" flipV="1">
            <a:off x="2357545" y="3033543"/>
            <a:ext cx="1970718" cy="3784339"/>
          </a:xfrm>
          <a:prstGeom prst="downArrow">
            <a:avLst/>
          </a:prstGeom>
          <a:gradFill flip="none" rotWithShape="1">
            <a:gsLst>
              <a:gs pos="0">
                <a:srgbClr val="606060">
                  <a:alpha val="0"/>
                </a:srgbClr>
              </a:gs>
              <a:gs pos="36000">
                <a:schemeClr val="accent1"/>
              </a:gs>
            </a:gsLst>
            <a:lin ang="5400000" scaled="1"/>
            <a:tileRect/>
          </a:gradFill>
          <a:ln w="19050">
            <a:noFill/>
            <a:round/>
            <a:headEnd/>
            <a:tailEnd/>
          </a:ln>
          <a:effectLst>
            <a:outerShdw blurRad="50800" dist="25400" dir="5400000" sx="99000" sy="99000" algn="tl" rotWithShape="0">
              <a:prstClr val="black">
                <a:alpha val="30000"/>
              </a:prstClr>
            </a:outerShdw>
          </a:effectLst>
        </p:spPr>
        <p:txBody>
          <a:bodyPr lIns="0" tIns="0" rIns="0" bIns="0" anchor="ctr"/>
          <a:lstStyle/>
          <a:p>
            <a:pPr marL="115888"/>
            <a:endParaRPr lang="en-US" sz="1600" b="1" dirty="0">
              <a:solidFill>
                <a:srgbClr val="FFFFFF"/>
              </a:solidFill>
              <a:latin typeface="Arial"/>
              <a:ea typeface="ＭＳ Ｐゴシック" pitchFamily="34" charset="-128"/>
            </a:endParaRPr>
          </a:p>
        </p:txBody>
      </p:sp>
      <p:sp>
        <p:nvSpPr>
          <p:cNvPr id="37" name="Freeform 36"/>
          <p:cNvSpPr/>
          <p:nvPr/>
        </p:nvSpPr>
        <p:spPr>
          <a:xfrm rot="10800000" flipV="1">
            <a:off x="2011079" y="4365013"/>
            <a:ext cx="2627759" cy="1121401"/>
          </a:xfrm>
          <a:custGeom>
            <a:avLst/>
            <a:gdLst>
              <a:gd name="connsiteX0" fmla="*/ 0 w 1745257"/>
              <a:gd name="connsiteY0" fmla="*/ 0 h 877103"/>
              <a:gd name="connsiteX1" fmla="*/ 1745257 w 1745257"/>
              <a:gd name="connsiteY1" fmla="*/ 0 h 877103"/>
              <a:gd name="connsiteX2" fmla="*/ 1745257 w 1745257"/>
              <a:gd name="connsiteY2" fmla="*/ 877103 h 877103"/>
              <a:gd name="connsiteX3" fmla="*/ 0 w 1745257"/>
              <a:gd name="connsiteY3" fmla="*/ 877103 h 877103"/>
              <a:gd name="connsiteX4" fmla="*/ 0 w 1745257"/>
              <a:gd name="connsiteY4" fmla="*/ 0 h 87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5257" h="877103">
                <a:moveTo>
                  <a:pt x="0" y="0"/>
                </a:moveTo>
                <a:lnTo>
                  <a:pt x="1745257" y="0"/>
                </a:lnTo>
                <a:lnTo>
                  <a:pt x="1745257" y="877103"/>
                </a:lnTo>
                <a:lnTo>
                  <a:pt x="0" y="87710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7564" rIns="0" bIns="72390" numCol="1" spcCol="1270" anchor="ctr" anchorCtr="0">
            <a:noAutofit/>
          </a:bodyPr>
          <a:lstStyle/>
          <a:p>
            <a:pPr lvl="0" algn="ctr" defTabSz="844550">
              <a:lnSpc>
                <a:spcPct val="90000"/>
              </a:lnSpc>
              <a:spcBef>
                <a:spcPct val="0"/>
              </a:spcBef>
              <a:spcAft>
                <a:spcPct val="35000"/>
              </a:spcAft>
            </a:pPr>
            <a:r>
              <a:rPr lang="en-US" b="1" kern="1200" dirty="0" smtClean="0"/>
              <a:t>Operations</a:t>
            </a:r>
          </a:p>
          <a:p>
            <a:pPr lvl="0" defTabSz="844550">
              <a:lnSpc>
                <a:spcPct val="90000"/>
              </a:lnSpc>
              <a:spcAft>
                <a:spcPct val="35000"/>
              </a:spcAft>
            </a:pPr>
            <a:r>
              <a:rPr lang="en-US" sz="1200" b="1" i="1" dirty="0" smtClean="0">
                <a:solidFill>
                  <a:schemeClr val="accent5">
                    <a:lumMod val="60000"/>
                    <a:lumOff val="40000"/>
                  </a:schemeClr>
                </a:solidFill>
              </a:rPr>
              <a:t>Managing Innovation</a:t>
            </a:r>
          </a:p>
        </p:txBody>
      </p:sp>
      <p:sp>
        <p:nvSpPr>
          <p:cNvPr id="43" name="Freeform 42"/>
          <p:cNvSpPr/>
          <p:nvPr/>
        </p:nvSpPr>
        <p:spPr>
          <a:xfrm rot="10800000" flipV="1">
            <a:off x="2011079" y="1292623"/>
            <a:ext cx="2627759" cy="1121401"/>
          </a:xfrm>
          <a:custGeom>
            <a:avLst/>
            <a:gdLst>
              <a:gd name="connsiteX0" fmla="*/ 0 w 1745257"/>
              <a:gd name="connsiteY0" fmla="*/ 0 h 877103"/>
              <a:gd name="connsiteX1" fmla="*/ 1745257 w 1745257"/>
              <a:gd name="connsiteY1" fmla="*/ 0 h 877103"/>
              <a:gd name="connsiteX2" fmla="*/ 1745257 w 1745257"/>
              <a:gd name="connsiteY2" fmla="*/ 877103 h 877103"/>
              <a:gd name="connsiteX3" fmla="*/ 0 w 1745257"/>
              <a:gd name="connsiteY3" fmla="*/ 877103 h 877103"/>
              <a:gd name="connsiteX4" fmla="*/ 0 w 1745257"/>
              <a:gd name="connsiteY4" fmla="*/ 0 h 87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5257" h="877103">
                <a:moveTo>
                  <a:pt x="0" y="0"/>
                </a:moveTo>
                <a:lnTo>
                  <a:pt x="1745257" y="0"/>
                </a:lnTo>
                <a:lnTo>
                  <a:pt x="1745257" y="877103"/>
                </a:lnTo>
                <a:lnTo>
                  <a:pt x="0" y="87710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7564" rIns="0" bIns="72390" numCol="1" spcCol="1270" anchor="ctr" anchorCtr="0">
            <a:noAutofit/>
          </a:bodyPr>
          <a:lstStyle/>
          <a:p>
            <a:pPr lvl="0" algn="ctr" defTabSz="844550">
              <a:lnSpc>
                <a:spcPct val="90000"/>
              </a:lnSpc>
              <a:spcBef>
                <a:spcPct val="0"/>
              </a:spcBef>
              <a:spcAft>
                <a:spcPct val="35000"/>
              </a:spcAft>
            </a:pPr>
            <a:r>
              <a:rPr lang="en-US" b="1" kern="1200" dirty="0" smtClean="0"/>
              <a:t>Development</a:t>
            </a:r>
          </a:p>
          <a:p>
            <a:pPr lvl="0" algn="ctr" defTabSz="844550">
              <a:lnSpc>
                <a:spcPct val="90000"/>
              </a:lnSpc>
              <a:spcBef>
                <a:spcPct val="0"/>
              </a:spcBef>
              <a:spcAft>
                <a:spcPct val="35000"/>
              </a:spcAft>
            </a:pPr>
            <a:r>
              <a:rPr lang="en-US" sz="1200" b="1" i="1" dirty="0" smtClean="0">
                <a:solidFill>
                  <a:schemeClr val="accent5">
                    <a:lumMod val="60000"/>
                    <a:lumOff val="40000"/>
                  </a:schemeClr>
                </a:solidFill>
              </a:rPr>
              <a:t>Delivering Innovation</a:t>
            </a:r>
            <a:endParaRPr lang="en-US" sz="1200" b="1" i="1" kern="1200" dirty="0">
              <a:solidFill>
                <a:schemeClr val="accent5">
                  <a:lumMod val="60000"/>
                  <a:lumOff val="40000"/>
                </a:schemeClr>
              </a:solidFill>
            </a:endParaRPr>
          </a:p>
        </p:txBody>
      </p:sp>
      <p:grpSp>
        <p:nvGrpSpPr>
          <p:cNvPr id="15" name="Group 14"/>
          <p:cNvGrpSpPr/>
          <p:nvPr/>
        </p:nvGrpSpPr>
        <p:grpSpPr>
          <a:xfrm rot="5400000">
            <a:off x="3098063" y="1497349"/>
            <a:ext cx="1970718" cy="3784339"/>
            <a:chOff x="2105557" y="1554438"/>
            <a:chExt cx="1970718" cy="3213469"/>
          </a:xfrm>
        </p:grpSpPr>
        <p:sp>
          <p:nvSpPr>
            <p:cNvPr id="25" name="Down Arrow 24"/>
            <p:cNvSpPr/>
            <p:nvPr/>
          </p:nvSpPr>
          <p:spPr bwMode="auto">
            <a:xfrm flipV="1">
              <a:off x="2105557" y="1554438"/>
              <a:ext cx="1970718" cy="3213469"/>
            </a:xfrm>
            <a:prstGeom prst="downArrow">
              <a:avLst/>
            </a:prstGeom>
            <a:gradFill flip="none" rotWithShape="1">
              <a:gsLst>
                <a:gs pos="0">
                  <a:srgbClr val="545454">
                    <a:alpha val="0"/>
                  </a:srgbClr>
                </a:gs>
                <a:gs pos="31000">
                  <a:schemeClr val="tx2">
                    <a:lumMod val="60000"/>
                    <a:lumOff val="40000"/>
                    <a:shade val="67500"/>
                    <a:satMod val="115000"/>
                  </a:schemeClr>
                </a:gs>
                <a:gs pos="100000">
                  <a:schemeClr val="tx2">
                    <a:lumMod val="60000"/>
                    <a:lumOff val="40000"/>
                    <a:shade val="100000"/>
                    <a:satMod val="115000"/>
                  </a:schemeClr>
                </a:gs>
              </a:gsLst>
              <a:lin ang="5400000" scaled="1"/>
              <a:tileRect/>
            </a:gradFill>
            <a:ln w="19050">
              <a:noFill/>
              <a:round/>
              <a:headEnd/>
              <a:tailEnd/>
            </a:ln>
            <a:effectLst>
              <a:outerShdw blurRad="50800" dist="25400" dir="5400000" sx="99000" sy="99000" algn="tl" rotWithShape="0">
                <a:prstClr val="black">
                  <a:alpha val="30000"/>
                </a:prstClr>
              </a:outerShdw>
            </a:effectLst>
          </p:spPr>
          <p:txBody>
            <a:bodyPr lIns="0" tIns="0" rIns="0" bIns="0" anchor="ctr"/>
            <a:lstStyle/>
            <a:p>
              <a:pPr marL="115888"/>
              <a:endParaRPr lang="en-US" sz="1600" b="1" dirty="0">
                <a:solidFill>
                  <a:srgbClr val="FFFFFF"/>
                </a:solidFill>
                <a:latin typeface="Arial"/>
                <a:ea typeface="ＭＳ Ｐゴシック" pitchFamily="34" charset="-128"/>
              </a:endParaRPr>
            </a:p>
          </p:txBody>
        </p:sp>
        <p:sp>
          <p:nvSpPr>
            <p:cNvPr id="26" name="Freeform 25"/>
            <p:cNvSpPr/>
            <p:nvPr/>
          </p:nvSpPr>
          <p:spPr>
            <a:xfrm rot="5400000" flipV="1">
              <a:off x="1975236" y="2615711"/>
              <a:ext cx="2231360" cy="1121401"/>
            </a:xfrm>
            <a:custGeom>
              <a:avLst/>
              <a:gdLst>
                <a:gd name="connsiteX0" fmla="*/ 0 w 1745257"/>
                <a:gd name="connsiteY0" fmla="*/ 0 h 877103"/>
                <a:gd name="connsiteX1" fmla="*/ 1745257 w 1745257"/>
                <a:gd name="connsiteY1" fmla="*/ 0 h 877103"/>
                <a:gd name="connsiteX2" fmla="*/ 1745257 w 1745257"/>
                <a:gd name="connsiteY2" fmla="*/ 877103 h 877103"/>
                <a:gd name="connsiteX3" fmla="*/ 0 w 1745257"/>
                <a:gd name="connsiteY3" fmla="*/ 877103 h 877103"/>
                <a:gd name="connsiteX4" fmla="*/ 0 w 1745257"/>
                <a:gd name="connsiteY4" fmla="*/ 0 h 87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5257" h="877103">
                  <a:moveTo>
                    <a:pt x="0" y="0"/>
                  </a:moveTo>
                  <a:lnTo>
                    <a:pt x="1745257" y="0"/>
                  </a:lnTo>
                  <a:lnTo>
                    <a:pt x="1745257" y="877103"/>
                  </a:lnTo>
                  <a:lnTo>
                    <a:pt x="0" y="87710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7564" rIns="0" bIns="72390" numCol="1" spcCol="1270" anchor="ctr" anchorCtr="0">
              <a:noAutofit/>
            </a:bodyPr>
            <a:lstStyle/>
            <a:p>
              <a:pPr lvl="0" algn="ctr" defTabSz="844550">
                <a:lnSpc>
                  <a:spcPct val="90000"/>
                </a:lnSpc>
                <a:spcBef>
                  <a:spcPct val="0"/>
                </a:spcBef>
                <a:spcAft>
                  <a:spcPct val="35000"/>
                </a:spcAft>
              </a:pPr>
              <a:r>
                <a:rPr lang="en-US" b="1" kern="1200" dirty="0" smtClean="0"/>
                <a:t>CIO</a:t>
              </a:r>
            </a:p>
            <a:p>
              <a:pPr defTabSz="844550">
                <a:lnSpc>
                  <a:spcPct val="90000"/>
                </a:lnSpc>
                <a:spcAft>
                  <a:spcPct val="35000"/>
                </a:spcAft>
              </a:pPr>
              <a:r>
                <a:rPr lang="en-US" sz="1200" b="1" i="1" dirty="0" smtClean="0">
                  <a:solidFill>
                    <a:schemeClr val="accent5">
                      <a:lumMod val="60000"/>
                      <a:lumOff val="40000"/>
                    </a:schemeClr>
                  </a:solidFill>
                </a:rPr>
                <a:t>Enabling Innovation</a:t>
              </a:r>
            </a:p>
          </p:txBody>
        </p:sp>
      </p:grpSp>
      <p:sp>
        <p:nvSpPr>
          <p:cNvPr id="2" name="Title 1"/>
          <p:cNvSpPr>
            <a:spLocks noGrp="1"/>
          </p:cNvSpPr>
          <p:nvPr>
            <p:ph type="title"/>
          </p:nvPr>
        </p:nvSpPr>
        <p:spPr/>
        <p:txBody>
          <a:bodyPr/>
          <a:lstStyle/>
          <a:p>
            <a:r>
              <a:rPr lang="en-US" dirty="0" smtClean="0"/>
              <a:t>Aligned IT</a:t>
            </a:r>
            <a:endParaRPr lang="en-US" dirty="0"/>
          </a:p>
        </p:txBody>
      </p:sp>
      <p:sp>
        <p:nvSpPr>
          <p:cNvPr id="16" name="TextBox 15"/>
          <p:cNvSpPr txBox="1"/>
          <p:nvPr/>
        </p:nvSpPr>
        <p:spPr>
          <a:xfrm>
            <a:off x="167629" y="4571769"/>
            <a:ext cx="2566213" cy="707886"/>
          </a:xfrm>
          <a:prstGeom prst="rect">
            <a:avLst/>
          </a:prstGeom>
          <a:noFill/>
        </p:spPr>
        <p:txBody>
          <a:bodyPr wrap="square" rtlCol="0">
            <a:spAutoFit/>
          </a:bodyPr>
          <a:lstStyle/>
          <a:p>
            <a:pPr marL="171450" indent="-171450" algn="l">
              <a:spcAft>
                <a:spcPts val="0"/>
              </a:spcAft>
              <a:buFont typeface="Arial" pitchFamily="34" charset="0"/>
              <a:buChar char="•"/>
            </a:pPr>
            <a:r>
              <a:rPr lang="en-US" sz="2000" b="1" dirty="0" smtClean="0">
                <a:solidFill>
                  <a:schemeClr val="accent1"/>
                </a:solidFill>
                <a:latin typeface="+mn-lt"/>
                <a:ea typeface="+mn-ea"/>
              </a:rPr>
              <a:t> Stability</a:t>
            </a:r>
          </a:p>
          <a:p>
            <a:pPr marL="171450" indent="-171450" algn="l">
              <a:spcAft>
                <a:spcPts val="0"/>
              </a:spcAft>
              <a:buFont typeface="Arial" pitchFamily="34" charset="0"/>
              <a:buChar char="•"/>
            </a:pPr>
            <a:r>
              <a:rPr lang="en-US" sz="2000" b="1" dirty="0" smtClean="0">
                <a:solidFill>
                  <a:schemeClr val="accent1"/>
                </a:solidFill>
                <a:latin typeface="+mn-lt"/>
                <a:ea typeface="+mn-ea"/>
              </a:rPr>
              <a:t> </a:t>
            </a:r>
            <a:r>
              <a:rPr lang="en-US" sz="2000" b="1" dirty="0" err="1" smtClean="0">
                <a:solidFill>
                  <a:schemeClr val="accent1"/>
                </a:solidFill>
                <a:latin typeface="+mn-lt"/>
                <a:ea typeface="+mn-ea"/>
              </a:rPr>
              <a:t>QoA</a:t>
            </a:r>
            <a:endParaRPr lang="en-US" sz="2000" b="1" dirty="0" smtClean="0">
              <a:solidFill>
                <a:schemeClr val="accent1"/>
              </a:solidFill>
              <a:latin typeface="+mn-lt"/>
              <a:ea typeface="+mn-ea"/>
            </a:endParaRPr>
          </a:p>
        </p:txBody>
      </p:sp>
      <p:sp>
        <p:nvSpPr>
          <p:cNvPr id="17" name="TextBox 16"/>
          <p:cNvSpPr txBox="1"/>
          <p:nvPr/>
        </p:nvSpPr>
        <p:spPr>
          <a:xfrm>
            <a:off x="167629" y="3035575"/>
            <a:ext cx="2941045" cy="707886"/>
          </a:xfrm>
          <a:prstGeom prst="rect">
            <a:avLst/>
          </a:prstGeom>
          <a:noFill/>
        </p:spPr>
        <p:txBody>
          <a:bodyPr wrap="square" rtlCol="0">
            <a:spAutoFit/>
          </a:bodyPr>
          <a:lstStyle/>
          <a:p>
            <a:pPr marL="171450" indent="-171450" algn="l">
              <a:spcAft>
                <a:spcPts val="0"/>
              </a:spcAft>
              <a:buFont typeface="Arial" pitchFamily="34" charset="0"/>
              <a:buChar char="•"/>
            </a:pPr>
            <a:r>
              <a:rPr lang="en-US" sz="2000" b="1" dirty="0" smtClean="0">
                <a:solidFill>
                  <a:srgbClr val="545454"/>
                </a:solidFill>
                <a:latin typeface="+mn-lt"/>
                <a:ea typeface="+mn-ea"/>
              </a:rPr>
              <a:t>Risk</a:t>
            </a:r>
            <a:endParaRPr lang="en-US" sz="2000" b="1" dirty="0">
              <a:solidFill>
                <a:srgbClr val="545454"/>
              </a:solidFill>
              <a:latin typeface="+mn-lt"/>
              <a:ea typeface="+mn-ea"/>
            </a:endParaRPr>
          </a:p>
          <a:p>
            <a:pPr marL="171450" indent="-171450" algn="l">
              <a:spcAft>
                <a:spcPts val="0"/>
              </a:spcAft>
              <a:buFont typeface="Arial" pitchFamily="34" charset="0"/>
              <a:buChar char="•"/>
            </a:pPr>
            <a:r>
              <a:rPr lang="en-US" sz="2000" b="1" dirty="0" err="1" smtClean="0">
                <a:solidFill>
                  <a:srgbClr val="545454"/>
                </a:solidFill>
                <a:latin typeface="+mn-lt"/>
                <a:ea typeface="+mn-ea"/>
              </a:rPr>
              <a:t>Capex</a:t>
            </a:r>
            <a:r>
              <a:rPr lang="en-US" sz="2000" b="1" dirty="0" smtClean="0">
                <a:solidFill>
                  <a:srgbClr val="545454"/>
                </a:solidFill>
                <a:latin typeface="+mn-lt"/>
                <a:ea typeface="+mn-ea"/>
              </a:rPr>
              <a:t> vs. </a:t>
            </a:r>
            <a:r>
              <a:rPr lang="en-US" sz="2000" b="1" dirty="0" err="1" smtClean="0">
                <a:solidFill>
                  <a:srgbClr val="545454"/>
                </a:solidFill>
              </a:rPr>
              <a:t>Opex</a:t>
            </a:r>
            <a:endParaRPr lang="en-US" sz="2000" b="1" dirty="0">
              <a:solidFill>
                <a:srgbClr val="545454"/>
              </a:solidFill>
            </a:endParaRPr>
          </a:p>
        </p:txBody>
      </p:sp>
      <p:sp>
        <p:nvSpPr>
          <p:cNvPr id="24" name="TextBox 23"/>
          <p:cNvSpPr txBox="1"/>
          <p:nvPr/>
        </p:nvSpPr>
        <p:spPr>
          <a:xfrm>
            <a:off x="167629" y="1499379"/>
            <a:ext cx="3315879" cy="707887"/>
          </a:xfrm>
          <a:prstGeom prst="rect">
            <a:avLst/>
          </a:prstGeom>
          <a:noFill/>
        </p:spPr>
        <p:txBody>
          <a:bodyPr wrap="square" rtlCol="0">
            <a:spAutoFit/>
          </a:bodyPr>
          <a:lstStyle/>
          <a:p>
            <a:pPr marL="171450" indent="-171450" algn="l">
              <a:spcAft>
                <a:spcPts val="0"/>
              </a:spcAft>
              <a:buFont typeface="Arial" pitchFamily="34" charset="0"/>
              <a:buChar char="•"/>
            </a:pPr>
            <a:r>
              <a:rPr lang="en-US" sz="2000" b="1" dirty="0" smtClean="0">
                <a:solidFill>
                  <a:schemeClr val="accent4"/>
                </a:solidFill>
                <a:latin typeface="+mn-lt"/>
                <a:ea typeface="+mn-ea"/>
              </a:rPr>
              <a:t> Innovation</a:t>
            </a:r>
          </a:p>
          <a:p>
            <a:pPr marL="171450" indent="-171450" algn="l">
              <a:spcAft>
                <a:spcPts val="0"/>
              </a:spcAft>
              <a:buFont typeface="Arial" pitchFamily="34" charset="0"/>
              <a:buChar char="•"/>
            </a:pPr>
            <a:r>
              <a:rPr lang="en-US" sz="2000" b="1" dirty="0" smtClean="0">
                <a:solidFill>
                  <a:schemeClr val="accent4"/>
                </a:solidFill>
                <a:latin typeface="+mn-lt"/>
                <a:ea typeface="+mn-ea"/>
              </a:rPr>
              <a:t> Change</a:t>
            </a:r>
          </a:p>
        </p:txBody>
      </p:sp>
      <p:grpSp>
        <p:nvGrpSpPr>
          <p:cNvPr id="3" name="Group 2"/>
          <p:cNvGrpSpPr/>
          <p:nvPr/>
        </p:nvGrpSpPr>
        <p:grpSpPr>
          <a:xfrm>
            <a:off x="6289625" y="1585523"/>
            <a:ext cx="2753949" cy="3607988"/>
            <a:chOff x="6289625" y="1585523"/>
            <a:chExt cx="2753949" cy="3607988"/>
          </a:xfrm>
        </p:grpSpPr>
        <p:sp>
          <p:nvSpPr>
            <p:cNvPr id="45" name="TextBox 44"/>
            <p:cNvSpPr txBox="1"/>
            <p:nvPr/>
          </p:nvSpPr>
          <p:spPr>
            <a:xfrm>
              <a:off x="6849014" y="3127909"/>
              <a:ext cx="2194560" cy="523220"/>
            </a:xfrm>
            <a:prstGeom prst="rect">
              <a:avLst/>
            </a:prstGeom>
            <a:noFill/>
          </p:spPr>
          <p:txBody>
            <a:bodyPr wrap="square" rtlCol="0">
              <a:spAutoFit/>
            </a:bodyPr>
            <a:lstStyle/>
            <a:p>
              <a:pPr algn="l"/>
              <a:r>
                <a:rPr lang="en-US" sz="2800" b="1" dirty="0" smtClean="0">
                  <a:solidFill>
                    <a:schemeClr val="accent4"/>
                  </a:solidFill>
                  <a:latin typeface="+mn-lt"/>
                  <a:ea typeface="+mn-ea"/>
                </a:rPr>
                <a:t>Innovation</a:t>
              </a:r>
            </a:p>
          </p:txBody>
        </p:sp>
        <p:sp>
          <p:nvSpPr>
            <p:cNvPr id="46" name="Oval 45"/>
            <p:cNvSpPr/>
            <p:nvPr/>
          </p:nvSpPr>
          <p:spPr bwMode="auto">
            <a:xfrm>
              <a:off x="6289625" y="3121720"/>
              <a:ext cx="535599" cy="535598"/>
            </a:xfrm>
            <a:prstGeom prst="ellipse">
              <a:avLst/>
            </a:prstGeom>
            <a:solidFill>
              <a:schemeClr val="accent4"/>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47" name="Down Arrow 46"/>
            <p:cNvSpPr/>
            <p:nvPr/>
          </p:nvSpPr>
          <p:spPr bwMode="auto">
            <a:xfrm flipV="1">
              <a:off x="6352244" y="3184209"/>
              <a:ext cx="416312" cy="371708"/>
            </a:xfrm>
            <a:prstGeom prst="downArrow">
              <a:avLst>
                <a:gd name="adj1" fmla="val 50000"/>
                <a:gd name="adj2" fmla="val 62000"/>
              </a:avLst>
            </a:prstGeom>
            <a:solidFill>
              <a:schemeClr val="bg1">
                <a:alpha val="7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49" name="TextBox 48"/>
            <p:cNvSpPr txBox="1"/>
            <p:nvPr/>
          </p:nvSpPr>
          <p:spPr>
            <a:xfrm>
              <a:off x="6849014" y="4664102"/>
              <a:ext cx="2194560" cy="523220"/>
            </a:xfrm>
            <a:prstGeom prst="rect">
              <a:avLst/>
            </a:prstGeom>
            <a:noFill/>
          </p:spPr>
          <p:txBody>
            <a:bodyPr wrap="square" rtlCol="0">
              <a:spAutoFit/>
            </a:bodyPr>
            <a:lstStyle/>
            <a:p>
              <a:pPr algn="l"/>
              <a:r>
                <a:rPr lang="en-US" sz="2800" b="1" dirty="0" smtClean="0">
                  <a:solidFill>
                    <a:schemeClr val="accent4"/>
                  </a:solidFill>
                  <a:latin typeface="+mn-lt"/>
                  <a:ea typeface="+mn-ea"/>
                </a:rPr>
                <a:t>Efficiency</a:t>
              </a:r>
            </a:p>
          </p:txBody>
        </p:sp>
        <p:sp>
          <p:nvSpPr>
            <p:cNvPr id="50" name="Oval 49"/>
            <p:cNvSpPr/>
            <p:nvPr/>
          </p:nvSpPr>
          <p:spPr bwMode="auto">
            <a:xfrm>
              <a:off x="6289625" y="4657913"/>
              <a:ext cx="535599" cy="535598"/>
            </a:xfrm>
            <a:prstGeom prst="ellipse">
              <a:avLst/>
            </a:prstGeom>
            <a:solidFill>
              <a:schemeClr val="accent4"/>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51" name="Down Arrow 50"/>
            <p:cNvSpPr/>
            <p:nvPr/>
          </p:nvSpPr>
          <p:spPr bwMode="auto">
            <a:xfrm flipV="1">
              <a:off x="6352244" y="4720402"/>
              <a:ext cx="416312" cy="371708"/>
            </a:xfrm>
            <a:prstGeom prst="downArrow">
              <a:avLst>
                <a:gd name="adj1" fmla="val 50000"/>
                <a:gd name="adj2" fmla="val 62000"/>
              </a:avLst>
            </a:prstGeom>
            <a:solidFill>
              <a:schemeClr val="bg1">
                <a:alpha val="7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53" name="TextBox 52"/>
            <p:cNvSpPr txBox="1"/>
            <p:nvPr/>
          </p:nvSpPr>
          <p:spPr>
            <a:xfrm>
              <a:off x="6849014" y="1591712"/>
              <a:ext cx="2194560" cy="523220"/>
            </a:xfrm>
            <a:prstGeom prst="rect">
              <a:avLst/>
            </a:prstGeom>
            <a:noFill/>
          </p:spPr>
          <p:txBody>
            <a:bodyPr wrap="square" rtlCol="0">
              <a:spAutoFit/>
            </a:bodyPr>
            <a:lstStyle/>
            <a:p>
              <a:pPr algn="l"/>
              <a:r>
                <a:rPr lang="en-US" sz="2800" b="1" dirty="0" smtClean="0">
                  <a:solidFill>
                    <a:schemeClr val="accent4"/>
                  </a:solidFill>
                  <a:latin typeface="+mn-lt"/>
                  <a:ea typeface="+mn-ea"/>
                </a:rPr>
                <a:t>Agility</a:t>
              </a:r>
            </a:p>
          </p:txBody>
        </p:sp>
        <p:sp>
          <p:nvSpPr>
            <p:cNvPr id="54" name="Oval 53"/>
            <p:cNvSpPr/>
            <p:nvPr/>
          </p:nvSpPr>
          <p:spPr bwMode="auto">
            <a:xfrm>
              <a:off x="6289625" y="1585523"/>
              <a:ext cx="535599" cy="535598"/>
            </a:xfrm>
            <a:prstGeom prst="ellipse">
              <a:avLst/>
            </a:prstGeom>
            <a:solidFill>
              <a:schemeClr val="accent4"/>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55" name="Down Arrow 54"/>
            <p:cNvSpPr/>
            <p:nvPr/>
          </p:nvSpPr>
          <p:spPr bwMode="auto">
            <a:xfrm flipV="1">
              <a:off x="6352244" y="1648012"/>
              <a:ext cx="416312" cy="371708"/>
            </a:xfrm>
            <a:prstGeom prst="downArrow">
              <a:avLst>
                <a:gd name="adj1" fmla="val 50000"/>
                <a:gd name="adj2" fmla="val 62000"/>
              </a:avLst>
            </a:prstGeom>
            <a:solidFill>
              <a:schemeClr val="bg1">
                <a:alpha val="7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spTree>
    <p:extLst>
      <p:ext uri="{BB962C8B-B14F-4D97-AF65-F5344CB8AC3E}">
        <p14:creationId xmlns:p14="http://schemas.microsoft.com/office/powerpoint/2010/main" val="337654722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1000"/>
                                        <p:tgtEl>
                                          <p:spTgt spid="2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1000"/>
                                        <p:tgtEl>
                                          <p:spTgt spid="3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1000"/>
                                        <p:tgtEl>
                                          <p:spTgt spid="43"/>
                                        </p:tgtEl>
                                      </p:cBhvr>
                                    </p:animEffect>
                                  </p:childTnLst>
                                </p:cTn>
                              </p:par>
                              <p:par>
                                <p:cTn id="17" presetID="2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1000"/>
                                        <p:tgtEl>
                                          <p:spTgt spid="1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1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37" grpId="0"/>
      <p:bldP spid="43" grpId="0"/>
      <p:bldP spid="16" grpId="0"/>
      <p:bldP spid="17"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Isosceles Triangle 69"/>
          <p:cNvSpPr/>
          <p:nvPr/>
        </p:nvSpPr>
        <p:spPr bwMode="auto">
          <a:xfrm rot="16200000" flipV="1">
            <a:off x="4695417" y="3054291"/>
            <a:ext cx="3643443" cy="468529"/>
          </a:xfrm>
          <a:prstGeom prst="triangle">
            <a:avLst/>
          </a:prstGeom>
          <a:gradFill>
            <a:gsLst>
              <a:gs pos="0">
                <a:schemeClr val="accent3">
                  <a:lumMod val="60000"/>
                  <a:lumOff val="40000"/>
                </a:schemeClr>
              </a:gs>
              <a:gs pos="50000">
                <a:schemeClr val="accent3">
                  <a:lumMod val="60000"/>
                  <a:lumOff val="40000"/>
                  <a:alpha val="46000"/>
                </a:schemeClr>
              </a:gs>
              <a:gs pos="100000">
                <a:schemeClr val="accent1">
                  <a:tint val="23500"/>
                  <a:satMod val="160000"/>
                  <a:alpha val="0"/>
                </a:schemeClr>
              </a:gs>
            </a:gsLst>
            <a:lin ang="5400000" scaled="0"/>
          </a:gradFill>
          <a:ln w="19050">
            <a:noFill/>
            <a:round/>
            <a:headEnd/>
            <a:tailEnd/>
          </a:ln>
        </p:spPr>
        <p:txBody>
          <a:bodyPr wrap="none" lIns="0" tIns="0" rIns="0" bIns="0" rtlCol="0" anchor="ctr"/>
          <a:lstStyle/>
          <a:p>
            <a:pPr algn="ctr" fontAlgn="base">
              <a:spcBef>
                <a:spcPct val="0"/>
              </a:spcBef>
              <a:spcAft>
                <a:spcPct val="40000"/>
              </a:spcAft>
            </a:pPr>
            <a:endParaRPr lang="en-US" dirty="0" err="1">
              <a:solidFill>
                <a:srgbClr val="FFFFFF"/>
              </a:solidFill>
            </a:endParaRPr>
          </a:p>
        </p:txBody>
      </p:sp>
      <p:sp>
        <p:nvSpPr>
          <p:cNvPr id="69" name="Curved Down Arrow 68"/>
          <p:cNvSpPr/>
          <p:nvPr/>
        </p:nvSpPr>
        <p:spPr bwMode="auto">
          <a:xfrm rot="16200000">
            <a:off x="4249362" y="1235684"/>
            <a:ext cx="709669" cy="382881"/>
          </a:xfrm>
          <a:prstGeom prst="curvedDownArrow">
            <a:avLst/>
          </a:prstGeom>
          <a:ln>
            <a:headEnd/>
            <a:tailEnd/>
          </a:ln>
        </p:spPr>
        <p:style>
          <a:lnRef idx="0">
            <a:schemeClr val="accent4"/>
          </a:lnRef>
          <a:fillRef idx="3">
            <a:schemeClr val="accent4"/>
          </a:fillRef>
          <a:effectRef idx="3">
            <a:schemeClr val="accent4"/>
          </a:effectRef>
          <a:fontRef idx="minor">
            <a:schemeClr val="lt1"/>
          </a:fontRef>
        </p:style>
        <p:txBody>
          <a:bodyPr wrap="none" lIns="0" tIns="0" rIns="0" bIns="0" rtlCol="0" anchor="ctr"/>
          <a:lstStyle/>
          <a:p>
            <a:pPr algn="ctr" fontAlgn="base">
              <a:spcBef>
                <a:spcPct val="0"/>
              </a:spcBef>
              <a:spcAft>
                <a:spcPct val="40000"/>
              </a:spcAft>
            </a:pPr>
            <a:endParaRPr lang="en-US" dirty="0" err="1">
              <a:solidFill>
                <a:srgbClr val="FFFFFF"/>
              </a:solidFill>
            </a:endParaRPr>
          </a:p>
        </p:txBody>
      </p:sp>
      <p:sp>
        <p:nvSpPr>
          <p:cNvPr id="4" name="Title 3"/>
          <p:cNvSpPr>
            <a:spLocks noGrp="1"/>
          </p:cNvSpPr>
          <p:nvPr>
            <p:ph type="title"/>
          </p:nvPr>
        </p:nvSpPr>
        <p:spPr/>
        <p:txBody>
          <a:bodyPr>
            <a:normAutofit fontScale="90000"/>
          </a:bodyPr>
          <a:lstStyle/>
          <a:p>
            <a:r>
              <a:rPr lang="en-US" dirty="0" smtClean="0"/>
              <a:t>Traditional Deployment &amp; Configuration Tools Break in the Cloud</a:t>
            </a:r>
            <a:endParaRPr lang="en-US" dirty="0"/>
          </a:p>
        </p:txBody>
      </p:sp>
      <p:sp>
        <p:nvSpPr>
          <p:cNvPr id="5" name="Text Placeholder 4"/>
          <p:cNvSpPr>
            <a:spLocks noGrp="1"/>
          </p:cNvSpPr>
          <p:nvPr>
            <p:ph sz="half" idx="1"/>
          </p:nvPr>
        </p:nvSpPr>
        <p:spPr>
          <a:xfrm>
            <a:off x="242913" y="811300"/>
            <a:ext cx="3918320" cy="5006975"/>
          </a:xfrm>
        </p:spPr>
        <p:txBody>
          <a:bodyPr/>
          <a:lstStyle/>
          <a:p>
            <a:pPr marL="0" indent="0">
              <a:buNone/>
            </a:pPr>
            <a:r>
              <a:rPr lang="en-US" sz="1600" dirty="0" smtClean="0"/>
              <a:t>Complex and time consuming</a:t>
            </a:r>
          </a:p>
          <a:p>
            <a:pPr lvl="1"/>
            <a:r>
              <a:rPr lang="en-US" sz="1400" dirty="0"/>
              <a:t>Bottom up </a:t>
            </a:r>
            <a:r>
              <a:rPr lang="en-US" sz="1400" dirty="0" smtClean="0"/>
              <a:t>thinking</a:t>
            </a:r>
          </a:p>
          <a:p>
            <a:pPr lvl="1"/>
            <a:r>
              <a:rPr lang="en-US" sz="1400" dirty="0" smtClean="0"/>
              <a:t>Vertical and static approach</a:t>
            </a:r>
          </a:p>
          <a:p>
            <a:pPr lvl="1"/>
            <a:r>
              <a:rPr lang="en-US" sz="1400" dirty="0" smtClean="0"/>
              <a:t>On going management is procedural and reactive</a:t>
            </a:r>
            <a:endParaRPr lang="en-US" sz="1400" dirty="0"/>
          </a:p>
          <a:p>
            <a:pPr marL="0" indent="0">
              <a:buNone/>
            </a:pPr>
            <a:r>
              <a:rPr lang="en-US" sz="1600" dirty="0"/>
              <a:t>Proliferation of IT assets</a:t>
            </a:r>
          </a:p>
          <a:p>
            <a:pPr lvl="1"/>
            <a:r>
              <a:rPr lang="en-US" sz="1400" dirty="0"/>
              <a:t>Lack of standardization increases permutations of software </a:t>
            </a:r>
            <a:r>
              <a:rPr lang="en-US" sz="1400" dirty="0" smtClean="0"/>
              <a:t>components</a:t>
            </a:r>
          </a:p>
          <a:p>
            <a:pPr marL="0" indent="0">
              <a:buNone/>
            </a:pPr>
            <a:r>
              <a:rPr lang="en-US" sz="1600" dirty="0" smtClean="0"/>
              <a:t>Not cloud aware</a:t>
            </a:r>
          </a:p>
          <a:p>
            <a:pPr lvl="1"/>
            <a:r>
              <a:rPr lang="en-US" sz="1400" dirty="0" smtClean="0"/>
              <a:t>Each deployment plan is tied to a specific infrastructure service</a:t>
            </a:r>
          </a:p>
          <a:p>
            <a:endParaRPr lang="en-US" sz="1600" dirty="0"/>
          </a:p>
        </p:txBody>
      </p:sp>
      <p:sp>
        <p:nvSpPr>
          <p:cNvPr id="14" name="Curved Down Arrow 13"/>
          <p:cNvSpPr/>
          <p:nvPr/>
        </p:nvSpPr>
        <p:spPr bwMode="auto">
          <a:xfrm rot="16200000">
            <a:off x="4096962" y="1435460"/>
            <a:ext cx="709669" cy="382881"/>
          </a:xfrm>
          <a:prstGeom prst="curvedDownArrow">
            <a:avLst/>
          </a:prstGeom>
          <a:ln>
            <a:headEnd/>
            <a:tailEnd/>
          </a:ln>
        </p:spPr>
        <p:style>
          <a:lnRef idx="0">
            <a:schemeClr val="accent4"/>
          </a:lnRef>
          <a:fillRef idx="3">
            <a:schemeClr val="accent4"/>
          </a:fillRef>
          <a:effectRef idx="3">
            <a:schemeClr val="accent4"/>
          </a:effectRef>
          <a:fontRef idx="minor">
            <a:schemeClr val="lt1"/>
          </a:fontRef>
        </p:style>
        <p:txBody>
          <a:bodyPr wrap="none" lIns="0" tIns="0" rIns="0" bIns="0" rtlCol="0" anchor="ctr"/>
          <a:lstStyle/>
          <a:p>
            <a:pPr algn="ctr" fontAlgn="base">
              <a:spcBef>
                <a:spcPct val="0"/>
              </a:spcBef>
              <a:spcAft>
                <a:spcPct val="40000"/>
              </a:spcAft>
            </a:pPr>
            <a:endParaRPr lang="en-US" dirty="0" err="1">
              <a:solidFill>
                <a:srgbClr val="FFFFFF"/>
              </a:solidFill>
            </a:endParaRPr>
          </a:p>
        </p:txBody>
      </p:sp>
      <p:sp>
        <p:nvSpPr>
          <p:cNvPr id="64" name="Rounded Rectangle 63"/>
          <p:cNvSpPr/>
          <p:nvPr/>
        </p:nvSpPr>
        <p:spPr bwMode="auto">
          <a:xfrm>
            <a:off x="4829027" y="1029487"/>
            <a:ext cx="1335300" cy="4326214"/>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pPr>
            <a:endParaRPr lang="en-US" sz="1600" dirty="0" err="1">
              <a:solidFill>
                <a:srgbClr val="FFFFFF"/>
              </a:solidFill>
            </a:endParaRPr>
          </a:p>
        </p:txBody>
      </p:sp>
      <p:sp>
        <p:nvSpPr>
          <p:cNvPr id="62" name="Rounded Rectangle 61"/>
          <p:cNvSpPr/>
          <p:nvPr/>
        </p:nvSpPr>
        <p:spPr bwMode="auto">
          <a:xfrm>
            <a:off x="4676627" y="1228306"/>
            <a:ext cx="1335300" cy="4326214"/>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pPr>
            <a:endParaRPr lang="en-US" sz="1600" dirty="0" err="1">
              <a:solidFill>
                <a:srgbClr val="FFFFFF"/>
              </a:solidFill>
            </a:endParaRPr>
          </a:p>
        </p:txBody>
      </p:sp>
      <p:sp>
        <p:nvSpPr>
          <p:cNvPr id="56" name="Rounded Rectangle 55"/>
          <p:cNvSpPr/>
          <p:nvPr/>
        </p:nvSpPr>
        <p:spPr bwMode="auto">
          <a:xfrm>
            <a:off x="4524227" y="1427125"/>
            <a:ext cx="1335300" cy="4326214"/>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pPr>
            <a:endParaRPr lang="en-US" sz="1600" dirty="0" err="1">
              <a:solidFill>
                <a:srgbClr val="FFFFFF"/>
              </a:solidFill>
            </a:endParaRPr>
          </a:p>
        </p:txBody>
      </p:sp>
      <p:grpSp>
        <p:nvGrpSpPr>
          <p:cNvPr id="7" name="Group 6"/>
          <p:cNvGrpSpPr/>
          <p:nvPr/>
        </p:nvGrpSpPr>
        <p:grpSpPr>
          <a:xfrm>
            <a:off x="4643237" y="1626902"/>
            <a:ext cx="1097280" cy="3922555"/>
            <a:chOff x="4643237" y="1626902"/>
            <a:chExt cx="1097280" cy="3922555"/>
          </a:xfrm>
        </p:grpSpPr>
        <p:pic>
          <p:nvPicPr>
            <p:cNvPr id="57" name="Picture 384" descr="ICON_Server_Rack_Q308"/>
            <p:cNvPicPr>
              <a:picLocks noChangeAspect="1" noChangeArrowheads="1"/>
            </p:cNvPicPr>
            <p:nvPr/>
          </p:nvPicPr>
          <p:blipFill>
            <a:blip r:embed="rId2"/>
            <a:srcRect/>
            <a:stretch>
              <a:fillRect/>
            </a:stretch>
          </p:blipFill>
          <p:spPr bwMode="auto">
            <a:xfrm>
              <a:off x="4733116" y="4712309"/>
              <a:ext cx="917523" cy="837148"/>
            </a:xfrm>
            <a:prstGeom prst="rect">
              <a:avLst/>
            </a:prstGeom>
            <a:noFill/>
            <a:ln w="9525">
              <a:noFill/>
              <a:miter lim="800000"/>
              <a:headEnd/>
              <a:tailEnd/>
            </a:ln>
          </p:spPr>
        </p:pic>
        <p:sp>
          <p:nvSpPr>
            <p:cNvPr id="58" name="Rounded Rectangle 57"/>
            <p:cNvSpPr/>
            <p:nvPr/>
          </p:nvSpPr>
          <p:spPr bwMode="auto">
            <a:xfrm>
              <a:off x="4643237" y="3846446"/>
              <a:ext cx="1097280" cy="457201"/>
            </a:xfrm>
            <a:prstGeom prst="roundRect">
              <a:avLst/>
            </a:prstGeom>
            <a:solidFill>
              <a:schemeClr val="bg1">
                <a:alpha val="60000"/>
              </a:schemeClr>
            </a:solidFill>
            <a:ln w="12700">
              <a:noFill/>
              <a:round/>
              <a:headEnd/>
              <a:tailEnd/>
            </a:ln>
          </p:spPr>
          <p:txBody>
            <a:bodyPr wrap="none" lIns="0" tIns="0" rIns="0" bIns="0" rtlCol="0" anchor="ctr"/>
            <a:lstStyle/>
            <a:p>
              <a:pPr algn="ctr" fontAlgn="base">
                <a:spcBef>
                  <a:spcPct val="0"/>
                </a:spcBef>
                <a:spcAft>
                  <a:spcPct val="40000"/>
                </a:spcAft>
              </a:pPr>
              <a:r>
                <a:rPr lang="en-US" sz="1200" dirty="0">
                  <a:solidFill>
                    <a:srgbClr val="333333"/>
                  </a:solidFill>
                </a:rPr>
                <a:t>Deploy OS</a:t>
              </a:r>
            </a:p>
          </p:txBody>
        </p:sp>
        <p:sp>
          <p:nvSpPr>
            <p:cNvPr id="59" name="Rounded Rectangle 58"/>
            <p:cNvSpPr/>
            <p:nvPr/>
          </p:nvSpPr>
          <p:spPr bwMode="auto">
            <a:xfrm>
              <a:off x="4643237" y="3106598"/>
              <a:ext cx="1097280" cy="457201"/>
            </a:xfrm>
            <a:prstGeom prst="roundRect">
              <a:avLst/>
            </a:prstGeom>
            <a:solidFill>
              <a:schemeClr val="bg1">
                <a:alpha val="60000"/>
              </a:schemeClr>
            </a:solidFill>
            <a:ln w="12700">
              <a:noFill/>
              <a:round/>
              <a:headEnd/>
              <a:tailEnd/>
            </a:ln>
          </p:spPr>
          <p:txBody>
            <a:bodyPr wrap="none" lIns="0" tIns="0" rIns="0" bIns="0" rtlCol="0" anchor="ctr"/>
            <a:lstStyle/>
            <a:p>
              <a:pPr algn="ctr" fontAlgn="base">
                <a:spcBef>
                  <a:spcPct val="0"/>
                </a:spcBef>
                <a:spcAft>
                  <a:spcPct val="40000"/>
                </a:spcAft>
              </a:pPr>
              <a:r>
                <a:rPr lang="en-US" sz="1200" dirty="0">
                  <a:solidFill>
                    <a:srgbClr val="333333"/>
                  </a:solidFill>
                </a:rPr>
                <a:t>Configure OS</a:t>
              </a:r>
            </a:p>
          </p:txBody>
        </p:sp>
        <p:sp>
          <p:nvSpPr>
            <p:cNvPr id="60" name="Rounded Rectangle 59"/>
            <p:cNvSpPr/>
            <p:nvPr/>
          </p:nvSpPr>
          <p:spPr bwMode="auto">
            <a:xfrm>
              <a:off x="4643237" y="2366750"/>
              <a:ext cx="1097280" cy="457201"/>
            </a:xfrm>
            <a:prstGeom prst="roundRect">
              <a:avLst/>
            </a:prstGeom>
            <a:solidFill>
              <a:schemeClr val="bg1">
                <a:alpha val="60000"/>
              </a:schemeClr>
            </a:solidFill>
            <a:ln w="12700">
              <a:noFill/>
              <a:round/>
              <a:headEnd/>
              <a:tailEnd/>
            </a:ln>
          </p:spPr>
          <p:txBody>
            <a:bodyPr wrap="none" lIns="0" tIns="0" rIns="0" bIns="0" rtlCol="0" anchor="ctr"/>
            <a:lstStyle/>
            <a:p>
              <a:pPr algn="ctr" fontAlgn="base">
                <a:spcBef>
                  <a:spcPct val="0"/>
                </a:spcBef>
                <a:spcAft>
                  <a:spcPct val="40000"/>
                </a:spcAft>
              </a:pPr>
              <a:r>
                <a:rPr lang="en-US" sz="1200" dirty="0">
                  <a:solidFill>
                    <a:srgbClr val="333333"/>
                  </a:solidFill>
                </a:rPr>
                <a:t>Deploy MW</a:t>
              </a:r>
            </a:p>
          </p:txBody>
        </p:sp>
        <p:sp>
          <p:nvSpPr>
            <p:cNvPr id="61" name="Rounded Rectangle 60"/>
            <p:cNvSpPr/>
            <p:nvPr/>
          </p:nvSpPr>
          <p:spPr bwMode="auto">
            <a:xfrm>
              <a:off x="4643237" y="1626902"/>
              <a:ext cx="1097280" cy="457201"/>
            </a:xfrm>
            <a:prstGeom prst="roundRect">
              <a:avLst/>
            </a:prstGeom>
            <a:solidFill>
              <a:schemeClr val="bg1">
                <a:alpha val="60000"/>
              </a:schemeClr>
            </a:solidFill>
            <a:ln w="12700">
              <a:noFill/>
              <a:round/>
              <a:headEnd/>
              <a:tailEnd/>
            </a:ln>
          </p:spPr>
          <p:txBody>
            <a:bodyPr wrap="none" lIns="0" tIns="0" rIns="0" bIns="0" rtlCol="0" anchor="ctr"/>
            <a:lstStyle/>
            <a:p>
              <a:pPr algn="ctr" fontAlgn="base">
                <a:spcBef>
                  <a:spcPct val="0"/>
                </a:spcBef>
                <a:spcAft>
                  <a:spcPct val="40000"/>
                </a:spcAft>
              </a:pPr>
              <a:r>
                <a:rPr lang="en-US" sz="1200" dirty="0">
                  <a:solidFill>
                    <a:srgbClr val="333333"/>
                  </a:solidFill>
                </a:rPr>
                <a:t>Configure</a:t>
              </a:r>
              <a:br>
                <a:rPr lang="en-US" sz="1200" dirty="0">
                  <a:solidFill>
                    <a:srgbClr val="333333"/>
                  </a:solidFill>
                </a:rPr>
              </a:br>
              <a:r>
                <a:rPr lang="en-US" sz="1200" dirty="0">
                  <a:solidFill>
                    <a:srgbClr val="333333"/>
                  </a:solidFill>
                </a:rPr>
                <a:t>MW</a:t>
              </a:r>
            </a:p>
          </p:txBody>
        </p:sp>
        <p:sp>
          <p:nvSpPr>
            <p:cNvPr id="52" name="Up Arrow 51"/>
            <p:cNvSpPr/>
            <p:nvPr/>
          </p:nvSpPr>
          <p:spPr bwMode="auto">
            <a:xfrm>
              <a:off x="5051810" y="4294061"/>
              <a:ext cx="280134" cy="289495"/>
            </a:xfrm>
            <a:prstGeom prst="upArrow">
              <a:avLst/>
            </a:prstGeom>
            <a:solidFill>
              <a:schemeClr val="bg1">
                <a:alpha val="80000"/>
              </a:schemeClr>
            </a:solidFill>
            <a:ln w="12700">
              <a:noFill/>
              <a:round/>
              <a:headEnd/>
              <a:tailEnd/>
            </a:ln>
          </p:spPr>
          <p:txBody>
            <a:bodyPr wrap="none" lIns="0" tIns="0" rIns="0" bIns="0" rtlCol="0" anchor="ctr"/>
            <a:lstStyle/>
            <a:p>
              <a:pPr algn="ctr" fontAlgn="base">
                <a:spcBef>
                  <a:spcPct val="0"/>
                </a:spcBef>
                <a:spcAft>
                  <a:spcPct val="40000"/>
                </a:spcAft>
              </a:pPr>
              <a:endParaRPr lang="en-US" dirty="0" err="1">
                <a:solidFill>
                  <a:srgbClr val="FFFFFF"/>
                </a:solidFill>
              </a:endParaRPr>
            </a:p>
          </p:txBody>
        </p:sp>
        <p:sp>
          <p:nvSpPr>
            <p:cNvPr id="53" name="Up Arrow 52"/>
            <p:cNvSpPr/>
            <p:nvPr/>
          </p:nvSpPr>
          <p:spPr bwMode="auto">
            <a:xfrm>
              <a:off x="5054982" y="3554214"/>
              <a:ext cx="273790" cy="301817"/>
            </a:xfrm>
            <a:prstGeom prst="upArrow">
              <a:avLst/>
            </a:prstGeom>
            <a:solidFill>
              <a:schemeClr val="bg1">
                <a:alpha val="80000"/>
              </a:schemeClr>
            </a:solidFill>
            <a:ln w="12700">
              <a:noFill/>
              <a:round/>
              <a:headEnd/>
              <a:tailEnd/>
            </a:ln>
          </p:spPr>
          <p:txBody>
            <a:bodyPr wrap="none" lIns="0" tIns="0" rIns="0" bIns="0" rtlCol="0" anchor="ctr"/>
            <a:lstStyle/>
            <a:p>
              <a:pPr algn="ctr" fontAlgn="base">
                <a:spcBef>
                  <a:spcPct val="0"/>
                </a:spcBef>
                <a:spcAft>
                  <a:spcPct val="40000"/>
                </a:spcAft>
              </a:pPr>
              <a:endParaRPr lang="en-US" dirty="0" err="1">
                <a:solidFill>
                  <a:srgbClr val="FFFFFF"/>
                </a:solidFill>
              </a:endParaRPr>
            </a:p>
          </p:txBody>
        </p:sp>
        <p:sp>
          <p:nvSpPr>
            <p:cNvPr id="54" name="Up Arrow 53"/>
            <p:cNvSpPr/>
            <p:nvPr/>
          </p:nvSpPr>
          <p:spPr bwMode="auto">
            <a:xfrm>
              <a:off x="5054982" y="2814366"/>
              <a:ext cx="273790" cy="301817"/>
            </a:xfrm>
            <a:prstGeom prst="upArrow">
              <a:avLst/>
            </a:prstGeom>
            <a:solidFill>
              <a:schemeClr val="bg1">
                <a:alpha val="80000"/>
              </a:schemeClr>
            </a:solidFill>
            <a:ln w="12700">
              <a:noFill/>
              <a:round/>
              <a:headEnd/>
              <a:tailEnd/>
            </a:ln>
          </p:spPr>
          <p:txBody>
            <a:bodyPr wrap="none" lIns="0" tIns="0" rIns="0" bIns="0" rtlCol="0" anchor="ctr"/>
            <a:lstStyle/>
            <a:p>
              <a:pPr algn="ctr" fontAlgn="base">
                <a:spcBef>
                  <a:spcPct val="0"/>
                </a:spcBef>
                <a:spcAft>
                  <a:spcPct val="40000"/>
                </a:spcAft>
              </a:pPr>
              <a:endParaRPr lang="en-US" dirty="0" err="1">
                <a:solidFill>
                  <a:srgbClr val="FFFFFF"/>
                </a:solidFill>
              </a:endParaRPr>
            </a:p>
          </p:txBody>
        </p:sp>
        <p:sp>
          <p:nvSpPr>
            <p:cNvPr id="55" name="Up Arrow 54"/>
            <p:cNvSpPr/>
            <p:nvPr/>
          </p:nvSpPr>
          <p:spPr bwMode="auto">
            <a:xfrm>
              <a:off x="5054982" y="2074518"/>
              <a:ext cx="273790" cy="301817"/>
            </a:xfrm>
            <a:prstGeom prst="upArrow">
              <a:avLst/>
            </a:prstGeom>
            <a:solidFill>
              <a:schemeClr val="bg1">
                <a:alpha val="80000"/>
              </a:schemeClr>
            </a:solidFill>
            <a:ln w="12700">
              <a:noFill/>
              <a:round/>
              <a:headEnd/>
              <a:tailEnd/>
            </a:ln>
          </p:spPr>
          <p:txBody>
            <a:bodyPr wrap="none" lIns="0" tIns="0" rIns="0" bIns="0" rtlCol="0" anchor="ctr"/>
            <a:lstStyle/>
            <a:p>
              <a:pPr algn="ctr" fontAlgn="base">
                <a:spcBef>
                  <a:spcPct val="0"/>
                </a:spcBef>
                <a:spcAft>
                  <a:spcPct val="40000"/>
                </a:spcAft>
              </a:pPr>
              <a:endParaRPr lang="en-US" dirty="0" err="1">
                <a:solidFill>
                  <a:srgbClr val="FFFFFF"/>
                </a:solidFill>
              </a:endParaRPr>
            </a:p>
          </p:txBody>
        </p:sp>
      </p:grpSp>
      <p:pic>
        <p:nvPicPr>
          <p:cNvPr id="68" name="Picture 67" descr="ICON_Cloud_Q308"/>
          <p:cNvPicPr>
            <a:picLocks noChangeAspect="1" noChangeArrowheads="1"/>
          </p:cNvPicPr>
          <p:nvPr/>
        </p:nvPicPr>
        <p:blipFill>
          <a:blip r:embed="rId3" cstate="print">
            <a:grayscl/>
          </a:blip>
          <a:srcRect/>
          <a:stretch>
            <a:fillRect/>
          </a:stretch>
        </p:blipFill>
        <p:spPr bwMode="auto">
          <a:xfrm>
            <a:off x="6758474" y="3255960"/>
            <a:ext cx="1408324" cy="898541"/>
          </a:xfrm>
          <a:prstGeom prst="rect">
            <a:avLst/>
          </a:prstGeom>
          <a:noFill/>
          <a:ln w="9525">
            <a:noFill/>
            <a:miter lim="800000"/>
            <a:headEnd/>
            <a:tailEnd/>
          </a:ln>
          <a:effectLst/>
        </p:spPr>
      </p:pic>
      <p:pic>
        <p:nvPicPr>
          <p:cNvPr id="27" name="Picture 26" descr="ICON_Cloud_Q308"/>
          <p:cNvPicPr>
            <a:picLocks noChangeAspect="1" noChangeArrowheads="1"/>
          </p:cNvPicPr>
          <p:nvPr/>
        </p:nvPicPr>
        <p:blipFill>
          <a:blip r:embed="rId3" cstate="print">
            <a:grayscl/>
          </a:blip>
          <a:srcRect/>
          <a:stretch>
            <a:fillRect/>
          </a:stretch>
        </p:blipFill>
        <p:spPr bwMode="auto">
          <a:xfrm>
            <a:off x="7398491" y="3574712"/>
            <a:ext cx="1408324" cy="898541"/>
          </a:xfrm>
          <a:prstGeom prst="rect">
            <a:avLst/>
          </a:prstGeom>
          <a:noFill/>
          <a:ln w="9525">
            <a:noFill/>
            <a:miter lim="800000"/>
            <a:headEnd/>
            <a:tailEnd/>
          </a:ln>
          <a:effectLst/>
        </p:spPr>
      </p:pic>
      <p:grpSp>
        <p:nvGrpSpPr>
          <p:cNvPr id="2" name="Group 1"/>
          <p:cNvGrpSpPr/>
          <p:nvPr/>
        </p:nvGrpSpPr>
        <p:grpSpPr>
          <a:xfrm>
            <a:off x="6783387" y="1122814"/>
            <a:ext cx="2024219" cy="1539076"/>
            <a:chOff x="4330059" y="1829981"/>
            <a:chExt cx="4398292" cy="3344157"/>
          </a:xfrm>
        </p:grpSpPr>
        <p:grpSp>
          <p:nvGrpSpPr>
            <p:cNvPr id="28" name="Group 237"/>
            <p:cNvGrpSpPr/>
            <p:nvPr/>
          </p:nvGrpSpPr>
          <p:grpSpPr>
            <a:xfrm>
              <a:off x="5493350" y="1829981"/>
              <a:ext cx="838200" cy="801310"/>
              <a:chOff x="5871252" y="1372766"/>
              <a:chExt cx="838200" cy="801310"/>
            </a:xfrm>
          </p:grpSpPr>
          <p:sp>
            <p:nvSpPr>
              <p:cNvPr id="29" name="Rounded Rectangle 28"/>
              <p:cNvSpPr/>
              <p:nvPr/>
            </p:nvSpPr>
            <p:spPr bwMode="auto">
              <a:xfrm>
                <a:off x="5871252" y="1372766"/>
                <a:ext cx="838200" cy="801310"/>
              </a:xfrm>
              <a:prstGeom prst="roundRect">
                <a:avLst>
                  <a:gd name="adj" fmla="val 5969"/>
                </a:avLst>
              </a:prstGeom>
              <a:gradFill>
                <a:gsLst>
                  <a:gs pos="0">
                    <a:schemeClr val="bg2">
                      <a:lumMod val="75000"/>
                    </a:schemeClr>
                  </a:gs>
                  <a:gs pos="100000">
                    <a:schemeClr val="bg2">
                      <a:lumMod val="40000"/>
                      <a:lumOff val="60000"/>
                    </a:schemeClr>
                  </a:gs>
                </a:gsLst>
              </a:gradFill>
              <a:ln w="12700">
                <a:solidFill>
                  <a:schemeClr val="bg1">
                    <a:lumMod val="6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pPr>
                <a:endParaRPr lang="en-US" sz="800">
                  <a:solidFill>
                    <a:srgbClr val="333333"/>
                  </a:solidFill>
                </a:endParaRPr>
              </a:p>
            </p:txBody>
          </p:sp>
          <p:sp>
            <p:nvSpPr>
              <p:cNvPr id="30" name="Rounded Rectangle 29"/>
              <p:cNvSpPr>
                <a:spLocks noChangeArrowheads="1"/>
              </p:cNvSpPr>
              <p:nvPr/>
            </p:nvSpPr>
            <p:spPr bwMode="auto">
              <a:xfrm>
                <a:off x="5917259" y="1988057"/>
                <a:ext cx="747751" cy="152529"/>
              </a:xfrm>
              <a:prstGeom prst="roundRect">
                <a:avLst>
                  <a:gd name="adj" fmla="val 16667"/>
                </a:avLst>
              </a:prstGeom>
              <a:solidFill>
                <a:srgbClr val="1685CE"/>
              </a:solidFill>
              <a:ln w="9525">
                <a:noFill/>
                <a:round/>
                <a:headEnd/>
                <a:tailEnd/>
              </a:ln>
            </p:spPr>
            <p:txBody>
              <a:bodyPr anchor="ctr"/>
              <a:lstStyle/>
              <a:p>
                <a:pPr algn="ctr" fontAlgn="base">
                  <a:spcBef>
                    <a:spcPct val="0"/>
                  </a:spcBef>
                  <a:spcAft>
                    <a:spcPct val="0"/>
                  </a:spcAft>
                </a:pPr>
                <a:r>
                  <a:rPr lang="en-US" sz="800" dirty="0">
                    <a:solidFill>
                      <a:srgbClr val="FFFFFF"/>
                    </a:solidFill>
                  </a:rPr>
                  <a:t>OS</a:t>
                </a:r>
              </a:p>
            </p:txBody>
          </p:sp>
          <p:grpSp>
            <p:nvGrpSpPr>
              <p:cNvPr id="31" name="Group 8"/>
              <p:cNvGrpSpPr/>
              <p:nvPr/>
            </p:nvGrpSpPr>
            <p:grpSpPr>
              <a:xfrm>
                <a:off x="6096372" y="1466497"/>
                <a:ext cx="420219" cy="467438"/>
                <a:chOff x="1387173" y="1393803"/>
                <a:chExt cx="420219" cy="467438"/>
              </a:xfrm>
            </p:grpSpPr>
            <p:sp>
              <p:nvSpPr>
                <p:cNvPr id="32" name="Rounded Rectangle 31"/>
                <p:cNvSpPr/>
                <p:nvPr/>
              </p:nvSpPr>
              <p:spPr bwMode="auto">
                <a:xfrm>
                  <a:off x="1387173" y="1393803"/>
                  <a:ext cx="420219" cy="467438"/>
                </a:xfrm>
                <a:prstGeom prst="roundRect">
                  <a:avLst>
                    <a:gd name="adj" fmla="val 5084"/>
                  </a:avLst>
                </a:prstGeom>
                <a:solidFill>
                  <a:schemeClr val="tx2">
                    <a:lumMod val="20000"/>
                    <a:lumOff val="80000"/>
                  </a:schemeClr>
                </a:solidFill>
                <a:ln w="12700">
                  <a:solidFill>
                    <a:schemeClr val="bg2"/>
                  </a:solidFill>
                  <a:round/>
                  <a:headEnd/>
                  <a:tailEnd/>
                </a:ln>
              </p:spPr>
              <p:txBody>
                <a:bodyPr wrap="none" lIns="0" tIns="0" rIns="0" bIns="0" rtlCol="0" anchor="ctr"/>
                <a:lstStyle/>
                <a:p>
                  <a:pPr algn="ctr" fontAlgn="base">
                    <a:spcBef>
                      <a:spcPct val="0"/>
                    </a:spcBef>
                    <a:spcAft>
                      <a:spcPct val="0"/>
                    </a:spcAft>
                  </a:pPr>
                  <a:endParaRPr lang="en-US" dirty="0" err="1">
                    <a:solidFill>
                      <a:srgbClr val="FFFFFF"/>
                    </a:solidFill>
                  </a:endParaRPr>
                </a:p>
              </p:txBody>
            </p:sp>
            <p:pic>
              <p:nvPicPr>
                <p:cNvPr id="33"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387173" y="1568131"/>
                  <a:ext cx="420218" cy="118782"/>
                </a:xfrm>
                <a:prstGeom prst="rect">
                  <a:avLst/>
                </a:prstGeom>
                <a:noFill/>
              </p:spPr>
            </p:pic>
          </p:grpSp>
        </p:grpSp>
        <p:grpSp>
          <p:nvGrpSpPr>
            <p:cNvPr id="34" name="Group 231"/>
            <p:cNvGrpSpPr/>
            <p:nvPr/>
          </p:nvGrpSpPr>
          <p:grpSpPr>
            <a:xfrm>
              <a:off x="7890156" y="3081696"/>
              <a:ext cx="838195" cy="801310"/>
              <a:chOff x="8016768" y="2631515"/>
              <a:chExt cx="838195" cy="801310"/>
            </a:xfrm>
          </p:grpSpPr>
          <p:sp>
            <p:nvSpPr>
              <p:cNvPr id="35" name="Rounded Rectangle 34"/>
              <p:cNvSpPr/>
              <p:nvPr/>
            </p:nvSpPr>
            <p:spPr bwMode="auto">
              <a:xfrm>
                <a:off x="8016768" y="2631515"/>
                <a:ext cx="838195" cy="801310"/>
              </a:xfrm>
              <a:prstGeom prst="roundRect">
                <a:avLst>
                  <a:gd name="adj" fmla="val 5969"/>
                </a:avLst>
              </a:prstGeom>
              <a:gradFill>
                <a:gsLst>
                  <a:gs pos="0">
                    <a:schemeClr val="bg2">
                      <a:lumMod val="75000"/>
                    </a:schemeClr>
                  </a:gs>
                  <a:gs pos="100000">
                    <a:schemeClr val="bg2">
                      <a:lumMod val="40000"/>
                      <a:lumOff val="60000"/>
                    </a:schemeClr>
                  </a:gs>
                </a:gsLst>
              </a:gradFill>
              <a:ln w="12700">
                <a:solidFill>
                  <a:schemeClr val="bg1">
                    <a:lumMod val="6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pPr>
                <a:endParaRPr lang="en-US" sz="800">
                  <a:solidFill>
                    <a:srgbClr val="333333"/>
                  </a:solidFill>
                </a:endParaRPr>
              </a:p>
            </p:txBody>
          </p:sp>
          <p:sp>
            <p:nvSpPr>
              <p:cNvPr id="36" name="Rounded Rectangle 35"/>
              <p:cNvSpPr>
                <a:spLocks noChangeArrowheads="1"/>
              </p:cNvSpPr>
              <p:nvPr/>
            </p:nvSpPr>
            <p:spPr bwMode="auto">
              <a:xfrm>
                <a:off x="8061994" y="3246806"/>
                <a:ext cx="747743" cy="152529"/>
              </a:xfrm>
              <a:prstGeom prst="roundRect">
                <a:avLst>
                  <a:gd name="adj" fmla="val 16667"/>
                </a:avLst>
              </a:prstGeom>
              <a:solidFill>
                <a:srgbClr val="1685CE"/>
              </a:solidFill>
              <a:ln w="9525">
                <a:noFill/>
                <a:round/>
                <a:headEnd/>
                <a:tailEnd/>
              </a:ln>
            </p:spPr>
            <p:txBody>
              <a:bodyPr anchor="ctr"/>
              <a:lstStyle/>
              <a:p>
                <a:pPr algn="ctr" fontAlgn="base">
                  <a:spcBef>
                    <a:spcPct val="0"/>
                  </a:spcBef>
                  <a:spcAft>
                    <a:spcPct val="0"/>
                  </a:spcAft>
                </a:pPr>
                <a:r>
                  <a:rPr lang="en-US" sz="800" dirty="0">
                    <a:solidFill>
                      <a:srgbClr val="FFFFFF"/>
                    </a:solidFill>
                  </a:rPr>
                  <a:t>OS</a:t>
                </a:r>
              </a:p>
            </p:txBody>
          </p:sp>
          <p:pic>
            <p:nvPicPr>
              <p:cNvPr id="37" name="Picture 4" descr="http://www.h-online.com/imgs/43/7/0/6/1/6/2/RabbitMQ_Logo_40-fdcba7702e109369.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11186" y="2738919"/>
                <a:ext cx="449359" cy="438125"/>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38" name="Group 243"/>
            <p:cNvGrpSpPr/>
            <p:nvPr/>
          </p:nvGrpSpPr>
          <p:grpSpPr>
            <a:xfrm>
              <a:off x="5512666" y="4368121"/>
              <a:ext cx="838200" cy="806017"/>
              <a:chOff x="6441452" y="4122925"/>
              <a:chExt cx="838200" cy="806017"/>
            </a:xfrm>
          </p:grpSpPr>
          <p:sp>
            <p:nvSpPr>
              <p:cNvPr id="39" name="Rounded Rectangle 38"/>
              <p:cNvSpPr/>
              <p:nvPr/>
            </p:nvSpPr>
            <p:spPr bwMode="auto">
              <a:xfrm>
                <a:off x="6441452" y="4127632"/>
                <a:ext cx="838200" cy="801310"/>
              </a:xfrm>
              <a:prstGeom prst="roundRect">
                <a:avLst>
                  <a:gd name="adj" fmla="val 5969"/>
                </a:avLst>
              </a:prstGeom>
              <a:gradFill>
                <a:gsLst>
                  <a:gs pos="0">
                    <a:schemeClr val="bg2">
                      <a:lumMod val="75000"/>
                    </a:schemeClr>
                  </a:gs>
                  <a:gs pos="100000">
                    <a:schemeClr val="bg2">
                      <a:lumMod val="40000"/>
                      <a:lumOff val="60000"/>
                    </a:schemeClr>
                  </a:gs>
                </a:gsLst>
              </a:gradFill>
              <a:ln w="12700">
                <a:solidFill>
                  <a:schemeClr val="bg1">
                    <a:lumMod val="6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pPr>
                <a:endParaRPr lang="en-US" sz="800">
                  <a:solidFill>
                    <a:srgbClr val="333333"/>
                  </a:solidFill>
                </a:endParaRPr>
              </a:p>
            </p:txBody>
          </p:sp>
          <p:sp>
            <p:nvSpPr>
              <p:cNvPr id="40" name="Rounded Rectangle 39"/>
              <p:cNvSpPr>
                <a:spLocks noChangeArrowheads="1"/>
              </p:cNvSpPr>
              <p:nvPr/>
            </p:nvSpPr>
            <p:spPr bwMode="auto">
              <a:xfrm>
                <a:off x="6486677" y="4742923"/>
                <a:ext cx="747751" cy="152529"/>
              </a:xfrm>
              <a:prstGeom prst="roundRect">
                <a:avLst>
                  <a:gd name="adj" fmla="val 16667"/>
                </a:avLst>
              </a:prstGeom>
              <a:solidFill>
                <a:srgbClr val="1685CE"/>
              </a:solidFill>
              <a:ln w="9525">
                <a:noFill/>
                <a:round/>
                <a:headEnd/>
                <a:tailEnd/>
              </a:ln>
            </p:spPr>
            <p:txBody>
              <a:bodyPr anchor="ctr"/>
              <a:lstStyle/>
              <a:p>
                <a:pPr algn="ctr" fontAlgn="base">
                  <a:spcBef>
                    <a:spcPct val="0"/>
                  </a:spcBef>
                  <a:spcAft>
                    <a:spcPct val="0"/>
                  </a:spcAft>
                </a:pPr>
                <a:r>
                  <a:rPr lang="en-US" sz="800" dirty="0">
                    <a:solidFill>
                      <a:srgbClr val="FFFFFF"/>
                    </a:solidFill>
                  </a:rPr>
                  <a:t>OS</a:t>
                </a:r>
              </a:p>
            </p:txBody>
          </p:sp>
          <p:grpSp>
            <p:nvGrpSpPr>
              <p:cNvPr id="41" name="Group 4"/>
              <p:cNvGrpSpPr/>
              <p:nvPr/>
            </p:nvGrpSpPr>
            <p:grpSpPr>
              <a:xfrm>
                <a:off x="6619695" y="4122925"/>
                <a:ext cx="481714" cy="611372"/>
                <a:chOff x="6777298" y="5142855"/>
                <a:chExt cx="481714" cy="611372"/>
              </a:xfrm>
            </p:grpSpPr>
            <p:pic>
              <p:nvPicPr>
                <p:cNvPr id="42" name="Picture 13" descr="ICON_Storage_1up_Q308.png"/>
                <p:cNvPicPr>
                  <a:picLocks noChangeAspect="1"/>
                </p:cNvPicPr>
                <p:nvPr/>
              </p:nvPicPr>
              <p:blipFill>
                <a:blip r:embed="rId6" cstate="email"/>
                <a:srcRect/>
                <a:stretch>
                  <a:fillRect/>
                </a:stretch>
              </p:blipFill>
              <p:spPr bwMode="auto">
                <a:xfrm>
                  <a:off x="6777298" y="5165792"/>
                  <a:ext cx="481714" cy="588435"/>
                </a:xfrm>
                <a:prstGeom prst="rect">
                  <a:avLst/>
                </a:prstGeom>
                <a:noFill/>
                <a:ln w="9525">
                  <a:noFill/>
                  <a:miter lim="800000"/>
                  <a:headEnd/>
                  <a:tailEnd/>
                </a:ln>
              </p:spPr>
            </p:pic>
            <p:pic>
              <p:nvPicPr>
                <p:cNvPr id="43" name="Picture 8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837650" y="5142855"/>
                  <a:ext cx="361010" cy="361010"/>
                </a:xfrm>
                <a:prstGeom prst="rect">
                  <a:avLst/>
                </a:prstGeom>
                <a:noFill/>
              </p:spPr>
            </p:pic>
          </p:grpSp>
        </p:grpSp>
        <p:cxnSp>
          <p:nvCxnSpPr>
            <p:cNvPr id="46" name="Elbow Connector 45"/>
            <p:cNvCxnSpPr>
              <a:stCxn id="79" idx="0"/>
              <a:endCxn id="29" idx="2"/>
            </p:cNvCxnSpPr>
            <p:nvPr/>
          </p:nvCxnSpPr>
          <p:spPr bwMode="auto">
            <a:xfrm rot="5400000" flipH="1" flipV="1">
              <a:off x="5289305" y="2447469"/>
              <a:ext cx="439323" cy="806968"/>
            </a:xfrm>
            <a:prstGeom prst="bentConnector3">
              <a:avLst>
                <a:gd name="adj1" fmla="val 50000"/>
              </a:avLst>
            </a:prstGeom>
            <a:solidFill>
              <a:srgbClr val="0095D3"/>
            </a:solidFill>
            <a:ln w="15875" cap="flat" cmpd="sng" algn="ctr">
              <a:solidFill>
                <a:schemeClr val="tx1"/>
              </a:solidFill>
              <a:prstDash val="solid"/>
              <a:round/>
              <a:headEnd type="triangle" w="med" len="med"/>
              <a:tailEnd type="triangle" w="med" len="med"/>
            </a:ln>
            <a:effectLst/>
          </p:spPr>
        </p:cxnSp>
        <p:grpSp>
          <p:nvGrpSpPr>
            <p:cNvPr id="47" name="Group 230"/>
            <p:cNvGrpSpPr/>
            <p:nvPr/>
          </p:nvGrpSpPr>
          <p:grpSpPr>
            <a:xfrm>
              <a:off x="5912452" y="2622977"/>
              <a:ext cx="1606482" cy="1953212"/>
              <a:chOff x="6109926" y="2165762"/>
              <a:chExt cx="1736540" cy="1953212"/>
            </a:xfrm>
          </p:grpSpPr>
          <p:sp>
            <p:nvSpPr>
              <p:cNvPr id="48" name="Rounded Rectangle 47"/>
              <p:cNvSpPr/>
              <p:nvPr/>
            </p:nvSpPr>
            <p:spPr bwMode="auto">
              <a:xfrm>
                <a:off x="6170066" y="2622034"/>
                <a:ext cx="1676400" cy="801310"/>
              </a:xfrm>
              <a:prstGeom prst="roundRect">
                <a:avLst>
                  <a:gd name="adj" fmla="val 5969"/>
                </a:avLst>
              </a:prstGeom>
              <a:gradFill>
                <a:gsLst>
                  <a:gs pos="0">
                    <a:schemeClr val="bg2">
                      <a:lumMod val="75000"/>
                    </a:schemeClr>
                  </a:gs>
                  <a:gs pos="100000">
                    <a:schemeClr val="bg2">
                      <a:lumMod val="40000"/>
                      <a:lumOff val="60000"/>
                    </a:schemeClr>
                  </a:gs>
                </a:gsLst>
              </a:gradFill>
              <a:ln w="12700">
                <a:solidFill>
                  <a:schemeClr val="bg1">
                    <a:lumMod val="6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pPr>
                <a:endParaRPr lang="en-US" sz="800">
                  <a:solidFill>
                    <a:srgbClr val="333333"/>
                  </a:solidFill>
                </a:endParaRPr>
              </a:p>
            </p:txBody>
          </p:sp>
          <p:sp>
            <p:nvSpPr>
              <p:cNvPr id="49" name="Rounded Rectangle 48"/>
              <p:cNvSpPr>
                <a:spLocks noChangeArrowheads="1"/>
              </p:cNvSpPr>
              <p:nvPr/>
            </p:nvSpPr>
            <p:spPr bwMode="auto">
              <a:xfrm>
                <a:off x="6260516" y="3237325"/>
                <a:ext cx="1495501" cy="152529"/>
              </a:xfrm>
              <a:prstGeom prst="roundRect">
                <a:avLst>
                  <a:gd name="adj" fmla="val 16667"/>
                </a:avLst>
              </a:prstGeom>
              <a:solidFill>
                <a:srgbClr val="1685CE"/>
              </a:solidFill>
              <a:ln w="9525">
                <a:noFill/>
                <a:round/>
                <a:headEnd/>
                <a:tailEnd/>
              </a:ln>
            </p:spPr>
            <p:txBody>
              <a:bodyPr anchor="ctr"/>
              <a:lstStyle/>
              <a:p>
                <a:pPr algn="ctr" fontAlgn="base">
                  <a:spcBef>
                    <a:spcPct val="0"/>
                  </a:spcBef>
                  <a:spcAft>
                    <a:spcPct val="0"/>
                  </a:spcAft>
                </a:pPr>
                <a:r>
                  <a:rPr lang="en-US" sz="800" dirty="0">
                    <a:solidFill>
                      <a:srgbClr val="FFFFFF"/>
                    </a:solidFill>
                  </a:rPr>
                  <a:t>OS</a:t>
                </a:r>
              </a:p>
            </p:txBody>
          </p:sp>
          <p:grpSp>
            <p:nvGrpSpPr>
              <p:cNvPr id="50" name="Group 15"/>
              <p:cNvGrpSpPr/>
              <p:nvPr/>
            </p:nvGrpSpPr>
            <p:grpSpPr>
              <a:xfrm>
                <a:off x="6265904" y="2628691"/>
                <a:ext cx="833259" cy="1490283"/>
                <a:chOff x="6096320" y="2619157"/>
                <a:chExt cx="833259" cy="1490283"/>
              </a:xfrm>
            </p:grpSpPr>
            <p:pic>
              <p:nvPicPr>
                <p:cNvPr id="75" name="Picture 2" descr="C:\Users\Abject-3D\Desktop\VMWare Files\FINAL diagrams\Basic Virtualization\3D PNGs\ICON_ThinApp_3D_Q408_Comm_7.png"/>
                <p:cNvPicPr>
                  <a:picLocks noChangeAspect="1" noChangeArrowheads="1"/>
                </p:cNvPicPr>
                <p:nvPr/>
              </p:nvPicPr>
              <p:blipFill>
                <a:blip r:embed="rId8" cstate="email"/>
                <a:srcRect/>
                <a:stretch>
                  <a:fillRect/>
                </a:stretch>
              </p:blipFill>
              <p:spPr bwMode="auto">
                <a:xfrm>
                  <a:off x="6157603" y="2619157"/>
                  <a:ext cx="771976" cy="640080"/>
                </a:xfrm>
                <a:prstGeom prst="rect">
                  <a:avLst/>
                </a:prstGeom>
                <a:noFill/>
              </p:spPr>
            </p:pic>
            <p:sp>
              <p:nvSpPr>
                <p:cNvPr id="76" name="TextBox 75"/>
                <p:cNvSpPr txBox="1"/>
                <p:nvPr/>
              </p:nvSpPr>
              <p:spPr>
                <a:xfrm>
                  <a:off x="6096320" y="2855538"/>
                  <a:ext cx="536237" cy="1253902"/>
                </a:xfrm>
                <a:prstGeom prst="rect">
                  <a:avLst/>
                </a:prstGeom>
                <a:noFill/>
                <a:scene3d>
                  <a:camera prst="orthographicFront">
                    <a:rot lat="2400000" lon="2520000" rev="0"/>
                  </a:camera>
                  <a:lightRig rig="threePt" dir="t"/>
                </a:scene3d>
                <a:sp3d z="38100"/>
              </p:spPr>
              <p:txBody>
                <a:bodyPr wrap="square" rtlCol="0">
                  <a:spAutoFit/>
                  <a:scene3d>
                    <a:camera prst="isometricOffAxis2Top">
                      <a:rot lat="18075715" lon="2520000" rev="18141449"/>
                    </a:camera>
                    <a:lightRig rig="threePt" dir="t"/>
                  </a:scene3d>
                </a:bodyPr>
                <a:lstStyle/>
                <a:p>
                  <a:pPr algn="ctr" fontAlgn="base">
                    <a:spcBef>
                      <a:spcPct val="0"/>
                    </a:spcBef>
                    <a:spcAft>
                      <a:spcPct val="0"/>
                    </a:spcAft>
                  </a:pPr>
                  <a:r>
                    <a:rPr lang="en-US" sz="1050" b="1" dirty="0">
                      <a:solidFill>
                        <a:srgbClr val="FFFFFF"/>
                      </a:solidFill>
                    </a:rPr>
                    <a:t>App</a:t>
                  </a:r>
                </a:p>
              </p:txBody>
            </p:sp>
            <p:pic>
              <p:nvPicPr>
                <p:cNvPr id="77" name="Picture 4" descr="springLogoNew"/>
                <p:cNvPicPr>
                  <a:picLocks noChangeAspect="1" noChangeArrowheads="1"/>
                </p:cNvPicPr>
                <p:nvPr/>
              </p:nvPicPr>
              <p:blipFill>
                <a:blip r:embed="rId9" cstate="screen">
                  <a:clrChange>
                    <a:clrFrom>
                      <a:srgbClr val="F5FFF3"/>
                    </a:clrFrom>
                    <a:clrTo>
                      <a:srgbClr val="F5FFF3">
                        <a:alpha val="0"/>
                      </a:srgbClr>
                    </a:clrTo>
                  </a:clrChange>
                  <a:extLst>
                    <a:ext uri="{28A0092B-C50C-407E-A947-70E740481C1C}">
                      <a14:useLocalDpi xmlns:a14="http://schemas.microsoft.com/office/drawing/2010/main"/>
                    </a:ext>
                  </a:extLst>
                </a:blip>
                <a:srcRect/>
                <a:stretch>
                  <a:fillRect/>
                </a:stretch>
              </p:blipFill>
              <p:spPr bwMode="auto">
                <a:xfrm>
                  <a:off x="6290216" y="2687251"/>
                  <a:ext cx="506750" cy="313859"/>
                </a:xfrm>
                <a:prstGeom prst="rect">
                  <a:avLst/>
                </a:prstGeom>
                <a:noFill/>
                <a:ln w="28575">
                  <a:noFill/>
                  <a:miter lim="800000"/>
                  <a:headEnd/>
                  <a:tailEnd/>
                </a:ln>
              </p:spPr>
            </p:pic>
          </p:grpSp>
          <p:grpSp>
            <p:nvGrpSpPr>
              <p:cNvPr id="51" name="Group 16"/>
              <p:cNvGrpSpPr/>
              <p:nvPr/>
            </p:nvGrpSpPr>
            <p:grpSpPr>
              <a:xfrm>
                <a:off x="7112152" y="2713781"/>
                <a:ext cx="469900" cy="469900"/>
                <a:chOff x="6942568" y="2704247"/>
                <a:chExt cx="469900" cy="469900"/>
              </a:xfrm>
            </p:grpSpPr>
            <p:pic>
              <p:nvPicPr>
                <p:cNvPr id="66" name="Picture 10" descr="ICON_VM_basic_flat_R2_Q408.png"/>
                <p:cNvPicPr>
                  <a:picLocks noChangeAspect="1"/>
                </p:cNvPicPr>
                <p:nvPr/>
              </p:nvPicPr>
              <p:blipFill>
                <a:blip r:embed="rId10" cstate="email"/>
                <a:srcRect/>
                <a:stretch>
                  <a:fillRect/>
                </a:stretch>
              </p:blipFill>
              <p:spPr bwMode="auto">
                <a:xfrm>
                  <a:off x="6942568" y="2704247"/>
                  <a:ext cx="469900" cy="469900"/>
                </a:xfrm>
                <a:prstGeom prst="rect">
                  <a:avLst/>
                </a:prstGeom>
                <a:noFill/>
                <a:ln w="9525">
                  <a:noFill/>
                  <a:miter lim="800000"/>
                  <a:headEnd/>
                  <a:tailEnd/>
                </a:ln>
              </p:spPr>
            </p:pic>
            <p:pic>
              <p:nvPicPr>
                <p:cNvPr id="67" name="Picture 24" descr="ICON_OSWindows_Q308"/>
                <p:cNvPicPr>
                  <a:picLocks noChangeAspect="1" noChangeArrowheads="1"/>
                </p:cNvPicPr>
                <p:nvPr/>
              </p:nvPicPr>
              <p:blipFill>
                <a:blip r:embed="rId11" cstate="print">
                  <a:grayscl/>
                </a:blip>
                <a:srcRect/>
                <a:stretch>
                  <a:fillRect/>
                </a:stretch>
              </p:blipFill>
              <p:spPr bwMode="auto">
                <a:xfrm rot="1204461">
                  <a:off x="6998769" y="2747131"/>
                  <a:ext cx="357499" cy="384133"/>
                </a:xfrm>
                <a:prstGeom prst="rect">
                  <a:avLst/>
                </a:prstGeom>
                <a:noFill/>
                <a:ln w="9525">
                  <a:noFill/>
                  <a:miter lim="800000"/>
                  <a:headEnd/>
                  <a:tailEnd/>
                </a:ln>
              </p:spPr>
            </p:pic>
            <p:pic>
              <p:nvPicPr>
                <p:cNvPr id="73" name="Picture 148" descr="tomcat-logo.gif"/>
                <p:cNvPicPr>
                  <a:picLocks noChangeAspect="1"/>
                </p:cNvPicPr>
                <p:nvPr/>
              </p:nvPicPr>
              <p:blipFill>
                <a:blip r:embed="rId12" cstate="print">
                  <a:clrChange>
                    <a:clrFrom>
                      <a:srgbClr val="FFFFFF"/>
                    </a:clrFrom>
                    <a:clrTo>
                      <a:srgbClr val="FFFFFF">
                        <a:alpha val="0"/>
                      </a:srgbClr>
                    </a:clrTo>
                  </a:clrChange>
                </a:blip>
                <a:srcRect/>
                <a:stretch>
                  <a:fillRect/>
                </a:stretch>
              </p:blipFill>
              <p:spPr bwMode="auto">
                <a:xfrm>
                  <a:off x="6991034" y="2811153"/>
                  <a:ext cx="372969" cy="256089"/>
                </a:xfrm>
                <a:prstGeom prst="rect">
                  <a:avLst/>
                </a:prstGeom>
                <a:noFill/>
                <a:ln w="9525">
                  <a:noFill/>
                  <a:miter lim="800000"/>
                  <a:headEnd/>
                  <a:tailEnd/>
                </a:ln>
              </p:spPr>
            </p:pic>
          </p:grpSp>
          <p:cxnSp>
            <p:nvCxnSpPr>
              <p:cNvPr id="63" name="Elbow Connector 62"/>
              <p:cNvCxnSpPr>
                <a:stCxn id="48" idx="0"/>
                <a:endCxn id="29" idx="2"/>
              </p:cNvCxnSpPr>
              <p:nvPr/>
            </p:nvCxnSpPr>
            <p:spPr bwMode="auto">
              <a:xfrm rot="16200000" flipV="1">
                <a:off x="6330961" y="1944727"/>
                <a:ext cx="456271" cy="898342"/>
              </a:xfrm>
              <a:prstGeom prst="bentConnector3">
                <a:avLst>
                  <a:gd name="adj1" fmla="val 50000"/>
                </a:avLst>
              </a:prstGeom>
              <a:solidFill>
                <a:srgbClr val="0095D3"/>
              </a:solidFill>
              <a:ln w="15875" cap="flat" cmpd="sng" algn="ctr">
                <a:solidFill>
                  <a:schemeClr val="tx1"/>
                </a:solidFill>
                <a:prstDash val="solid"/>
                <a:round/>
                <a:headEnd type="triangle" w="med" len="med"/>
                <a:tailEnd type="triangle" w="med" len="med"/>
              </a:ln>
              <a:effectLst/>
            </p:spPr>
          </p:cxnSp>
        </p:grpSp>
        <p:grpSp>
          <p:nvGrpSpPr>
            <p:cNvPr id="78" name="Group 106"/>
            <p:cNvGrpSpPr/>
            <p:nvPr/>
          </p:nvGrpSpPr>
          <p:grpSpPr>
            <a:xfrm>
              <a:off x="4330059" y="3070614"/>
              <a:ext cx="1550846" cy="1496938"/>
              <a:chOff x="6170066" y="2622034"/>
              <a:chExt cx="1676400" cy="1496938"/>
            </a:xfrm>
          </p:grpSpPr>
          <p:sp>
            <p:nvSpPr>
              <p:cNvPr id="79" name="Rounded Rectangle 78"/>
              <p:cNvSpPr/>
              <p:nvPr/>
            </p:nvSpPr>
            <p:spPr bwMode="auto">
              <a:xfrm>
                <a:off x="6170066" y="2622034"/>
                <a:ext cx="1676400" cy="801310"/>
              </a:xfrm>
              <a:prstGeom prst="roundRect">
                <a:avLst>
                  <a:gd name="adj" fmla="val 5969"/>
                </a:avLst>
              </a:prstGeom>
              <a:gradFill>
                <a:gsLst>
                  <a:gs pos="0">
                    <a:schemeClr val="bg2">
                      <a:lumMod val="75000"/>
                    </a:schemeClr>
                  </a:gs>
                  <a:gs pos="100000">
                    <a:schemeClr val="bg2">
                      <a:lumMod val="40000"/>
                      <a:lumOff val="60000"/>
                    </a:schemeClr>
                  </a:gs>
                </a:gsLst>
              </a:gradFill>
              <a:ln w="12700">
                <a:solidFill>
                  <a:schemeClr val="bg1">
                    <a:lumMod val="6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pPr>
                <a:endParaRPr lang="en-US" sz="800">
                  <a:solidFill>
                    <a:srgbClr val="333333"/>
                  </a:solidFill>
                </a:endParaRPr>
              </a:p>
            </p:txBody>
          </p:sp>
          <p:sp>
            <p:nvSpPr>
              <p:cNvPr id="80" name="Rounded Rectangle 79"/>
              <p:cNvSpPr>
                <a:spLocks noChangeArrowheads="1"/>
              </p:cNvSpPr>
              <p:nvPr/>
            </p:nvSpPr>
            <p:spPr bwMode="auto">
              <a:xfrm>
                <a:off x="6260516" y="3237325"/>
                <a:ext cx="1495501" cy="152529"/>
              </a:xfrm>
              <a:prstGeom prst="roundRect">
                <a:avLst>
                  <a:gd name="adj" fmla="val 16667"/>
                </a:avLst>
              </a:prstGeom>
              <a:solidFill>
                <a:srgbClr val="1685CE"/>
              </a:solidFill>
              <a:ln w="9525">
                <a:noFill/>
                <a:round/>
                <a:headEnd/>
                <a:tailEnd/>
              </a:ln>
            </p:spPr>
            <p:txBody>
              <a:bodyPr anchor="ctr"/>
              <a:lstStyle/>
              <a:p>
                <a:pPr algn="ctr" fontAlgn="base">
                  <a:spcBef>
                    <a:spcPct val="0"/>
                  </a:spcBef>
                  <a:spcAft>
                    <a:spcPct val="0"/>
                  </a:spcAft>
                </a:pPr>
                <a:r>
                  <a:rPr lang="en-US" sz="800" dirty="0">
                    <a:solidFill>
                      <a:srgbClr val="FFFFFF"/>
                    </a:solidFill>
                  </a:rPr>
                  <a:t>OS</a:t>
                </a:r>
              </a:p>
            </p:txBody>
          </p:sp>
          <p:grpSp>
            <p:nvGrpSpPr>
              <p:cNvPr id="81" name="Group 109"/>
              <p:cNvGrpSpPr/>
              <p:nvPr/>
            </p:nvGrpSpPr>
            <p:grpSpPr>
              <a:xfrm>
                <a:off x="6265904" y="2628691"/>
                <a:ext cx="833259" cy="1490281"/>
                <a:chOff x="6096320" y="2619157"/>
                <a:chExt cx="833259" cy="1490281"/>
              </a:xfrm>
            </p:grpSpPr>
            <p:pic>
              <p:nvPicPr>
                <p:cNvPr id="86" name="Picture 2" descr="C:\Users\Abject-3D\Desktop\VMWare Files\FINAL diagrams\Basic Virtualization\3D PNGs\ICON_ThinApp_3D_Q408_Comm_7.png"/>
                <p:cNvPicPr>
                  <a:picLocks noChangeAspect="1" noChangeArrowheads="1"/>
                </p:cNvPicPr>
                <p:nvPr/>
              </p:nvPicPr>
              <p:blipFill>
                <a:blip r:embed="rId8" cstate="email"/>
                <a:srcRect/>
                <a:stretch>
                  <a:fillRect/>
                </a:stretch>
              </p:blipFill>
              <p:spPr bwMode="auto">
                <a:xfrm>
                  <a:off x="6157603" y="2619157"/>
                  <a:ext cx="771976" cy="640080"/>
                </a:xfrm>
                <a:prstGeom prst="rect">
                  <a:avLst/>
                </a:prstGeom>
                <a:noFill/>
              </p:spPr>
            </p:pic>
            <p:sp>
              <p:nvSpPr>
                <p:cNvPr id="87" name="TextBox 86"/>
                <p:cNvSpPr txBox="1"/>
                <p:nvPr/>
              </p:nvSpPr>
              <p:spPr>
                <a:xfrm>
                  <a:off x="6096320" y="2855537"/>
                  <a:ext cx="536237" cy="1253901"/>
                </a:xfrm>
                <a:prstGeom prst="rect">
                  <a:avLst/>
                </a:prstGeom>
                <a:noFill/>
                <a:scene3d>
                  <a:camera prst="orthographicFront">
                    <a:rot lat="2400000" lon="2520000" rev="0"/>
                  </a:camera>
                  <a:lightRig rig="threePt" dir="t"/>
                </a:scene3d>
                <a:sp3d z="38100"/>
              </p:spPr>
              <p:txBody>
                <a:bodyPr wrap="square" rtlCol="0">
                  <a:spAutoFit/>
                  <a:scene3d>
                    <a:camera prst="isometricOffAxis2Top">
                      <a:rot lat="18075715" lon="2520000" rev="18141449"/>
                    </a:camera>
                    <a:lightRig rig="threePt" dir="t"/>
                  </a:scene3d>
                </a:bodyPr>
                <a:lstStyle/>
                <a:p>
                  <a:pPr algn="ctr" fontAlgn="base">
                    <a:spcBef>
                      <a:spcPct val="0"/>
                    </a:spcBef>
                    <a:spcAft>
                      <a:spcPct val="0"/>
                    </a:spcAft>
                  </a:pPr>
                  <a:r>
                    <a:rPr lang="en-US" sz="1050" b="1" dirty="0">
                      <a:solidFill>
                        <a:srgbClr val="FFFFFF"/>
                      </a:solidFill>
                    </a:rPr>
                    <a:t>App</a:t>
                  </a:r>
                </a:p>
              </p:txBody>
            </p:sp>
            <p:pic>
              <p:nvPicPr>
                <p:cNvPr id="88" name="Picture 4" descr="springLogoNew"/>
                <p:cNvPicPr>
                  <a:picLocks noChangeAspect="1" noChangeArrowheads="1"/>
                </p:cNvPicPr>
                <p:nvPr/>
              </p:nvPicPr>
              <p:blipFill>
                <a:blip r:embed="rId9" cstate="screen">
                  <a:clrChange>
                    <a:clrFrom>
                      <a:srgbClr val="F5FFF3"/>
                    </a:clrFrom>
                    <a:clrTo>
                      <a:srgbClr val="F5FFF3">
                        <a:alpha val="0"/>
                      </a:srgbClr>
                    </a:clrTo>
                  </a:clrChange>
                  <a:extLst>
                    <a:ext uri="{28A0092B-C50C-407E-A947-70E740481C1C}">
                      <a14:useLocalDpi xmlns:a14="http://schemas.microsoft.com/office/drawing/2010/main"/>
                    </a:ext>
                  </a:extLst>
                </a:blip>
                <a:srcRect/>
                <a:stretch>
                  <a:fillRect/>
                </a:stretch>
              </p:blipFill>
              <p:spPr bwMode="auto">
                <a:xfrm>
                  <a:off x="6290216" y="2687251"/>
                  <a:ext cx="506750" cy="313859"/>
                </a:xfrm>
                <a:prstGeom prst="rect">
                  <a:avLst/>
                </a:prstGeom>
                <a:noFill/>
                <a:ln w="28575">
                  <a:noFill/>
                  <a:miter lim="800000"/>
                  <a:headEnd/>
                  <a:tailEnd/>
                </a:ln>
              </p:spPr>
            </p:pic>
          </p:grpSp>
          <p:grpSp>
            <p:nvGrpSpPr>
              <p:cNvPr id="82" name="Group 110"/>
              <p:cNvGrpSpPr/>
              <p:nvPr/>
            </p:nvGrpSpPr>
            <p:grpSpPr>
              <a:xfrm>
                <a:off x="7112152" y="2713781"/>
                <a:ext cx="469900" cy="469900"/>
                <a:chOff x="6942568" y="2704247"/>
                <a:chExt cx="469900" cy="469900"/>
              </a:xfrm>
            </p:grpSpPr>
            <p:pic>
              <p:nvPicPr>
                <p:cNvPr id="83" name="Picture 10" descr="ICON_VM_basic_flat_R2_Q408.png"/>
                <p:cNvPicPr>
                  <a:picLocks noChangeAspect="1"/>
                </p:cNvPicPr>
                <p:nvPr/>
              </p:nvPicPr>
              <p:blipFill>
                <a:blip r:embed="rId10" cstate="email"/>
                <a:srcRect/>
                <a:stretch>
                  <a:fillRect/>
                </a:stretch>
              </p:blipFill>
              <p:spPr bwMode="auto">
                <a:xfrm>
                  <a:off x="6942568" y="2704247"/>
                  <a:ext cx="469900" cy="469900"/>
                </a:xfrm>
                <a:prstGeom prst="rect">
                  <a:avLst/>
                </a:prstGeom>
                <a:noFill/>
                <a:ln w="9525">
                  <a:noFill/>
                  <a:miter lim="800000"/>
                  <a:headEnd/>
                  <a:tailEnd/>
                </a:ln>
              </p:spPr>
            </p:pic>
            <p:pic>
              <p:nvPicPr>
                <p:cNvPr id="84" name="Picture 24" descr="ICON_OSWindows_Q308"/>
                <p:cNvPicPr>
                  <a:picLocks noChangeAspect="1" noChangeArrowheads="1"/>
                </p:cNvPicPr>
                <p:nvPr/>
              </p:nvPicPr>
              <p:blipFill>
                <a:blip r:embed="rId11" cstate="print">
                  <a:grayscl/>
                </a:blip>
                <a:srcRect/>
                <a:stretch>
                  <a:fillRect/>
                </a:stretch>
              </p:blipFill>
              <p:spPr bwMode="auto">
                <a:xfrm rot="1204461">
                  <a:off x="6998769" y="2747131"/>
                  <a:ext cx="357499" cy="384133"/>
                </a:xfrm>
                <a:prstGeom prst="rect">
                  <a:avLst/>
                </a:prstGeom>
                <a:noFill/>
                <a:ln w="9525">
                  <a:noFill/>
                  <a:miter lim="800000"/>
                  <a:headEnd/>
                  <a:tailEnd/>
                </a:ln>
              </p:spPr>
            </p:pic>
            <p:pic>
              <p:nvPicPr>
                <p:cNvPr id="85" name="Picture 148" descr="tomcat-logo.gif"/>
                <p:cNvPicPr>
                  <a:picLocks noChangeAspect="1"/>
                </p:cNvPicPr>
                <p:nvPr/>
              </p:nvPicPr>
              <p:blipFill>
                <a:blip r:embed="rId12" cstate="print">
                  <a:clrChange>
                    <a:clrFrom>
                      <a:srgbClr val="FFFFFF"/>
                    </a:clrFrom>
                    <a:clrTo>
                      <a:srgbClr val="FFFFFF">
                        <a:alpha val="0"/>
                      </a:srgbClr>
                    </a:clrTo>
                  </a:clrChange>
                </a:blip>
                <a:srcRect/>
                <a:stretch>
                  <a:fillRect/>
                </a:stretch>
              </p:blipFill>
              <p:spPr bwMode="auto">
                <a:xfrm>
                  <a:off x="6991034" y="2811153"/>
                  <a:ext cx="372969" cy="256089"/>
                </a:xfrm>
                <a:prstGeom prst="rect">
                  <a:avLst/>
                </a:prstGeom>
                <a:noFill/>
                <a:ln w="9525">
                  <a:noFill/>
                  <a:miter lim="800000"/>
                  <a:headEnd/>
                  <a:tailEnd/>
                </a:ln>
              </p:spPr>
            </p:pic>
          </p:grpSp>
        </p:grpSp>
        <p:cxnSp>
          <p:nvCxnSpPr>
            <p:cNvPr id="89" name="Straight Arrow Connector 88"/>
            <p:cNvCxnSpPr>
              <a:stCxn id="35" idx="1"/>
              <a:endCxn id="48" idx="3"/>
            </p:cNvCxnSpPr>
            <p:nvPr/>
          </p:nvCxnSpPr>
          <p:spPr bwMode="auto">
            <a:xfrm flipH="1" flipV="1">
              <a:off x="7518934" y="3479904"/>
              <a:ext cx="371222" cy="2447"/>
            </a:xfrm>
            <a:prstGeom prst="straightConnector1">
              <a:avLst/>
            </a:prstGeom>
            <a:solidFill>
              <a:srgbClr val="0095D3"/>
            </a:solidFill>
            <a:ln w="19050" cap="flat" cmpd="sng" algn="ctr">
              <a:solidFill>
                <a:schemeClr val="tx1">
                  <a:lumMod val="75000"/>
                </a:schemeClr>
              </a:solidFill>
              <a:prstDash val="solid"/>
              <a:round/>
              <a:headEnd type="triangle" w="med" len="med"/>
              <a:tailEnd type="triangle" w="med" len="med"/>
            </a:ln>
            <a:effectLst/>
          </p:spPr>
        </p:cxnSp>
        <p:cxnSp>
          <p:nvCxnSpPr>
            <p:cNvPr id="90" name="Elbow Connector 89"/>
            <p:cNvCxnSpPr>
              <a:stCxn id="43" idx="0"/>
              <a:endCxn id="79" idx="2"/>
            </p:cNvCxnSpPr>
            <p:nvPr/>
          </p:nvCxnSpPr>
          <p:spPr bwMode="auto">
            <a:xfrm rot="16200000" flipV="1">
              <a:off x="5270526" y="3706881"/>
              <a:ext cx="496197" cy="826284"/>
            </a:xfrm>
            <a:prstGeom prst="bentConnector3">
              <a:avLst>
                <a:gd name="adj1" fmla="val 50000"/>
              </a:avLst>
            </a:prstGeom>
            <a:solidFill>
              <a:srgbClr val="0095D3"/>
            </a:solidFill>
            <a:ln w="15875" cap="flat" cmpd="sng" algn="ctr">
              <a:solidFill>
                <a:schemeClr val="tx1"/>
              </a:solidFill>
              <a:prstDash val="solid"/>
              <a:round/>
              <a:headEnd type="triangle" w="med" len="med"/>
              <a:tailEnd type="triangle" w="med" len="med"/>
            </a:ln>
            <a:effectLst/>
          </p:spPr>
        </p:cxnSp>
        <p:cxnSp>
          <p:nvCxnSpPr>
            <p:cNvPr id="91" name="Elbow Connector 90"/>
            <p:cNvCxnSpPr>
              <a:stCxn id="43" idx="0"/>
              <a:endCxn id="48" idx="2"/>
            </p:cNvCxnSpPr>
            <p:nvPr/>
          </p:nvCxnSpPr>
          <p:spPr bwMode="auto">
            <a:xfrm rot="5400000" flipH="1" flipV="1">
              <a:off x="6093857" y="3718468"/>
              <a:ext cx="487562" cy="811745"/>
            </a:xfrm>
            <a:prstGeom prst="bentConnector3">
              <a:avLst>
                <a:gd name="adj1" fmla="val 50000"/>
              </a:avLst>
            </a:prstGeom>
            <a:solidFill>
              <a:srgbClr val="0095D3"/>
            </a:solidFill>
            <a:ln w="15875" cap="flat" cmpd="sng" algn="ctr">
              <a:solidFill>
                <a:schemeClr val="tx1"/>
              </a:solidFill>
              <a:prstDash val="solid"/>
              <a:round/>
              <a:headEnd type="triangle" w="med" len="med"/>
              <a:tailEnd type="triangle" w="med" len="med"/>
            </a:ln>
            <a:effectLst/>
          </p:spPr>
        </p:cxnSp>
      </p:grpSp>
      <p:sp>
        <p:nvSpPr>
          <p:cNvPr id="92" name="Isosceles Triangle 91"/>
          <p:cNvSpPr/>
          <p:nvPr/>
        </p:nvSpPr>
        <p:spPr bwMode="auto">
          <a:xfrm flipV="1">
            <a:off x="6892784" y="2792891"/>
            <a:ext cx="2055139" cy="374810"/>
          </a:xfrm>
          <a:prstGeom prst="triangle">
            <a:avLst/>
          </a:prstGeom>
          <a:gradFill flip="none" rotWithShape="1">
            <a:gsLst>
              <a:gs pos="48000">
                <a:schemeClr val="bg2"/>
              </a:gs>
              <a:gs pos="100000">
                <a:srgbClr val="000000"/>
              </a:gs>
            </a:gsLst>
            <a:lin ang="0" scaled="1"/>
            <a:tileRect/>
          </a:gradFill>
          <a:ln w="19050">
            <a:noFill/>
            <a:round/>
            <a:headEnd/>
            <a:tailEnd/>
          </a:ln>
        </p:spPr>
        <p:txBody>
          <a:bodyPr wrap="none" lIns="0" tIns="0" rIns="0" bIns="0" rtlCol="0" anchor="ctr"/>
          <a:lstStyle/>
          <a:p>
            <a:pPr algn="ctr" fontAlgn="base">
              <a:spcBef>
                <a:spcPct val="0"/>
              </a:spcBef>
              <a:spcAft>
                <a:spcPct val="40000"/>
              </a:spcAft>
            </a:pPr>
            <a:endParaRPr lang="en-US" dirty="0" err="1">
              <a:solidFill>
                <a:srgbClr val="FFFFFF"/>
              </a:solidFill>
            </a:endParaRPr>
          </a:p>
        </p:txBody>
      </p:sp>
      <p:sp>
        <p:nvSpPr>
          <p:cNvPr id="93" name="TextBox 92"/>
          <p:cNvSpPr txBox="1"/>
          <p:nvPr/>
        </p:nvSpPr>
        <p:spPr>
          <a:xfrm>
            <a:off x="7179718" y="3404581"/>
            <a:ext cx="644497" cy="400110"/>
          </a:xfrm>
          <a:prstGeom prst="rect">
            <a:avLst/>
          </a:prstGeom>
          <a:noFill/>
        </p:spPr>
        <p:txBody>
          <a:bodyPr wrap="square" rtlCol="0">
            <a:spAutoFit/>
          </a:bodyPr>
          <a:lstStyle/>
          <a:p>
            <a:pPr algn="ctr" fontAlgn="base">
              <a:spcBef>
                <a:spcPct val="0"/>
              </a:spcBef>
              <a:spcAft>
                <a:spcPct val="40000"/>
              </a:spcAft>
            </a:pPr>
            <a:r>
              <a:rPr lang="en-US" sz="1000" b="1" dirty="0">
                <a:solidFill>
                  <a:srgbClr val="333333">
                    <a:alpha val="50000"/>
                  </a:srgbClr>
                </a:solidFill>
              </a:rPr>
              <a:t>Deploy OS</a:t>
            </a:r>
          </a:p>
        </p:txBody>
      </p:sp>
      <p:sp>
        <p:nvSpPr>
          <p:cNvPr id="94" name="TextBox 93"/>
          <p:cNvSpPr txBox="1"/>
          <p:nvPr/>
        </p:nvSpPr>
        <p:spPr>
          <a:xfrm>
            <a:off x="7349859" y="3786178"/>
            <a:ext cx="680574" cy="400110"/>
          </a:xfrm>
          <a:prstGeom prst="rect">
            <a:avLst/>
          </a:prstGeom>
          <a:noFill/>
        </p:spPr>
        <p:txBody>
          <a:bodyPr wrap="square" rtlCol="0">
            <a:spAutoFit/>
          </a:bodyPr>
          <a:lstStyle/>
          <a:p>
            <a:pPr algn="ctr" fontAlgn="base">
              <a:spcBef>
                <a:spcPct val="0"/>
              </a:spcBef>
              <a:spcAft>
                <a:spcPct val="40000"/>
              </a:spcAft>
            </a:pPr>
            <a:r>
              <a:rPr lang="en-US" sz="1000" b="1" dirty="0">
                <a:solidFill>
                  <a:srgbClr val="333333">
                    <a:alpha val="50000"/>
                  </a:srgbClr>
                </a:solidFill>
              </a:rPr>
              <a:t>Deploy MW</a:t>
            </a:r>
          </a:p>
        </p:txBody>
      </p:sp>
      <p:sp>
        <p:nvSpPr>
          <p:cNvPr id="99" name="TextBox 98"/>
          <p:cNvSpPr txBox="1"/>
          <p:nvPr/>
        </p:nvSpPr>
        <p:spPr>
          <a:xfrm>
            <a:off x="7875666" y="3900826"/>
            <a:ext cx="911838" cy="400110"/>
          </a:xfrm>
          <a:prstGeom prst="rect">
            <a:avLst/>
          </a:prstGeom>
          <a:noFill/>
        </p:spPr>
        <p:txBody>
          <a:bodyPr wrap="square" rtlCol="0">
            <a:spAutoFit/>
          </a:bodyPr>
          <a:lstStyle/>
          <a:p>
            <a:pPr algn="ctr" fontAlgn="base">
              <a:spcBef>
                <a:spcPct val="0"/>
              </a:spcBef>
              <a:spcAft>
                <a:spcPct val="40000"/>
              </a:spcAft>
            </a:pPr>
            <a:r>
              <a:rPr lang="en-US" sz="1000" b="1" dirty="0">
                <a:solidFill>
                  <a:srgbClr val="333333">
                    <a:alpha val="50000"/>
                  </a:srgbClr>
                </a:solidFill>
              </a:rPr>
              <a:t>Configure OS</a:t>
            </a:r>
          </a:p>
        </p:txBody>
      </p:sp>
    </p:spTree>
    <p:extLst>
      <p:ext uri="{BB962C8B-B14F-4D97-AF65-F5344CB8AC3E}">
        <p14:creationId xmlns:p14="http://schemas.microsoft.com/office/powerpoint/2010/main" val="327633160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3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down)">
                                      <p:cBhvr>
                                        <p:cTn id="16" dur="500"/>
                                        <p:tgtEl>
                                          <p:spTgt spid="6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1000"/>
                                        <p:tgtEl>
                                          <p:spTgt spid="14"/>
                                        </p:tgtEl>
                                      </p:cBhvr>
                                    </p:animEffect>
                                  </p:childTnLst>
                                </p:cTn>
                              </p:par>
                            </p:childTnLst>
                          </p:cTn>
                        </p:par>
                        <p:par>
                          <p:cTn id="20" fill="hold">
                            <p:stCondLst>
                              <p:cond delay="1000"/>
                            </p:stCondLst>
                            <p:childTnLst>
                              <p:par>
                                <p:cTn id="21" presetID="22" presetClass="entr" presetSubtype="4" fill="hold" grpId="0" nodeType="afterEffect">
                                  <p:stCondLst>
                                    <p:cond delay="500"/>
                                  </p:stCondLst>
                                  <p:childTnLst>
                                    <p:set>
                                      <p:cBhvr>
                                        <p:cTn id="22" dur="1" fill="hold">
                                          <p:stCondLst>
                                            <p:cond delay="0"/>
                                          </p:stCondLst>
                                        </p:cTn>
                                        <p:tgtEl>
                                          <p:spTgt spid="69"/>
                                        </p:tgtEl>
                                        <p:attrNameLst>
                                          <p:attrName>style.visibility</p:attrName>
                                        </p:attrNameLst>
                                      </p:cBhvr>
                                      <p:to>
                                        <p:strVal val="visible"/>
                                      </p:to>
                                    </p:set>
                                    <p:animEffect transition="in" filter="wipe(down)">
                                      <p:cBhvr>
                                        <p:cTn id="23" dur="1000"/>
                                        <p:tgtEl>
                                          <p:spTgt spid="6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down)">
                                      <p:cBhvr>
                                        <p:cTn id="26" dur="500"/>
                                        <p:tgtEl>
                                          <p:spTgt spid="6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down)">
                                      <p:cBhvr>
                                        <p:cTn id="31" dur="500"/>
                                        <p:tgtEl>
                                          <p:spTgt spid="5">
                                            <p:txEl>
                                              <p:pRg st="0" end="0"/>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down)">
                                      <p:cBhvr>
                                        <p:cTn id="34" dur="500"/>
                                        <p:tgtEl>
                                          <p:spTgt spid="5">
                                            <p:txEl>
                                              <p:pRg st="1" end="1"/>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down)">
                                      <p:cBhvr>
                                        <p:cTn id="37" dur="500"/>
                                        <p:tgtEl>
                                          <p:spTgt spid="5">
                                            <p:txEl>
                                              <p:pRg st="2" end="2"/>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wipe(down)">
                                      <p:cBhvr>
                                        <p:cTn id="40" dur="500"/>
                                        <p:tgtEl>
                                          <p:spTgt spid="5">
                                            <p:txEl>
                                              <p:pRg st="3" end="3"/>
                                            </p:txEl>
                                          </p:spTgt>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wipe(down)">
                                      <p:cBhvr>
                                        <p:cTn id="44" dur="500"/>
                                        <p:tgtEl>
                                          <p:spTgt spid="5">
                                            <p:txEl>
                                              <p:pRg st="4" end="4"/>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wipe(down)">
                                      <p:cBhvr>
                                        <p:cTn id="47" dur="500"/>
                                        <p:tgtEl>
                                          <p:spTgt spid="5">
                                            <p:txEl>
                                              <p:pRg st="5" end="5"/>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Effect transition="in" filter="wipe(down)">
                                      <p:cBhvr>
                                        <p:cTn id="50" dur="500"/>
                                        <p:tgtEl>
                                          <p:spTgt spid="5">
                                            <p:txEl>
                                              <p:pRg st="6" end="6"/>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Effect transition="in" filter="wipe(down)">
                                      <p:cBhvr>
                                        <p:cTn id="53" dur="500"/>
                                        <p:tgtEl>
                                          <p:spTgt spid="5">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left)">
                                      <p:cBhvr>
                                        <p:cTn id="58" dur="500"/>
                                        <p:tgtEl>
                                          <p:spTgt spid="7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up)">
                                      <p:cBhvr>
                                        <p:cTn id="63" dur="500"/>
                                        <p:tgtEl>
                                          <p:spTgt spid="2"/>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wipe(up)">
                                      <p:cBhvr>
                                        <p:cTn id="66" dur="500"/>
                                        <p:tgtEl>
                                          <p:spTgt spid="92"/>
                                        </p:tgtEl>
                                      </p:cBhvr>
                                    </p:animEffect>
                                  </p:childTnLst>
                                </p:cTn>
                              </p:par>
                              <p:par>
                                <p:cTn id="67" presetID="22" presetClass="entr" presetSubtype="1" fill="hold" nodeType="with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up)">
                                      <p:cBhvr>
                                        <p:cTn id="69" dur="500"/>
                                        <p:tgtEl>
                                          <p:spTgt spid="68"/>
                                        </p:tgtEl>
                                      </p:cBhvr>
                                    </p:animEffect>
                                  </p:childTnLst>
                                </p:cTn>
                              </p:par>
                              <p:par>
                                <p:cTn id="70" presetID="22" presetClass="entr" presetSubtype="1"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up)">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9"/>
                                        </p:tgtEl>
                                        <p:attrNameLst>
                                          <p:attrName>style.visibility</p:attrName>
                                        </p:attrNameLst>
                                      </p:cBhvr>
                                      <p:to>
                                        <p:strVal val="visible"/>
                                      </p:to>
                                    </p:set>
                                    <p:animEffect transition="in" filter="fade">
                                      <p:cBhvr>
                                        <p:cTn id="77" dur="500"/>
                                        <p:tgtEl>
                                          <p:spTgt spid="9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4"/>
                                        </p:tgtEl>
                                        <p:attrNameLst>
                                          <p:attrName>style.visibility</p:attrName>
                                        </p:attrNameLst>
                                      </p:cBhvr>
                                      <p:to>
                                        <p:strVal val="visible"/>
                                      </p:to>
                                    </p:set>
                                    <p:animEffect transition="in" filter="fade">
                                      <p:cBhvr>
                                        <p:cTn id="80" dur="500"/>
                                        <p:tgtEl>
                                          <p:spTgt spid="9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fade">
                                      <p:cBhvr>
                                        <p:cTn id="8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69" grpId="0" animBg="1"/>
      <p:bldP spid="5" grpId="0" build="p"/>
      <p:bldP spid="14" grpId="0" animBg="1"/>
      <p:bldP spid="64" grpId="0" animBg="1"/>
      <p:bldP spid="62" grpId="0" animBg="1"/>
      <p:bldP spid="56" grpId="0" animBg="1"/>
      <p:bldP spid="92" grpId="0" animBg="1"/>
      <p:bldP spid="93" grpId="0"/>
      <p:bldP spid="94" grpId="0"/>
      <p:bldP spid="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vFabric</a:t>
            </a:r>
            <a:r>
              <a:rPr lang="en-US" dirty="0" smtClean="0"/>
              <a:t> Application Management – New approach</a:t>
            </a:r>
            <a:endParaRPr lang="en-US" dirty="0"/>
          </a:p>
        </p:txBody>
      </p:sp>
      <p:sp>
        <p:nvSpPr>
          <p:cNvPr id="5" name="TextBox 4"/>
          <p:cNvSpPr txBox="1"/>
          <p:nvPr/>
        </p:nvSpPr>
        <p:spPr>
          <a:xfrm>
            <a:off x="471460" y="4007598"/>
            <a:ext cx="3694499" cy="1809726"/>
          </a:xfrm>
          <a:prstGeom prst="rect">
            <a:avLst/>
          </a:prstGeom>
          <a:noFill/>
        </p:spPr>
        <p:txBody>
          <a:bodyPr wrap="square" rtlCol="0">
            <a:spAutoFit/>
          </a:bodyPr>
          <a:lstStyle/>
          <a:p>
            <a:pPr marL="171450" indent="-171450" algn="l">
              <a:buFont typeface="Arial" pitchFamily="34" charset="0"/>
              <a:buChar char="•"/>
            </a:pPr>
            <a:r>
              <a:rPr lang="en-US" sz="1800" dirty="0">
                <a:solidFill>
                  <a:srgbClr val="333333"/>
                </a:solidFill>
                <a:latin typeface="+mn-lt"/>
                <a:ea typeface="+mn-ea"/>
              </a:rPr>
              <a:t>Friction-free deployment</a:t>
            </a:r>
          </a:p>
          <a:p>
            <a:pPr marL="628650" lvl="1" indent="-171450" algn="l">
              <a:buFont typeface="Arial" pitchFamily="34" charset="0"/>
              <a:buChar char="•"/>
            </a:pPr>
            <a:r>
              <a:rPr lang="en-US" sz="1800" dirty="0">
                <a:solidFill>
                  <a:srgbClr val="333333"/>
                </a:solidFill>
                <a:latin typeface="+mn-lt"/>
                <a:ea typeface="+mn-ea"/>
              </a:rPr>
              <a:t>Latest high productivity frameworks </a:t>
            </a:r>
          </a:p>
          <a:p>
            <a:pPr marL="171450" indent="-171450" algn="l">
              <a:buFont typeface="Arial" pitchFamily="34" charset="0"/>
              <a:buChar char="•"/>
            </a:pPr>
            <a:r>
              <a:rPr lang="en-US" sz="1800" dirty="0">
                <a:solidFill>
                  <a:srgbClr val="333333"/>
                </a:solidFill>
                <a:latin typeface="+mn-lt"/>
                <a:ea typeface="+mn-ea"/>
              </a:rPr>
              <a:t>Choice of application services</a:t>
            </a:r>
          </a:p>
          <a:p>
            <a:pPr marL="171450" indent="-171450" algn="l">
              <a:buFont typeface="Arial" pitchFamily="34" charset="0"/>
              <a:buChar char="•"/>
            </a:pPr>
            <a:r>
              <a:rPr lang="en-US" sz="1800" dirty="0">
                <a:solidFill>
                  <a:srgbClr val="333333"/>
                </a:solidFill>
                <a:latin typeface="+mn-lt"/>
                <a:ea typeface="+mn-ea"/>
              </a:rPr>
              <a:t>Cloud portability</a:t>
            </a:r>
          </a:p>
        </p:txBody>
      </p:sp>
      <p:sp>
        <p:nvSpPr>
          <p:cNvPr id="6" name="TextBox 5"/>
          <p:cNvSpPr txBox="1"/>
          <p:nvPr/>
        </p:nvSpPr>
        <p:spPr>
          <a:xfrm>
            <a:off x="5109808" y="4007598"/>
            <a:ext cx="3666388" cy="1920526"/>
          </a:xfrm>
          <a:prstGeom prst="rect">
            <a:avLst/>
          </a:prstGeom>
          <a:noFill/>
        </p:spPr>
        <p:txBody>
          <a:bodyPr wrap="none" rtlCol="0">
            <a:spAutoFit/>
          </a:bodyPr>
          <a:lstStyle/>
          <a:p>
            <a:pPr marL="171450" indent="-171450" algn="l">
              <a:buFont typeface="Arial" pitchFamily="34" charset="0"/>
              <a:buChar char="•"/>
            </a:pPr>
            <a:r>
              <a:rPr lang="en-US" sz="1800" dirty="0" smtClean="0">
                <a:solidFill>
                  <a:srgbClr val="333333"/>
                </a:solidFill>
                <a:latin typeface="+mn-lt"/>
                <a:ea typeface="+mn-ea"/>
              </a:rPr>
              <a:t>More responsive to developers</a:t>
            </a:r>
          </a:p>
          <a:p>
            <a:pPr marL="171450" indent="-171450" algn="l">
              <a:buFont typeface="Arial" pitchFamily="34" charset="0"/>
              <a:buChar char="•"/>
            </a:pPr>
            <a:r>
              <a:rPr lang="en-US" sz="1800" dirty="0" smtClean="0">
                <a:solidFill>
                  <a:srgbClr val="333333"/>
                </a:solidFill>
                <a:latin typeface="+mn-lt"/>
                <a:ea typeface="+mn-ea"/>
              </a:rPr>
              <a:t>Elastic and dynamically scalable</a:t>
            </a:r>
          </a:p>
          <a:p>
            <a:pPr marL="171450" indent="-171450" algn="l">
              <a:buFont typeface="Arial" pitchFamily="34" charset="0"/>
              <a:buChar char="•"/>
            </a:pPr>
            <a:r>
              <a:rPr lang="en-US" sz="1800" dirty="0" smtClean="0">
                <a:solidFill>
                  <a:srgbClr val="333333"/>
                </a:solidFill>
                <a:latin typeface="+mn-lt"/>
                <a:ea typeface="+mn-ea"/>
              </a:rPr>
              <a:t>Change aware</a:t>
            </a:r>
          </a:p>
          <a:p>
            <a:pPr marL="171450" indent="-171450" algn="l">
              <a:buFont typeface="Arial" pitchFamily="34" charset="0"/>
              <a:buChar char="•"/>
            </a:pPr>
            <a:r>
              <a:rPr lang="en-US" sz="1800" dirty="0">
                <a:solidFill>
                  <a:srgbClr val="333333"/>
                </a:solidFill>
                <a:latin typeface="+mn-lt"/>
                <a:ea typeface="+mn-ea"/>
              </a:rPr>
              <a:t>D</a:t>
            </a:r>
            <a:r>
              <a:rPr lang="en-US" sz="1800" dirty="0" smtClean="0">
                <a:solidFill>
                  <a:srgbClr val="333333"/>
                </a:solidFill>
                <a:latin typeface="+mn-lt"/>
                <a:ea typeface="+mn-ea"/>
              </a:rPr>
              <a:t>igest future cloud advances</a:t>
            </a:r>
          </a:p>
          <a:p>
            <a:pPr marL="171450" indent="-171450" algn="l">
              <a:buFont typeface="Arial" pitchFamily="34" charset="0"/>
              <a:buChar char="•"/>
            </a:pPr>
            <a:r>
              <a:rPr lang="en-US" sz="1800" dirty="0" smtClean="0">
                <a:solidFill>
                  <a:srgbClr val="333333"/>
                </a:solidFill>
                <a:latin typeface="+mn-lt"/>
                <a:ea typeface="+mn-ea"/>
              </a:rPr>
              <a:t>Cloud portability</a:t>
            </a:r>
          </a:p>
        </p:txBody>
      </p:sp>
      <p:sp>
        <p:nvSpPr>
          <p:cNvPr id="10" name="Rectangle 9"/>
          <p:cNvSpPr/>
          <p:nvPr/>
        </p:nvSpPr>
        <p:spPr>
          <a:xfrm>
            <a:off x="252085" y="656710"/>
            <a:ext cx="4133249" cy="954107"/>
          </a:xfrm>
          <a:prstGeom prst="rect">
            <a:avLst/>
          </a:prstGeom>
        </p:spPr>
        <p:txBody>
          <a:bodyPr wrap="square">
            <a:spAutoFit/>
          </a:bodyPr>
          <a:lstStyle/>
          <a:p>
            <a:pPr algn="ctr"/>
            <a:r>
              <a:rPr lang="en-US" sz="2000" b="1" dirty="0" smtClean="0">
                <a:solidFill>
                  <a:srgbClr val="333333"/>
                </a:solidFill>
              </a:rPr>
              <a:t>IT Developers</a:t>
            </a:r>
            <a:endParaRPr lang="en-US" sz="2000" b="1" dirty="0">
              <a:solidFill>
                <a:srgbClr val="333333"/>
              </a:solidFill>
            </a:endParaRPr>
          </a:p>
          <a:p>
            <a:pPr algn="ctr"/>
            <a:r>
              <a:rPr lang="en-US" sz="2800" b="1" i="1" dirty="0">
                <a:solidFill>
                  <a:schemeClr val="accent3"/>
                </a:solidFill>
                <a:latin typeface="Times New Roman" pitchFamily="18" charset="0"/>
                <a:cs typeface="Times New Roman" pitchFamily="18" charset="0"/>
              </a:rPr>
              <a:t>“Write code, not tickets”</a:t>
            </a:r>
          </a:p>
        </p:txBody>
      </p:sp>
      <p:sp>
        <p:nvSpPr>
          <p:cNvPr id="11" name="Rectangle 10"/>
          <p:cNvSpPr/>
          <p:nvPr/>
        </p:nvSpPr>
        <p:spPr>
          <a:xfrm>
            <a:off x="4657002" y="656710"/>
            <a:ext cx="4572000" cy="954107"/>
          </a:xfrm>
          <a:prstGeom prst="rect">
            <a:avLst/>
          </a:prstGeom>
        </p:spPr>
        <p:txBody>
          <a:bodyPr>
            <a:spAutoFit/>
          </a:bodyPr>
          <a:lstStyle/>
          <a:p>
            <a:pPr algn="ctr"/>
            <a:r>
              <a:rPr lang="en-US" sz="2000" b="1" dirty="0" smtClean="0">
                <a:solidFill>
                  <a:srgbClr val="333333"/>
                </a:solidFill>
              </a:rPr>
              <a:t>IT Operations</a:t>
            </a:r>
            <a:endParaRPr lang="en-US" sz="2000" b="1" dirty="0">
              <a:solidFill>
                <a:srgbClr val="333333"/>
              </a:solidFill>
            </a:endParaRPr>
          </a:p>
          <a:p>
            <a:r>
              <a:rPr lang="en-US" sz="2800" b="1" i="1" dirty="0">
                <a:solidFill>
                  <a:schemeClr val="accent3"/>
                </a:solidFill>
                <a:latin typeface="Times New Roman" pitchFamily="18" charset="0"/>
                <a:cs typeface="Times New Roman" pitchFamily="18" charset="0"/>
              </a:rPr>
              <a:t>“IT as a service provider”</a:t>
            </a:r>
          </a:p>
        </p:txBody>
      </p:sp>
      <p:pic>
        <p:nvPicPr>
          <p:cNvPr id="1026" name="Picture 2" descr="C:\Users\CharlesF\AppData\Local\Temp\MP900408875.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75" r="12069"/>
          <a:stretch/>
        </p:blipFill>
        <p:spPr bwMode="auto">
          <a:xfrm>
            <a:off x="6213727" y="1717979"/>
            <a:ext cx="1458550" cy="20074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harlesF\AppData\Local\Temp\MP9003863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155" y="1717980"/>
            <a:ext cx="1323109" cy="197478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464170" y="1925256"/>
            <a:ext cx="2215660" cy="1767513"/>
            <a:chOff x="3446587" y="1925256"/>
            <a:chExt cx="2215660" cy="1767513"/>
          </a:xfrm>
        </p:grpSpPr>
        <p:sp>
          <p:nvSpPr>
            <p:cNvPr id="3" name="Curved Up Arrow 2"/>
            <p:cNvSpPr/>
            <p:nvPr/>
          </p:nvSpPr>
          <p:spPr bwMode="auto">
            <a:xfrm>
              <a:off x="3493478" y="2898264"/>
              <a:ext cx="2168769" cy="794505"/>
            </a:xfrm>
            <a:prstGeom prst="curvedUpArrow">
              <a:avLst/>
            </a:prstGeom>
            <a:ln>
              <a:headEnd/>
              <a:tailEnd/>
            </a:ln>
          </p:spPr>
          <p:style>
            <a:lnRef idx="0">
              <a:schemeClr val="accent4"/>
            </a:lnRef>
            <a:fillRef idx="3">
              <a:schemeClr val="accent4"/>
            </a:fillRef>
            <a:effectRef idx="3">
              <a:schemeClr val="accent4"/>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5" name="Curved Up Arrow 14"/>
            <p:cNvSpPr/>
            <p:nvPr/>
          </p:nvSpPr>
          <p:spPr bwMode="auto">
            <a:xfrm flipH="1" flipV="1">
              <a:off x="3446587" y="1925256"/>
              <a:ext cx="2168769" cy="794505"/>
            </a:xfrm>
            <a:prstGeom prst="curvedUpArrow">
              <a:avLst/>
            </a:prstGeom>
            <a:ln>
              <a:headEnd/>
              <a:tailEnd/>
            </a:ln>
          </p:spPr>
          <p:style>
            <a:lnRef idx="0">
              <a:schemeClr val="accent4"/>
            </a:lnRef>
            <a:fillRef idx="3">
              <a:schemeClr val="accent4"/>
            </a:fillRef>
            <a:effectRef idx="3">
              <a:schemeClr val="accent4"/>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2" name="Rectangle 11"/>
            <p:cNvSpPr/>
            <p:nvPr/>
          </p:nvSpPr>
          <p:spPr>
            <a:xfrm>
              <a:off x="3606426" y="2207918"/>
              <a:ext cx="1913089" cy="1200329"/>
            </a:xfrm>
            <a:prstGeom prst="rect">
              <a:avLst/>
            </a:prstGeom>
          </p:spPr>
          <p:txBody>
            <a:bodyPr wrap="square">
              <a:spAutoFit/>
            </a:bodyPr>
            <a:lstStyle/>
            <a:p>
              <a:pPr algn="ctr"/>
              <a:r>
                <a:rPr lang="en-US" b="1" dirty="0" smtClean="0"/>
                <a:t>Boost application velocity</a:t>
              </a:r>
              <a:endParaRPr lang="en-US" b="1" dirty="0"/>
            </a:p>
          </p:txBody>
        </p:sp>
      </p:grpSp>
    </p:spTree>
    <p:extLst>
      <p:ext uri="{BB962C8B-B14F-4D97-AF65-F5344CB8AC3E}">
        <p14:creationId xmlns:p14="http://schemas.microsoft.com/office/powerpoint/2010/main" val="16116336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US" dirty="0" smtClean="0"/>
          </a:p>
          <a:p>
            <a:endParaRPr lang="en-US" dirty="0"/>
          </a:p>
          <a:p>
            <a:pPr marL="0" indent="0">
              <a:buNone/>
            </a:pPr>
            <a:endParaRPr lang="en-US" dirty="0" smtClean="0"/>
          </a:p>
          <a:p>
            <a:pPr marL="0" indent="0">
              <a:buNone/>
            </a:pPr>
            <a:r>
              <a:rPr lang="en-US" dirty="0"/>
              <a:t>	</a:t>
            </a:r>
          </a:p>
          <a:p>
            <a:pPr marL="0" indent="0">
              <a:buNone/>
            </a:pPr>
            <a:r>
              <a:rPr lang="en-US" dirty="0" smtClean="0"/>
              <a:t>	</a:t>
            </a:r>
          </a:p>
          <a:p>
            <a:pPr marL="0" indent="0">
              <a:buNone/>
            </a:pPr>
            <a:r>
              <a:rPr lang="en-US" dirty="0"/>
              <a:t>	</a:t>
            </a:r>
            <a:r>
              <a:rPr lang="en-US" dirty="0" smtClean="0"/>
              <a:t>Let’s take VMware Engineering Team’s perspective</a:t>
            </a:r>
            <a:endParaRPr lang="en-US" dirty="0"/>
          </a:p>
        </p:txBody>
      </p:sp>
    </p:spTree>
    <p:extLst>
      <p:ext uri="{BB962C8B-B14F-4D97-AF65-F5344CB8AC3E}">
        <p14:creationId xmlns:p14="http://schemas.microsoft.com/office/powerpoint/2010/main" val="23958655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a:t>
            </a:r>
            <a:r>
              <a:rPr lang="en-US" dirty="0" smtClean="0"/>
              <a:t>fresh </a:t>
            </a:r>
            <a:r>
              <a:rPr lang="en-US" dirty="0"/>
              <a:t>look at today’s Application Landscape</a:t>
            </a:r>
          </a:p>
        </p:txBody>
      </p:sp>
      <p:grpSp>
        <p:nvGrpSpPr>
          <p:cNvPr id="70" name="Group 69"/>
          <p:cNvGrpSpPr/>
          <p:nvPr/>
        </p:nvGrpSpPr>
        <p:grpSpPr>
          <a:xfrm>
            <a:off x="349890" y="2367738"/>
            <a:ext cx="7275343" cy="928268"/>
            <a:chOff x="349622" y="1907144"/>
            <a:chExt cx="7275343" cy="928268"/>
          </a:xfrm>
        </p:grpSpPr>
        <p:pic>
          <p:nvPicPr>
            <p:cNvPr id="15" name="Picture 2"/>
            <p:cNvPicPr>
              <a:picLocks noChangeAspect="1" noChangeArrowheads="1"/>
            </p:cNvPicPr>
            <p:nvPr/>
          </p:nvPicPr>
          <p:blipFill rotWithShape="1">
            <a:blip r:embed="rId4" cstate="print"/>
            <a:srcRect t="9589" b="7722"/>
            <a:stretch/>
          </p:blipFill>
          <p:spPr bwMode="auto">
            <a:xfrm>
              <a:off x="6717802" y="1907144"/>
              <a:ext cx="907163" cy="928268"/>
            </a:xfrm>
            <a:prstGeom prst="rect">
              <a:avLst/>
            </a:prstGeom>
            <a:noFill/>
            <a:ln w="9525">
              <a:noFill/>
              <a:miter lim="800000"/>
              <a:headEnd/>
              <a:tailEnd/>
            </a:ln>
          </p:spPr>
        </p:pic>
        <p:sp>
          <p:nvSpPr>
            <p:cNvPr id="17" name="TextBox 16"/>
            <p:cNvSpPr txBox="1"/>
            <p:nvPr/>
          </p:nvSpPr>
          <p:spPr>
            <a:xfrm>
              <a:off x="349622" y="2048113"/>
              <a:ext cx="6355583" cy="646331"/>
            </a:xfrm>
            <a:prstGeom prst="rect">
              <a:avLst/>
            </a:prstGeom>
            <a:noFill/>
          </p:spPr>
          <p:txBody>
            <a:bodyPr wrap="square" rtlCol="0">
              <a:spAutoFit/>
            </a:bodyPr>
            <a:lstStyle/>
            <a:p>
              <a:pPr algn="l"/>
              <a:r>
                <a:rPr lang="en-US" sz="2000" dirty="0" smtClean="0">
                  <a:solidFill>
                    <a:schemeClr val="accent1"/>
                  </a:solidFill>
                  <a:latin typeface="+mn-lt"/>
                  <a:ea typeface="+mn-ea"/>
                </a:rPr>
                <a:t>Developed with ‘agile’ or ‘iterative’ methodologies</a:t>
              </a:r>
              <a:r>
                <a:rPr lang="en-US" sz="2000" dirty="0">
                  <a:solidFill>
                    <a:schemeClr val="accent1"/>
                  </a:solidFill>
                  <a:latin typeface="+mn-lt"/>
                  <a:ea typeface="+mn-ea"/>
                </a:rPr>
                <a:t/>
              </a:r>
              <a:br>
                <a:rPr lang="en-US" sz="2000" dirty="0">
                  <a:solidFill>
                    <a:schemeClr val="accent1"/>
                  </a:solidFill>
                  <a:latin typeface="+mn-lt"/>
                  <a:ea typeface="+mn-ea"/>
                </a:rPr>
              </a:br>
              <a:r>
                <a:rPr lang="en-US" sz="1600" b="1" i="1" dirty="0" smtClean="0">
                  <a:solidFill>
                    <a:srgbClr val="333333"/>
                  </a:solidFill>
                  <a:latin typeface="+mn-lt"/>
                  <a:ea typeface="+mn-ea"/>
                </a:rPr>
                <a:t>Apps released early and often</a:t>
              </a:r>
              <a:endParaRPr lang="en-US" sz="1800" b="1" i="1" dirty="0" smtClean="0">
                <a:solidFill>
                  <a:srgbClr val="333333"/>
                </a:solidFill>
                <a:latin typeface="+mn-lt"/>
                <a:ea typeface="+mn-ea"/>
              </a:endParaRPr>
            </a:p>
          </p:txBody>
        </p:sp>
      </p:grpSp>
      <p:grpSp>
        <p:nvGrpSpPr>
          <p:cNvPr id="69" name="Group 68"/>
          <p:cNvGrpSpPr/>
          <p:nvPr/>
        </p:nvGrpSpPr>
        <p:grpSpPr>
          <a:xfrm>
            <a:off x="269680" y="1151607"/>
            <a:ext cx="7896521" cy="719685"/>
            <a:chOff x="349622" y="2871881"/>
            <a:chExt cx="7896521" cy="719685"/>
          </a:xfrm>
        </p:grpSpPr>
        <p:grpSp>
          <p:nvGrpSpPr>
            <p:cNvPr id="3" name="Group 2"/>
            <p:cNvGrpSpPr/>
            <p:nvPr/>
          </p:nvGrpSpPr>
          <p:grpSpPr>
            <a:xfrm>
              <a:off x="5927698" y="2871881"/>
              <a:ext cx="2318445" cy="719685"/>
              <a:chOff x="5989477" y="3626529"/>
              <a:chExt cx="2991296" cy="928549"/>
            </a:xfrm>
          </p:grpSpPr>
          <p:pic>
            <p:nvPicPr>
              <p:cNvPr id="28" name="Picture 4" descr="springLogoNew"/>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989477" y="3761156"/>
                <a:ext cx="1269937" cy="793922"/>
              </a:xfrm>
              <a:prstGeom prst="rect">
                <a:avLst/>
              </a:prstGeom>
              <a:noFill/>
              <a:ln w="28575">
                <a:noFill/>
                <a:miter lim="800000"/>
                <a:headEnd/>
                <a:tailEnd/>
              </a:ln>
            </p:spPr>
          </p:pic>
          <p:pic>
            <p:nvPicPr>
              <p:cNvPr id="29" name="Picture 2"/>
              <p:cNvPicPr>
                <a:picLocks noChangeAspect="1" noChangeArrowheads="1"/>
              </p:cNvPicPr>
              <p:nvPr/>
            </p:nvPicPr>
            <p:blipFill>
              <a:blip r:embed="rId6" cstate="print"/>
              <a:srcRect/>
              <a:stretch>
                <a:fillRect/>
              </a:stretch>
            </p:blipFill>
            <p:spPr bwMode="auto">
              <a:xfrm>
                <a:off x="8193539" y="3626529"/>
                <a:ext cx="629233" cy="635138"/>
              </a:xfrm>
              <a:prstGeom prst="rect">
                <a:avLst/>
              </a:prstGeom>
              <a:noFill/>
              <a:ln w="9525">
                <a:noFill/>
                <a:miter lim="800000"/>
                <a:headEnd/>
                <a:tailEnd/>
              </a:ln>
            </p:spPr>
          </p:pic>
          <p:pic>
            <p:nvPicPr>
              <p:cNvPr id="30" name="Picture 2"/>
              <p:cNvPicPr>
                <a:picLocks noChangeAspect="1" noChangeArrowheads="1"/>
              </p:cNvPicPr>
              <p:nvPr/>
            </p:nvPicPr>
            <p:blipFill>
              <a:blip r:embed="rId7" cstate="print"/>
              <a:srcRect/>
              <a:stretch>
                <a:fillRect/>
              </a:stretch>
            </p:blipFill>
            <p:spPr bwMode="auto">
              <a:xfrm>
                <a:off x="7416053" y="3810125"/>
                <a:ext cx="490278" cy="633153"/>
              </a:xfrm>
              <a:prstGeom prst="rect">
                <a:avLst/>
              </a:prstGeom>
              <a:noFill/>
              <a:ln w="9525">
                <a:noFill/>
                <a:miter lim="800000"/>
                <a:headEnd/>
                <a:tailEnd/>
              </a:ln>
            </p:spPr>
          </p:pic>
          <p:pic>
            <p:nvPicPr>
              <p:cNvPr id="31" name="Picture 3"/>
              <p:cNvPicPr>
                <a:picLocks noChangeAspect="1" noChangeArrowheads="1"/>
              </p:cNvPicPr>
              <p:nvPr/>
            </p:nvPicPr>
            <p:blipFill>
              <a:blip r:embed="rId8" cstate="print"/>
              <a:srcRect/>
              <a:stretch>
                <a:fillRect/>
              </a:stretch>
            </p:blipFill>
            <p:spPr bwMode="auto">
              <a:xfrm>
                <a:off x="8079826" y="4316901"/>
                <a:ext cx="900947" cy="238177"/>
              </a:xfrm>
              <a:prstGeom prst="rect">
                <a:avLst/>
              </a:prstGeom>
              <a:noFill/>
              <a:ln w="9525">
                <a:noFill/>
                <a:miter lim="800000"/>
                <a:headEnd/>
                <a:tailEnd/>
              </a:ln>
            </p:spPr>
          </p:pic>
        </p:grpSp>
        <p:sp>
          <p:nvSpPr>
            <p:cNvPr id="33" name="TextBox 32"/>
            <p:cNvSpPr txBox="1"/>
            <p:nvPr/>
          </p:nvSpPr>
          <p:spPr>
            <a:xfrm>
              <a:off x="349622" y="2908558"/>
              <a:ext cx="5857889" cy="646331"/>
            </a:xfrm>
            <a:prstGeom prst="rect">
              <a:avLst/>
            </a:prstGeom>
            <a:noFill/>
          </p:spPr>
          <p:txBody>
            <a:bodyPr wrap="square" rtlCol="0">
              <a:spAutoFit/>
            </a:bodyPr>
            <a:lstStyle/>
            <a:p>
              <a:pPr algn="l"/>
              <a:r>
                <a:rPr lang="en-US" sz="2000" dirty="0" smtClean="0">
                  <a:solidFill>
                    <a:schemeClr val="accent1"/>
                  </a:solidFill>
                  <a:latin typeface="+mn-lt"/>
                  <a:ea typeface="+mn-ea"/>
                </a:rPr>
                <a:t>Written in diverse frameworks and languages</a:t>
              </a:r>
              <a:br>
                <a:rPr lang="en-US" sz="2000" dirty="0" smtClean="0">
                  <a:solidFill>
                    <a:schemeClr val="accent1"/>
                  </a:solidFill>
                  <a:latin typeface="+mn-lt"/>
                  <a:ea typeface="+mn-ea"/>
                </a:rPr>
              </a:br>
              <a:r>
                <a:rPr lang="en-US" sz="1600" b="1" i="1" dirty="0" smtClean="0">
                  <a:solidFill>
                    <a:srgbClr val="333333"/>
                  </a:solidFill>
                  <a:latin typeface="+mn-lt"/>
                  <a:ea typeface="+mn-ea"/>
                </a:rPr>
                <a:t>Traditional (Java</a:t>
              </a:r>
              <a:r>
                <a:rPr lang="en-US" sz="1600" b="1" i="1" dirty="0">
                  <a:solidFill>
                    <a:srgbClr val="333333"/>
                  </a:solidFill>
                  <a:latin typeface="+mn-lt"/>
                  <a:ea typeface="+mn-ea"/>
                </a:rPr>
                <a:t>, .</a:t>
              </a:r>
              <a:r>
                <a:rPr lang="en-US" sz="1600" b="1" i="1" dirty="0" smtClean="0">
                  <a:solidFill>
                    <a:srgbClr val="333333"/>
                  </a:solidFill>
                  <a:latin typeface="+mn-lt"/>
                  <a:ea typeface="+mn-ea"/>
                </a:rPr>
                <a:t>Net) and Modern Frameworks</a:t>
              </a:r>
              <a:endParaRPr lang="en-US" sz="1800" dirty="0" smtClean="0">
                <a:solidFill>
                  <a:srgbClr val="333333"/>
                </a:solidFill>
                <a:latin typeface="+mn-lt"/>
                <a:ea typeface="+mn-ea"/>
              </a:endParaRPr>
            </a:p>
          </p:txBody>
        </p:sp>
      </p:grpSp>
      <p:grpSp>
        <p:nvGrpSpPr>
          <p:cNvPr id="45" name="Group 44"/>
          <p:cNvGrpSpPr/>
          <p:nvPr/>
        </p:nvGrpSpPr>
        <p:grpSpPr>
          <a:xfrm>
            <a:off x="269411" y="3930462"/>
            <a:ext cx="8188480" cy="808933"/>
            <a:chOff x="349622" y="939092"/>
            <a:chExt cx="8188480" cy="808933"/>
          </a:xfrm>
        </p:grpSpPr>
        <p:sp>
          <p:nvSpPr>
            <p:cNvPr id="46" name="TextBox 45"/>
            <p:cNvSpPr txBox="1"/>
            <p:nvPr/>
          </p:nvSpPr>
          <p:spPr>
            <a:xfrm>
              <a:off x="349622" y="1020393"/>
              <a:ext cx="6024283" cy="646331"/>
            </a:xfrm>
            <a:prstGeom prst="rect">
              <a:avLst/>
            </a:prstGeom>
            <a:noFill/>
          </p:spPr>
          <p:txBody>
            <a:bodyPr wrap="square" rtlCol="0">
              <a:spAutoFit/>
            </a:bodyPr>
            <a:lstStyle/>
            <a:p>
              <a:pPr algn="l"/>
              <a:r>
                <a:rPr lang="en-US" sz="2000" dirty="0" smtClean="0">
                  <a:solidFill>
                    <a:schemeClr val="accent1"/>
                  </a:solidFill>
                  <a:latin typeface="+mn-lt"/>
                  <a:ea typeface="+mn-ea"/>
                </a:rPr>
                <a:t>Deployed on virtual and cloud infrastructure</a:t>
              </a:r>
              <a:r>
                <a:rPr lang="en-US" sz="2000" dirty="0" smtClean="0">
                  <a:solidFill>
                    <a:srgbClr val="333333"/>
                  </a:solidFill>
                  <a:latin typeface="+mn-lt"/>
                  <a:ea typeface="+mn-ea"/>
                </a:rPr>
                <a:t/>
              </a:r>
              <a:br>
                <a:rPr lang="en-US" sz="2000" dirty="0" smtClean="0">
                  <a:solidFill>
                    <a:srgbClr val="333333"/>
                  </a:solidFill>
                  <a:latin typeface="+mn-lt"/>
                  <a:ea typeface="+mn-ea"/>
                </a:rPr>
              </a:br>
              <a:r>
                <a:rPr lang="en-US" sz="1600" b="1" i="1" dirty="0" smtClean="0">
                  <a:solidFill>
                    <a:srgbClr val="333333"/>
                  </a:solidFill>
                  <a:latin typeface="+mn-lt"/>
                  <a:ea typeface="+mn-ea"/>
                </a:rPr>
                <a:t>Span across Private, Public and Hybrid Clouds</a:t>
              </a:r>
              <a:endParaRPr lang="en-US" sz="1800" b="1" i="1" dirty="0" smtClean="0">
                <a:solidFill>
                  <a:srgbClr val="333333"/>
                </a:solidFill>
                <a:latin typeface="+mn-lt"/>
                <a:ea typeface="+mn-ea"/>
              </a:endParaRPr>
            </a:p>
          </p:txBody>
        </p:sp>
        <p:grpSp>
          <p:nvGrpSpPr>
            <p:cNvPr id="47" name="Group 46"/>
            <p:cNvGrpSpPr/>
            <p:nvPr/>
          </p:nvGrpSpPr>
          <p:grpSpPr>
            <a:xfrm>
              <a:off x="5808612" y="939092"/>
              <a:ext cx="2729490" cy="808933"/>
              <a:chOff x="662987" y="3752850"/>
              <a:chExt cx="7355476" cy="2179933"/>
            </a:xfrm>
            <a:effectLst/>
          </p:grpSpPr>
          <p:grpSp>
            <p:nvGrpSpPr>
              <p:cNvPr id="48" name="Group 5"/>
              <p:cNvGrpSpPr>
                <a:grpSpLocks/>
              </p:cNvGrpSpPr>
              <p:nvPr>
                <p:custDataLst>
                  <p:tags r:id="rId1"/>
                </p:custDataLst>
              </p:nvPr>
            </p:nvGrpSpPr>
            <p:grpSpPr bwMode="auto">
              <a:xfrm>
                <a:off x="662987" y="3752850"/>
                <a:ext cx="7355476" cy="2179933"/>
                <a:chOff x="662987" y="3048000"/>
                <a:chExt cx="7355476" cy="2179933"/>
              </a:xfrm>
            </p:grpSpPr>
            <p:pic>
              <p:nvPicPr>
                <p:cNvPr id="74" name="Picture 73" descr="ICON_Cloud_Q30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9175" y="3098800"/>
                  <a:ext cx="1919288" cy="1308100"/>
                </a:xfrm>
                <a:prstGeom prst="rect">
                  <a:avLst/>
                </a:prstGeom>
                <a:noFill/>
                <a:ln w="9525">
                  <a:noFill/>
                  <a:miter lim="800000"/>
                  <a:headEnd/>
                  <a:tailEnd/>
                </a:ln>
                <a:effectLst/>
              </p:spPr>
            </p:pic>
            <p:pic>
              <p:nvPicPr>
                <p:cNvPr id="75" name="Picture 74" descr="ICON_Cloud_Q30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41863" y="3403600"/>
                  <a:ext cx="1919287" cy="1308100"/>
                </a:xfrm>
                <a:prstGeom prst="rect">
                  <a:avLst/>
                </a:prstGeom>
                <a:noFill/>
                <a:ln w="9525">
                  <a:noFill/>
                  <a:miter lim="800000"/>
                  <a:headEnd/>
                  <a:tailEnd/>
                </a:ln>
                <a:effectLst/>
              </p:spPr>
            </p:pic>
            <p:pic>
              <p:nvPicPr>
                <p:cNvPr id="76" name="Picture 75" descr="ICON_Cloud_Q308"/>
                <p:cNvPicPr>
                  <a:picLocks noChangeAspect="1" noChangeArrowheads="1"/>
                </p:cNvPicPr>
                <p:nvPr/>
              </p:nvPicPr>
              <p:blipFill>
                <a:blip r:embed="rId10" cstate="email">
                  <a:grayscl/>
                  <a:extLst>
                    <a:ext uri="{28A0092B-C50C-407E-A947-70E740481C1C}">
                      <a14:useLocalDpi xmlns:a14="http://schemas.microsoft.com/office/drawing/2010/main"/>
                    </a:ext>
                  </a:extLst>
                </a:blip>
                <a:srcRect/>
                <a:stretch>
                  <a:fillRect/>
                </a:stretch>
              </p:blipFill>
              <p:spPr bwMode="auto">
                <a:xfrm>
                  <a:off x="762000" y="3157539"/>
                  <a:ext cx="2351088" cy="1603376"/>
                </a:xfrm>
                <a:prstGeom prst="rect">
                  <a:avLst/>
                </a:prstGeom>
                <a:noFill/>
                <a:ln w="9525">
                  <a:noFill/>
                  <a:miter lim="800000"/>
                  <a:headEnd/>
                  <a:tailEnd/>
                </a:ln>
                <a:effectLst/>
              </p:spPr>
            </p:pic>
            <p:sp>
              <p:nvSpPr>
                <p:cNvPr id="77" name="TextBox 32"/>
                <p:cNvSpPr txBox="1">
                  <a:spLocks noChangeArrowheads="1"/>
                </p:cNvSpPr>
                <p:nvPr/>
              </p:nvSpPr>
              <p:spPr bwMode="auto">
                <a:xfrm>
                  <a:off x="662987" y="4678095"/>
                  <a:ext cx="2226849" cy="549838"/>
                </a:xfrm>
                <a:prstGeom prst="rect">
                  <a:avLst/>
                </a:prstGeom>
                <a:noFill/>
                <a:ln w="9525">
                  <a:noFill/>
                  <a:miter lim="800000"/>
                  <a:headEnd/>
                  <a:tailEnd/>
                </a:ln>
              </p:spPr>
              <p:txBody>
                <a:bodyPr wrap="none">
                  <a:spAutoFit/>
                </a:bodyPr>
                <a:lstStyle/>
                <a:p>
                  <a:pPr algn="ctr">
                    <a:spcAft>
                      <a:spcPct val="40000"/>
                    </a:spcAft>
                  </a:pPr>
                  <a:r>
                    <a:rPr lang="en-US" sz="900" dirty="0">
                      <a:solidFill>
                        <a:srgbClr val="333333"/>
                      </a:solidFill>
                    </a:rPr>
                    <a:t>Private Clouds</a:t>
                  </a:r>
                </a:p>
              </p:txBody>
            </p:sp>
            <p:pic>
              <p:nvPicPr>
                <p:cNvPr id="78" name="Picture 6" descr="ICON_Datacenter_wStorage_3up_Q408"/>
                <p:cNvPicPr>
                  <a:picLocks noChangeAspect="1" noChangeArrowheads="1"/>
                </p:cNvPicPr>
                <p:nvPr/>
              </p:nvPicPr>
              <p:blipFill>
                <a:blip r:embed="rId11" cstate="email">
                  <a:grayscl/>
                  <a:extLst>
                    <a:ext uri="{28A0092B-C50C-407E-A947-70E740481C1C}">
                      <a14:useLocalDpi xmlns:a14="http://schemas.microsoft.com/office/drawing/2010/main"/>
                    </a:ext>
                  </a:extLst>
                </a:blip>
                <a:srcRect/>
                <a:stretch>
                  <a:fillRect/>
                </a:stretch>
              </p:blipFill>
              <p:spPr bwMode="auto">
                <a:xfrm>
                  <a:off x="6400800" y="3086100"/>
                  <a:ext cx="552450" cy="800100"/>
                </a:xfrm>
                <a:prstGeom prst="rect">
                  <a:avLst/>
                </a:prstGeom>
                <a:noFill/>
                <a:ln w="9525">
                  <a:noFill/>
                  <a:miter lim="800000"/>
                  <a:headEnd/>
                  <a:tailEnd/>
                </a:ln>
              </p:spPr>
            </p:pic>
            <p:pic>
              <p:nvPicPr>
                <p:cNvPr id="79" name="Picture 6" descr="ICON_Datacenter_wStorage_3up_Q408"/>
                <p:cNvPicPr>
                  <a:picLocks noChangeAspect="1" noChangeArrowheads="1"/>
                </p:cNvPicPr>
                <p:nvPr/>
              </p:nvPicPr>
              <p:blipFill>
                <a:blip r:embed="rId11" cstate="email">
                  <a:grayscl/>
                  <a:extLst>
                    <a:ext uri="{28A0092B-C50C-407E-A947-70E740481C1C}">
                      <a14:useLocalDpi xmlns:a14="http://schemas.microsoft.com/office/drawing/2010/main"/>
                    </a:ext>
                  </a:extLst>
                </a:blip>
                <a:srcRect/>
                <a:stretch>
                  <a:fillRect/>
                </a:stretch>
              </p:blipFill>
              <p:spPr bwMode="auto">
                <a:xfrm>
                  <a:off x="1730375" y="3090863"/>
                  <a:ext cx="552450" cy="800100"/>
                </a:xfrm>
                <a:prstGeom prst="rect">
                  <a:avLst/>
                </a:prstGeom>
                <a:noFill/>
                <a:ln w="9525">
                  <a:noFill/>
                  <a:miter lim="800000"/>
                  <a:headEnd/>
                  <a:tailEnd/>
                </a:ln>
              </p:spPr>
            </p:pic>
            <p:pic>
              <p:nvPicPr>
                <p:cNvPr id="80" name="Picture 6" descr="ICON_Datacenter_wStorage_3up_Q408"/>
                <p:cNvPicPr>
                  <a:picLocks noChangeAspect="1" noChangeArrowheads="1"/>
                </p:cNvPicPr>
                <p:nvPr/>
              </p:nvPicPr>
              <p:blipFill>
                <a:blip r:embed="rId11" cstate="email">
                  <a:grayscl/>
                  <a:extLst>
                    <a:ext uri="{28A0092B-C50C-407E-A947-70E740481C1C}">
                      <a14:useLocalDpi xmlns:a14="http://schemas.microsoft.com/office/drawing/2010/main"/>
                    </a:ext>
                  </a:extLst>
                </a:blip>
                <a:srcRect/>
                <a:stretch>
                  <a:fillRect/>
                </a:stretch>
              </p:blipFill>
              <p:spPr bwMode="auto">
                <a:xfrm>
                  <a:off x="1223963" y="3090863"/>
                  <a:ext cx="552450" cy="800100"/>
                </a:xfrm>
                <a:prstGeom prst="rect">
                  <a:avLst/>
                </a:prstGeom>
                <a:noFill/>
                <a:ln w="9525">
                  <a:noFill/>
                  <a:miter lim="800000"/>
                  <a:headEnd/>
                  <a:tailEnd/>
                </a:ln>
              </p:spPr>
            </p:pic>
            <p:grpSp>
              <p:nvGrpSpPr>
                <p:cNvPr id="81" name="Group 57"/>
                <p:cNvGrpSpPr>
                  <a:grpSpLocks/>
                </p:cNvGrpSpPr>
                <p:nvPr/>
              </p:nvGrpSpPr>
              <p:grpSpPr bwMode="auto">
                <a:xfrm>
                  <a:off x="2744787" y="3522332"/>
                  <a:ext cx="2519862" cy="1608136"/>
                  <a:chOff x="2789065" y="2723543"/>
                  <a:chExt cx="2519415" cy="1609453"/>
                </a:xfrm>
              </p:grpSpPr>
              <p:grpSp>
                <p:nvGrpSpPr>
                  <p:cNvPr id="84" name="Group 57"/>
                  <p:cNvGrpSpPr/>
                  <p:nvPr/>
                </p:nvGrpSpPr>
                <p:grpSpPr>
                  <a:xfrm>
                    <a:off x="2789065" y="2723543"/>
                    <a:ext cx="2363367" cy="1609453"/>
                    <a:chOff x="7585353" y="25443"/>
                    <a:chExt cx="2363367" cy="1609453"/>
                  </a:xfrm>
                  <a:effectLst>
                    <a:outerShdw blurRad="152400" dist="317500" dir="5400000" sx="90000" sy="-19000" rotWithShape="0">
                      <a:prstClr val="black">
                        <a:alpha val="15000"/>
                      </a:prstClr>
                    </a:outerShdw>
                  </a:effectLst>
                </p:grpSpPr>
                <p:pic>
                  <p:nvPicPr>
                    <p:cNvPr id="86" name="Picture 85" descr="ICON_Cloud_Q308"/>
                    <p:cNvPicPr>
                      <a:picLocks noChangeAspect="1" noChangeArrowheads="1"/>
                    </p:cNvPicPr>
                    <p:nvPr/>
                  </p:nvPicPr>
                  <p:blipFill>
                    <a:blip r:embed="rId12" cstate="email">
                      <a:grayscl/>
                      <a:extLst>
                        <a:ext uri="{28A0092B-C50C-407E-A947-70E740481C1C}">
                          <a14:useLocalDpi xmlns:a14="http://schemas.microsoft.com/office/drawing/2010/main"/>
                        </a:ext>
                      </a:extLst>
                    </a:blip>
                    <a:srcRect/>
                    <a:stretch>
                      <a:fillRect/>
                    </a:stretch>
                  </p:blipFill>
                  <p:spPr bwMode="auto">
                    <a:xfrm>
                      <a:off x="7585353" y="32442"/>
                      <a:ext cx="1172822" cy="1602454"/>
                    </a:xfrm>
                    <a:prstGeom prst="rect">
                      <a:avLst/>
                    </a:prstGeom>
                    <a:noFill/>
                    <a:ln w="9525">
                      <a:noFill/>
                      <a:miter lim="800000"/>
                      <a:headEnd/>
                      <a:tailEnd/>
                    </a:ln>
                    <a:effectLst/>
                  </p:spPr>
                </p:pic>
                <p:pic>
                  <p:nvPicPr>
                    <p:cNvPr id="87" name="Picture 86" descr="ICON_Cloud_Q30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723868" y="25443"/>
                      <a:ext cx="1224852" cy="1602459"/>
                    </a:xfrm>
                    <a:prstGeom prst="rect">
                      <a:avLst/>
                    </a:prstGeom>
                    <a:noFill/>
                    <a:ln w="9525">
                      <a:noFill/>
                      <a:miter lim="800000"/>
                      <a:headEnd/>
                      <a:tailEnd/>
                    </a:ln>
                    <a:effectLst/>
                  </p:spPr>
                </p:pic>
              </p:grpSp>
              <p:sp>
                <p:nvSpPr>
                  <p:cNvPr id="85" name="Rectangle 84"/>
                  <p:cNvSpPr/>
                  <p:nvPr/>
                </p:nvSpPr>
                <p:spPr bwMode="auto">
                  <a:xfrm>
                    <a:off x="2815941" y="3259297"/>
                    <a:ext cx="2492539" cy="805096"/>
                  </a:xfrm>
                  <a:prstGeom prst="rect">
                    <a:avLst/>
                  </a:prstGeom>
                  <a:noFill/>
                  <a:ln w="12700">
                    <a:noFill/>
                    <a:headEnd type="none" w="med" len="med"/>
                    <a:tailEnd type="none" w="med" len="med"/>
                  </a:ln>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lIns="0" rIns="0" anchor="ctr"/>
                  <a:lstStyle/>
                  <a:p>
                    <a:pPr algn="ctr">
                      <a:spcAft>
                        <a:spcPct val="40000"/>
                      </a:spcAft>
                      <a:defRPr/>
                    </a:pPr>
                    <a:r>
                      <a:rPr lang="en-US" sz="1000" b="1" dirty="0">
                        <a:solidFill>
                          <a:srgbClr val="003D79"/>
                        </a:solidFill>
                      </a:rPr>
                      <a:t>Public/Private/Hybrid Cloud</a:t>
                    </a:r>
                  </a:p>
                </p:txBody>
              </p:sp>
            </p:grpSp>
            <p:pic>
              <p:nvPicPr>
                <p:cNvPr id="82" name="Picture 6" descr="ICON_Datacenter_wStorage_3up_Q408"/>
                <p:cNvPicPr>
                  <a:picLocks noChangeAspect="1" noChangeArrowheads="1"/>
                </p:cNvPicPr>
                <p:nvPr/>
              </p:nvPicPr>
              <p:blipFill>
                <a:blip r:embed="rId11" cstate="email">
                  <a:grayscl/>
                  <a:extLst>
                    <a:ext uri="{28A0092B-C50C-407E-A947-70E740481C1C}">
                      <a14:useLocalDpi xmlns:a14="http://schemas.microsoft.com/office/drawing/2010/main"/>
                    </a:ext>
                  </a:extLst>
                </a:blip>
                <a:srcRect/>
                <a:stretch>
                  <a:fillRect/>
                </a:stretch>
              </p:blipFill>
              <p:spPr bwMode="auto">
                <a:xfrm>
                  <a:off x="2286000" y="3048000"/>
                  <a:ext cx="552450" cy="800100"/>
                </a:xfrm>
                <a:prstGeom prst="rect">
                  <a:avLst/>
                </a:prstGeom>
                <a:noFill/>
                <a:ln w="9525">
                  <a:noFill/>
                  <a:miter lim="800000"/>
                  <a:headEnd/>
                  <a:tailEnd/>
                </a:ln>
              </p:spPr>
            </p:pic>
            <p:pic>
              <p:nvPicPr>
                <p:cNvPr id="83" name="Picture 6" descr="ICON_Datacenter_wStorage_3up_Q408"/>
                <p:cNvPicPr>
                  <a:picLocks noChangeAspect="1" noChangeArrowheads="1"/>
                </p:cNvPicPr>
                <p:nvPr/>
              </p:nvPicPr>
              <p:blipFill>
                <a:blip r:embed="rId11" cstate="email">
                  <a:grayscl/>
                  <a:extLst>
                    <a:ext uri="{28A0092B-C50C-407E-A947-70E740481C1C}">
                      <a14:useLocalDpi xmlns:a14="http://schemas.microsoft.com/office/drawing/2010/main"/>
                    </a:ext>
                  </a:extLst>
                </a:blip>
                <a:srcRect/>
                <a:stretch>
                  <a:fillRect/>
                </a:stretch>
              </p:blipFill>
              <p:spPr bwMode="auto">
                <a:xfrm>
                  <a:off x="5486400" y="3048000"/>
                  <a:ext cx="552450" cy="800100"/>
                </a:xfrm>
                <a:prstGeom prst="rect">
                  <a:avLst/>
                </a:prstGeom>
                <a:noFill/>
                <a:ln w="9525">
                  <a:noFill/>
                  <a:miter lim="800000"/>
                  <a:headEnd/>
                  <a:tailEnd/>
                </a:ln>
              </p:spPr>
            </p:pic>
          </p:grpSp>
          <p:sp>
            <p:nvSpPr>
              <p:cNvPr id="73" name="TextBox 32"/>
              <p:cNvSpPr txBox="1">
                <a:spLocks noChangeArrowheads="1"/>
              </p:cNvSpPr>
              <p:nvPr/>
            </p:nvSpPr>
            <p:spPr bwMode="auto">
              <a:xfrm>
                <a:off x="5585423" y="5382945"/>
                <a:ext cx="2119932" cy="549838"/>
              </a:xfrm>
              <a:prstGeom prst="rect">
                <a:avLst/>
              </a:prstGeom>
              <a:noFill/>
              <a:ln w="9525">
                <a:noFill/>
                <a:miter lim="800000"/>
                <a:headEnd/>
                <a:tailEnd/>
              </a:ln>
            </p:spPr>
            <p:txBody>
              <a:bodyPr wrap="none">
                <a:spAutoFit/>
              </a:bodyPr>
              <a:lstStyle/>
              <a:p>
                <a:pPr algn="ctr">
                  <a:spcAft>
                    <a:spcPct val="40000"/>
                  </a:spcAft>
                </a:pPr>
                <a:r>
                  <a:rPr lang="en-US" sz="900" dirty="0">
                    <a:solidFill>
                      <a:srgbClr val="333333"/>
                    </a:solidFill>
                  </a:rPr>
                  <a:t>Public Clouds</a:t>
                </a:r>
              </a:p>
            </p:txBody>
          </p:sp>
        </p:grpSp>
      </p:grpSp>
      <p:sp>
        <p:nvSpPr>
          <p:cNvPr id="34" name="TextBox 33"/>
          <p:cNvSpPr txBox="1"/>
          <p:nvPr/>
        </p:nvSpPr>
        <p:spPr>
          <a:xfrm>
            <a:off x="78088" y="6128553"/>
            <a:ext cx="2872285" cy="184666"/>
          </a:xfrm>
          <a:prstGeom prst="rect">
            <a:avLst/>
          </a:prstGeom>
          <a:noFill/>
        </p:spPr>
        <p:txBody>
          <a:bodyPr wrap="square" rtlCol="0">
            <a:spAutoFit/>
          </a:bodyPr>
          <a:lstStyle/>
          <a:p>
            <a:pPr algn="l"/>
            <a:r>
              <a:rPr lang="en-US" sz="600" dirty="0" smtClean="0">
                <a:solidFill>
                  <a:srgbClr val="333333"/>
                </a:solidFill>
                <a:latin typeface="+mn-lt"/>
                <a:ea typeface="+mn-ea"/>
              </a:rPr>
              <a:t>Source: </a:t>
            </a:r>
            <a:r>
              <a:rPr lang="en-US" sz="600" dirty="0" smtClean="0">
                <a:solidFill>
                  <a:srgbClr val="333333"/>
                </a:solidFill>
                <a:latin typeface="+mn-lt"/>
                <a:ea typeface="+mn-ea"/>
                <a:hlinkClick r:id="rId14"/>
              </a:rPr>
              <a:t>http://en.wikipedia.org/wiki/Agile_software_development</a:t>
            </a:r>
            <a:r>
              <a:rPr lang="en-US" sz="600" dirty="0" smtClean="0">
                <a:solidFill>
                  <a:srgbClr val="333333"/>
                </a:solidFill>
                <a:latin typeface="+mn-lt"/>
                <a:ea typeface="+mn-ea"/>
              </a:rPr>
              <a:t> </a:t>
            </a:r>
          </a:p>
        </p:txBody>
      </p:sp>
    </p:spTree>
    <p:extLst>
      <p:ext uri="{BB962C8B-B14F-4D97-AF65-F5344CB8AC3E}">
        <p14:creationId xmlns:p14="http://schemas.microsoft.com/office/powerpoint/2010/main" val="24760772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Enabling the lifecycle for any app, anywhere </a:t>
            </a:r>
          </a:p>
        </p:txBody>
      </p:sp>
      <p:sp>
        <p:nvSpPr>
          <p:cNvPr id="6" name="AutoShape 2" descr="https://wnthinktank.files.wordpress.com/2012/05/xyz-coordinates.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p:nvGrpSpPr>
        <p:grpSpPr>
          <a:xfrm>
            <a:off x="2989650" y="1067188"/>
            <a:ext cx="3878250" cy="2986861"/>
            <a:chOff x="2989650" y="1067188"/>
            <a:chExt cx="3878250" cy="2986861"/>
          </a:xfrm>
        </p:grpSpPr>
        <p:cxnSp>
          <p:nvCxnSpPr>
            <p:cNvPr id="13" name="Straight Arrow Connector 12"/>
            <p:cNvCxnSpPr/>
            <p:nvPr/>
          </p:nvCxnSpPr>
          <p:spPr bwMode="auto">
            <a:xfrm flipV="1">
              <a:off x="4400609" y="1303229"/>
              <a:ext cx="0" cy="2750820"/>
            </a:xfrm>
            <a:prstGeom prst="straightConnector1">
              <a:avLst/>
            </a:prstGeom>
            <a:solidFill>
              <a:srgbClr val="0095D3"/>
            </a:solidFill>
            <a:ln w="19050" cap="flat" cmpd="sng" algn="ctr">
              <a:solidFill>
                <a:schemeClr val="accent4">
                  <a:lumMod val="75000"/>
                </a:schemeClr>
              </a:solidFill>
              <a:prstDash val="solid"/>
              <a:round/>
              <a:headEnd type="none" w="med" len="med"/>
              <a:tailEnd type="arrow"/>
            </a:ln>
            <a:effectLst/>
          </p:spPr>
        </p:cxnSp>
        <p:sp>
          <p:nvSpPr>
            <p:cNvPr id="22" name="TextBox 21"/>
            <p:cNvSpPr txBox="1"/>
            <p:nvPr/>
          </p:nvSpPr>
          <p:spPr>
            <a:xfrm>
              <a:off x="4566027" y="1067188"/>
              <a:ext cx="2301873" cy="400110"/>
            </a:xfrm>
            <a:prstGeom prst="rect">
              <a:avLst/>
            </a:prstGeom>
            <a:noFill/>
          </p:spPr>
          <p:txBody>
            <a:bodyPr wrap="square" rtlCol="0">
              <a:spAutoFit/>
            </a:bodyPr>
            <a:lstStyle/>
            <a:p>
              <a:pPr algn="l"/>
              <a:r>
                <a:rPr lang="en-US" sz="2000" dirty="0" smtClean="0">
                  <a:solidFill>
                    <a:schemeClr val="accent4">
                      <a:lumMod val="75000"/>
                    </a:schemeClr>
                  </a:solidFill>
                  <a:latin typeface="+mn-lt"/>
                  <a:ea typeface="+mn-ea"/>
                </a:rPr>
                <a:t>ANY type of app</a:t>
              </a:r>
            </a:p>
          </p:txBody>
        </p:sp>
        <p:pic>
          <p:nvPicPr>
            <p:cNvPr id="23" name="Picture 22"/>
            <p:cNvPicPr>
              <a:picLocks noChangeAspect="1"/>
            </p:cNvPicPr>
            <p:nvPr/>
          </p:nvPicPr>
          <p:blipFill>
            <a:blip r:embed="rId3" cstate="print"/>
            <a:stretch>
              <a:fillRect/>
            </a:stretch>
          </p:blipFill>
          <p:spPr>
            <a:xfrm>
              <a:off x="2989650" y="1512663"/>
              <a:ext cx="1264269" cy="294996"/>
            </a:xfrm>
            <a:prstGeom prst="rect">
              <a:avLst/>
            </a:prstGeom>
          </p:spPr>
        </p:pic>
        <p:pic>
          <p:nvPicPr>
            <p:cNvPr id="24" name="Picture 23"/>
            <p:cNvPicPr>
              <a:picLocks noChangeAspect="1"/>
            </p:cNvPicPr>
            <p:nvPr/>
          </p:nvPicPr>
          <p:blipFill rotWithShape="1">
            <a:blip r:embed="rId4" cstate="print"/>
            <a:srcRect t="29947" b="29933"/>
            <a:stretch/>
          </p:blipFill>
          <p:spPr>
            <a:xfrm>
              <a:off x="3104235" y="2448015"/>
              <a:ext cx="1149684" cy="461247"/>
            </a:xfrm>
            <a:prstGeom prst="rect">
              <a:avLst/>
            </a:prstGeom>
          </p:spPr>
        </p:pic>
        <p:pic>
          <p:nvPicPr>
            <p:cNvPr id="25" name="Picture 8" descr="http://41monkeys.com/images/ruby240x240.jpg"/>
            <p:cNvPicPr>
              <a:picLocks noChangeAspect="1" noChangeArrowheads="1"/>
            </p:cNvPicPr>
            <p:nvPr/>
          </p:nvPicPr>
          <p:blipFill>
            <a:blip r:embed="rId5" cstate="print"/>
            <a:srcRect/>
            <a:stretch>
              <a:fillRect/>
            </a:stretch>
          </p:blipFill>
          <p:spPr bwMode="auto">
            <a:xfrm>
              <a:off x="3949119" y="2025458"/>
              <a:ext cx="304800" cy="304800"/>
            </a:xfrm>
            <a:prstGeom prst="rect">
              <a:avLst/>
            </a:prstGeom>
            <a:noFill/>
          </p:spPr>
        </p:pic>
        <p:pic>
          <p:nvPicPr>
            <p:cNvPr id="26" name="Picture 25"/>
            <p:cNvPicPr>
              <a:picLocks noChangeAspect="1"/>
            </p:cNvPicPr>
            <p:nvPr/>
          </p:nvPicPr>
          <p:blipFill>
            <a:blip r:embed="rId6" cstate="print"/>
            <a:stretch>
              <a:fillRect/>
            </a:stretch>
          </p:blipFill>
          <p:spPr>
            <a:xfrm>
              <a:off x="3076677" y="3166877"/>
              <a:ext cx="1377950" cy="463670"/>
            </a:xfrm>
            <a:prstGeom prst="rect">
              <a:avLst/>
            </a:prstGeom>
          </p:spPr>
        </p:pic>
      </p:grpSp>
      <p:grpSp>
        <p:nvGrpSpPr>
          <p:cNvPr id="2" name="Group 1"/>
          <p:cNvGrpSpPr/>
          <p:nvPr/>
        </p:nvGrpSpPr>
        <p:grpSpPr>
          <a:xfrm>
            <a:off x="177468" y="2579350"/>
            <a:ext cx="4223141" cy="2954884"/>
            <a:chOff x="177468" y="2579350"/>
            <a:chExt cx="4223141" cy="2954884"/>
          </a:xfrm>
        </p:grpSpPr>
        <p:cxnSp>
          <p:nvCxnSpPr>
            <p:cNvPr id="11" name="Straight Arrow Connector 10"/>
            <p:cNvCxnSpPr/>
            <p:nvPr/>
          </p:nvCxnSpPr>
          <p:spPr bwMode="auto">
            <a:xfrm flipH="1">
              <a:off x="433764" y="4054049"/>
              <a:ext cx="3966845" cy="1480185"/>
            </a:xfrm>
            <a:prstGeom prst="straightConnector1">
              <a:avLst/>
            </a:prstGeom>
            <a:solidFill>
              <a:srgbClr val="0095D3"/>
            </a:solidFill>
            <a:ln w="19050" cap="flat" cmpd="sng" algn="ctr">
              <a:solidFill>
                <a:schemeClr val="accent3">
                  <a:lumMod val="60000"/>
                  <a:lumOff val="40000"/>
                </a:schemeClr>
              </a:solidFill>
              <a:prstDash val="solid"/>
              <a:round/>
              <a:headEnd type="none" w="med" len="med"/>
              <a:tailEnd type="arrow"/>
            </a:ln>
            <a:effectLst/>
          </p:spPr>
        </p:cxnSp>
        <p:sp>
          <p:nvSpPr>
            <p:cNvPr id="27" name="TextBox 26"/>
            <p:cNvSpPr txBox="1"/>
            <p:nvPr/>
          </p:nvSpPr>
          <p:spPr>
            <a:xfrm>
              <a:off x="2165165" y="4098116"/>
              <a:ext cx="945975" cy="261610"/>
            </a:xfrm>
            <a:prstGeom prst="rect">
              <a:avLst/>
            </a:prstGeom>
            <a:noFill/>
          </p:spPr>
          <p:txBody>
            <a:bodyPr wrap="square" rtlCol="0">
              <a:spAutoFit/>
            </a:bodyPr>
            <a:lstStyle/>
            <a:p>
              <a:pPr algn="r"/>
              <a:r>
                <a:rPr lang="en-US" sz="1050" dirty="0" smtClean="0">
                  <a:solidFill>
                    <a:schemeClr val="accent1"/>
                  </a:solidFill>
                  <a:latin typeface="+mn-lt"/>
                  <a:ea typeface="+mn-ea"/>
                </a:rPr>
                <a:t>Public</a:t>
              </a:r>
            </a:p>
          </p:txBody>
        </p:sp>
        <p:sp>
          <p:nvSpPr>
            <p:cNvPr id="28" name="TextBox 27"/>
            <p:cNvSpPr txBox="1"/>
            <p:nvPr/>
          </p:nvSpPr>
          <p:spPr>
            <a:xfrm>
              <a:off x="2204586" y="3872667"/>
              <a:ext cx="1527928" cy="261610"/>
            </a:xfrm>
            <a:prstGeom prst="rect">
              <a:avLst/>
            </a:prstGeom>
            <a:noFill/>
          </p:spPr>
          <p:txBody>
            <a:bodyPr wrap="square" rtlCol="0">
              <a:spAutoFit/>
            </a:bodyPr>
            <a:lstStyle/>
            <a:p>
              <a:pPr algn="r"/>
              <a:r>
                <a:rPr lang="en-US" sz="1050" dirty="0" smtClean="0">
                  <a:solidFill>
                    <a:schemeClr val="accent1"/>
                  </a:solidFill>
                  <a:latin typeface="+mn-lt"/>
                  <a:ea typeface="+mn-ea"/>
                </a:rPr>
                <a:t>Private</a:t>
              </a:r>
            </a:p>
          </p:txBody>
        </p:sp>
        <p:sp>
          <p:nvSpPr>
            <p:cNvPr id="29" name="TextBox 28"/>
            <p:cNvSpPr txBox="1"/>
            <p:nvPr/>
          </p:nvSpPr>
          <p:spPr>
            <a:xfrm>
              <a:off x="1463091" y="4306899"/>
              <a:ext cx="1059509" cy="253916"/>
            </a:xfrm>
            <a:prstGeom prst="rect">
              <a:avLst/>
            </a:prstGeom>
            <a:noFill/>
          </p:spPr>
          <p:txBody>
            <a:bodyPr wrap="square" rtlCol="0">
              <a:spAutoFit/>
            </a:bodyPr>
            <a:lstStyle/>
            <a:p>
              <a:pPr algn="r"/>
              <a:r>
                <a:rPr lang="en-US" sz="1050" dirty="0" smtClean="0">
                  <a:solidFill>
                    <a:schemeClr val="accent1"/>
                  </a:solidFill>
                  <a:latin typeface="+mn-lt"/>
                  <a:ea typeface="+mn-ea"/>
                </a:rPr>
                <a:t>Custom </a:t>
              </a:r>
              <a:r>
                <a:rPr lang="en-US" sz="1050" dirty="0" err="1" smtClean="0">
                  <a:solidFill>
                    <a:schemeClr val="accent1"/>
                  </a:solidFill>
                  <a:latin typeface="+mn-lt"/>
                  <a:ea typeface="+mn-ea"/>
                </a:rPr>
                <a:t>IaaS</a:t>
              </a:r>
              <a:endParaRPr lang="en-US" sz="1050" dirty="0" smtClean="0">
                <a:solidFill>
                  <a:schemeClr val="accent1"/>
                </a:solidFill>
                <a:latin typeface="+mn-lt"/>
                <a:ea typeface="+mn-ea"/>
              </a:endParaRPr>
            </a:p>
          </p:txBody>
        </p:sp>
        <p:sp>
          <p:nvSpPr>
            <p:cNvPr id="30" name="TextBox 29"/>
            <p:cNvSpPr txBox="1"/>
            <p:nvPr/>
          </p:nvSpPr>
          <p:spPr>
            <a:xfrm>
              <a:off x="217580" y="4560328"/>
              <a:ext cx="1527928" cy="261610"/>
            </a:xfrm>
            <a:prstGeom prst="rect">
              <a:avLst/>
            </a:prstGeom>
            <a:noFill/>
          </p:spPr>
          <p:txBody>
            <a:bodyPr wrap="square" rtlCol="0">
              <a:spAutoFit/>
            </a:bodyPr>
            <a:lstStyle/>
            <a:p>
              <a:pPr algn="r"/>
              <a:r>
                <a:rPr lang="en-US" sz="1050" dirty="0" err="1" smtClean="0">
                  <a:solidFill>
                    <a:schemeClr val="accent1"/>
                  </a:solidFill>
                  <a:latin typeface="+mn-lt"/>
                  <a:ea typeface="+mn-ea"/>
                </a:rPr>
                <a:t>PaaS</a:t>
              </a:r>
              <a:endParaRPr lang="en-US" sz="1050" dirty="0" smtClean="0">
                <a:solidFill>
                  <a:schemeClr val="accent1"/>
                </a:solidFill>
                <a:latin typeface="+mn-lt"/>
                <a:ea typeface="+mn-ea"/>
              </a:endParaRPr>
            </a:p>
          </p:txBody>
        </p:sp>
        <p:sp>
          <p:nvSpPr>
            <p:cNvPr id="31" name="TextBox 30"/>
            <p:cNvSpPr txBox="1"/>
            <p:nvPr/>
          </p:nvSpPr>
          <p:spPr>
            <a:xfrm>
              <a:off x="177468" y="4769311"/>
              <a:ext cx="1073158" cy="253916"/>
            </a:xfrm>
            <a:prstGeom prst="rect">
              <a:avLst/>
            </a:prstGeom>
            <a:noFill/>
          </p:spPr>
          <p:txBody>
            <a:bodyPr wrap="square" rtlCol="0">
              <a:spAutoFit/>
            </a:bodyPr>
            <a:lstStyle/>
            <a:p>
              <a:pPr algn="r"/>
              <a:r>
                <a:rPr lang="en-US" sz="1050" dirty="0" smtClean="0">
                  <a:solidFill>
                    <a:schemeClr val="accent1"/>
                  </a:solidFill>
                  <a:latin typeface="+mn-lt"/>
                  <a:ea typeface="+mn-ea"/>
                </a:rPr>
                <a:t>Custom </a:t>
              </a:r>
              <a:r>
                <a:rPr lang="en-US" sz="1050" dirty="0" err="1" smtClean="0">
                  <a:solidFill>
                    <a:schemeClr val="accent1"/>
                  </a:solidFill>
                  <a:latin typeface="+mn-lt"/>
                  <a:ea typeface="+mn-ea"/>
                </a:rPr>
                <a:t>PaaS</a:t>
              </a:r>
              <a:endParaRPr lang="en-US" sz="1050" dirty="0" smtClean="0">
                <a:solidFill>
                  <a:schemeClr val="accent1"/>
                </a:solidFill>
                <a:latin typeface="+mn-lt"/>
                <a:ea typeface="+mn-ea"/>
              </a:endParaRPr>
            </a:p>
          </p:txBody>
        </p:sp>
        <p:grpSp>
          <p:nvGrpSpPr>
            <p:cNvPr id="19" name="Group 18"/>
            <p:cNvGrpSpPr/>
            <p:nvPr/>
          </p:nvGrpSpPr>
          <p:grpSpPr>
            <a:xfrm>
              <a:off x="416367" y="2579350"/>
              <a:ext cx="3042731" cy="1187734"/>
              <a:chOff x="1310648" y="3471602"/>
              <a:chExt cx="3042731" cy="1187734"/>
            </a:xfrm>
          </p:grpSpPr>
          <p:pic>
            <p:nvPicPr>
              <p:cNvPr id="32" name="Picture 31" descr="ICON_Cloud_Q308"/>
              <p:cNvPicPr>
                <a:picLocks noChangeAspect="1" noChangeArrowheads="1"/>
              </p:cNvPicPr>
              <p:nvPr/>
            </p:nvPicPr>
            <p:blipFill>
              <a:blip r:embed="rId7" cstate="print"/>
              <a:srcRect/>
              <a:stretch>
                <a:fillRect/>
              </a:stretch>
            </p:blipFill>
            <p:spPr bwMode="auto">
              <a:xfrm>
                <a:off x="2680228" y="3471602"/>
                <a:ext cx="987481" cy="630034"/>
              </a:xfrm>
              <a:prstGeom prst="rect">
                <a:avLst/>
              </a:prstGeom>
              <a:noFill/>
              <a:scene3d>
                <a:camera prst="isometricOffAxis2Right">
                  <a:rot lat="776980" lon="18067843" rev="69163"/>
                </a:camera>
                <a:lightRig rig="threePt" dir="t"/>
              </a:scene3d>
            </p:spPr>
          </p:pic>
          <p:pic>
            <p:nvPicPr>
              <p:cNvPr id="33" name="Picture 32" descr="ICON_Cloud_Q308"/>
              <p:cNvPicPr>
                <a:picLocks noChangeAspect="1" noChangeArrowheads="1"/>
              </p:cNvPicPr>
              <p:nvPr/>
            </p:nvPicPr>
            <p:blipFill>
              <a:blip r:embed="rId7" cstate="print"/>
              <a:srcRect/>
              <a:stretch>
                <a:fillRect/>
              </a:stretch>
            </p:blipFill>
            <p:spPr bwMode="auto">
              <a:xfrm>
                <a:off x="1584270" y="4029302"/>
                <a:ext cx="987481" cy="630034"/>
              </a:xfrm>
              <a:prstGeom prst="rect">
                <a:avLst/>
              </a:prstGeom>
              <a:noFill/>
              <a:scene3d>
                <a:camera prst="isometricOffAxis2Right">
                  <a:rot lat="776980" lon="18067843" rev="69163"/>
                </a:camera>
                <a:lightRig rig="threePt" dir="t"/>
              </a:scene3d>
            </p:spPr>
          </p:pic>
          <p:sp>
            <p:nvSpPr>
              <p:cNvPr id="21" name="TextBox 20"/>
              <p:cNvSpPr txBox="1"/>
              <p:nvPr/>
            </p:nvSpPr>
            <p:spPr>
              <a:xfrm>
                <a:off x="1310648" y="3767692"/>
                <a:ext cx="3042731" cy="523220"/>
              </a:xfrm>
              <a:prstGeom prst="rect">
                <a:avLst/>
              </a:prstGeom>
              <a:noFill/>
              <a:scene3d>
                <a:camera prst="isometricRightUp">
                  <a:rot lat="1320000" lon="18899995" rev="0"/>
                </a:camera>
                <a:lightRig rig="threePt" dir="t"/>
              </a:scene3d>
            </p:spPr>
            <p:txBody>
              <a:bodyPr wrap="square" rtlCol="0">
                <a:spAutoFit/>
              </a:bodyPr>
              <a:lstStyle/>
              <a:p>
                <a:pPr algn="l"/>
                <a:r>
                  <a:rPr lang="en-US" sz="2800" b="1" dirty="0" smtClean="0">
                    <a:solidFill>
                      <a:schemeClr val="accent3">
                        <a:lumMod val="60000"/>
                        <a:lumOff val="40000"/>
                      </a:schemeClr>
                    </a:solidFill>
                    <a:latin typeface="+mn-lt"/>
                    <a:ea typeface="+mn-ea"/>
                  </a:rPr>
                  <a:t>Hybrid Clouds</a:t>
                </a:r>
              </a:p>
            </p:txBody>
          </p:sp>
        </p:grpSp>
        <p:cxnSp>
          <p:nvCxnSpPr>
            <p:cNvPr id="35" name="Straight Connector 34"/>
            <p:cNvCxnSpPr/>
            <p:nvPr/>
          </p:nvCxnSpPr>
          <p:spPr bwMode="auto">
            <a:xfrm>
              <a:off x="3679077" y="4040984"/>
              <a:ext cx="478542" cy="105649"/>
            </a:xfrm>
            <a:prstGeom prst="line">
              <a:avLst/>
            </a:prstGeom>
            <a:solidFill>
              <a:srgbClr val="0095D3"/>
            </a:solidFill>
            <a:ln w="19050" cap="flat" cmpd="sng" algn="ctr">
              <a:solidFill>
                <a:schemeClr val="accent1"/>
              </a:solidFill>
              <a:prstDash val="solid"/>
              <a:round/>
              <a:headEnd type="none" w="med" len="med"/>
              <a:tailEnd type="oval" w="sm" len="sm"/>
            </a:ln>
            <a:effectLst/>
          </p:spPr>
        </p:cxnSp>
        <p:cxnSp>
          <p:nvCxnSpPr>
            <p:cNvPr id="37" name="Straight Connector 36"/>
            <p:cNvCxnSpPr/>
            <p:nvPr/>
          </p:nvCxnSpPr>
          <p:spPr bwMode="auto">
            <a:xfrm>
              <a:off x="3074746" y="4256009"/>
              <a:ext cx="478542" cy="105649"/>
            </a:xfrm>
            <a:prstGeom prst="line">
              <a:avLst/>
            </a:prstGeom>
            <a:solidFill>
              <a:srgbClr val="0095D3"/>
            </a:solidFill>
            <a:ln w="19050" cap="flat" cmpd="sng" algn="ctr">
              <a:solidFill>
                <a:schemeClr val="accent1"/>
              </a:solidFill>
              <a:prstDash val="solid"/>
              <a:round/>
              <a:headEnd type="none" w="med" len="med"/>
              <a:tailEnd type="oval" w="sm" len="sm"/>
            </a:ln>
            <a:effectLst/>
          </p:spPr>
        </p:cxnSp>
        <p:cxnSp>
          <p:nvCxnSpPr>
            <p:cNvPr id="38" name="Straight Connector 37"/>
            <p:cNvCxnSpPr/>
            <p:nvPr/>
          </p:nvCxnSpPr>
          <p:spPr bwMode="auto">
            <a:xfrm>
              <a:off x="2490008" y="4473700"/>
              <a:ext cx="478542" cy="105649"/>
            </a:xfrm>
            <a:prstGeom prst="line">
              <a:avLst/>
            </a:prstGeom>
            <a:solidFill>
              <a:srgbClr val="0095D3"/>
            </a:solidFill>
            <a:ln w="19050" cap="flat" cmpd="sng" algn="ctr">
              <a:solidFill>
                <a:schemeClr val="accent1"/>
              </a:solidFill>
              <a:prstDash val="solid"/>
              <a:round/>
              <a:headEnd type="none" w="med" len="med"/>
              <a:tailEnd type="oval" w="sm" len="sm"/>
            </a:ln>
            <a:effectLst/>
          </p:spPr>
        </p:cxnSp>
        <p:cxnSp>
          <p:nvCxnSpPr>
            <p:cNvPr id="39" name="Straight Connector 38"/>
            <p:cNvCxnSpPr/>
            <p:nvPr/>
          </p:nvCxnSpPr>
          <p:spPr bwMode="auto">
            <a:xfrm>
              <a:off x="1781065" y="4741316"/>
              <a:ext cx="478542" cy="105649"/>
            </a:xfrm>
            <a:prstGeom prst="line">
              <a:avLst/>
            </a:prstGeom>
            <a:solidFill>
              <a:srgbClr val="0095D3"/>
            </a:solidFill>
            <a:ln w="19050" cap="flat" cmpd="sng" algn="ctr">
              <a:solidFill>
                <a:schemeClr val="accent1"/>
              </a:solidFill>
              <a:prstDash val="solid"/>
              <a:round/>
              <a:headEnd type="none" w="med" len="med"/>
              <a:tailEnd type="oval" w="sm" len="sm"/>
            </a:ln>
            <a:effectLst/>
          </p:spPr>
        </p:cxnSp>
        <p:cxnSp>
          <p:nvCxnSpPr>
            <p:cNvPr id="40" name="Straight Connector 39"/>
            <p:cNvCxnSpPr/>
            <p:nvPr/>
          </p:nvCxnSpPr>
          <p:spPr bwMode="auto">
            <a:xfrm>
              <a:off x="1220384" y="4957841"/>
              <a:ext cx="478542" cy="105649"/>
            </a:xfrm>
            <a:prstGeom prst="line">
              <a:avLst/>
            </a:prstGeom>
            <a:solidFill>
              <a:srgbClr val="0095D3"/>
            </a:solidFill>
            <a:ln w="19050" cap="flat" cmpd="sng" algn="ctr">
              <a:solidFill>
                <a:schemeClr val="accent1"/>
              </a:solidFill>
              <a:prstDash val="solid"/>
              <a:round/>
              <a:headEnd type="none" w="med" len="med"/>
              <a:tailEnd type="oval" w="sm" len="sm"/>
            </a:ln>
            <a:effectLst/>
          </p:spPr>
        </p:cxnSp>
      </p:grpSp>
      <p:grpSp>
        <p:nvGrpSpPr>
          <p:cNvPr id="7" name="Group 6"/>
          <p:cNvGrpSpPr/>
          <p:nvPr/>
        </p:nvGrpSpPr>
        <p:grpSpPr>
          <a:xfrm>
            <a:off x="5088314" y="3959616"/>
            <a:ext cx="2419972" cy="451660"/>
            <a:chOff x="5088314" y="3959616"/>
            <a:chExt cx="2419972" cy="451660"/>
          </a:xfrm>
        </p:grpSpPr>
        <p:sp>
          <p:nvSpPr>
            <p:cNvPr id="41" name="TextBox 40"/>
            <p:cNvSpPr txBox="1"/>
            <p:nvPr/>
          </p:nvSpPr>
          <p:spPr>
            <a:xfrm>
              <a:off x="5088314" y="3959616"/>
              <a:ext cx="1527928" cy="276999"/>
            </a:xfrm>
            <a:prstGeom prst="rect">
              <a:avLst/>
            </a:prstGeom>
            <a:noFill/>
          </p:spPr>
          <p:txBody>
            <a:bodyPr wrap="square" rtlCol="0">
              <a:spAutoFit/>
            </a:bodyPr>
            <a:lstStyle/>
            <a:p>
              <a:pPr algn="l"/>
              <a:r>
                <a:rPr lang="en-US" sz="1200" b="1" dirty="0" smtClean="0">
                  <a:solidFill>
                    <a:schemeClr val="accent5">
                      <a:lumMod val="75000"/>
                    </a:schemeClr>
                  </a:solidFill>
                  <a:latin typeface="+mn-lt"/>
                  <a:ea typeface="+mn-ea"/>
                </a:rPr>
                <a:t>Provision</a:t>
              </a:r>
            </a:p>
          </p:txBody>
        </p:sp>
        <p:sp>
          <p:nvSpPr>
            <p:cNvPr id="44" name="TextBox 43"/>
            <p:cNvSpPr txBox="1"/>
            <p:nvPr/>
          </p:nvSpPr>
          <p:spPr>
            <a:xfrm>
              <a:off x="5980358" y="4134277"/>
              <a:ext cx="1527928" cy="276999"/>
            </a:xfrm>
            <a:prstGeom prst="rect">
              <a:avLst/>
            </a:prstGeom>
            <a:noFill/>
          </p:spPr>
          <p:txBody>
            <a:bodyPr wrap="square" rtlCol="0">
              <a:spAutoFit/>
            </a:bodyPr>
            <a:lstStyle/>
            <a:p>
              <a:pPr algn="l"/>
              <a:r>
                <a:rPr lang="en-US" sz="1200" b="1" dirty="0" smtClean="0">
                  <a:solidFill>
                    <a:schemeClr val="accent5">
                      <a:lumMod val="75000"/>
                    </a:schemeClr>
                  </a:solidFill>
                  <a:latin typeface="+mn-lt"/>
                  <a:ea typeface="+mn-ea"/>
                </a:rPr>
                <a:t>Secure</a:t>
              </a:r>
            </a:p>
          </p:txBody>
        </p:sp>
      </p:grpSp>
      <p:grpSp>
        <p:nvGrpSpPr>
          <p:cNvPr id="4" name="Group 3"/>
          <p:cNvGrpSpPr/>
          <p:nvPr/>
        </p:nvGrpSpPr>
        <p:grpSpPr>
          <a:xfrm>
            <a:off x="4025317" y="2897019"/>
            <a:ext cx="5037823" cy="2713401"/>
            <a:chOff x="4025317" y="2897019"/>
            <a:chExt cx="5037823" cy="2713401"/>
          </a:xfrm>
        </p:grpSpPr>
        <p:cxnSp>
          <p:nvCxnSpPr>
            <p:cNvPr id="9" name="Straight Arrow Connector 8"/>
            <p:cNvCxnSpPr/>
            <p:nvPr/>
          </p:nvCxnSpPr>
          <p:spPr bwMode="auto">
            <a:xfrm>
              <a:off x="4400609" y="4054049"/>
              <a:ext cx="4505266" cy="1009441"/>
            </a:xfrm>
            <a:prstGeom prst="straightConnector1">
              <a:avLst/>
            </a:prstGeom>
            <a:solidFill>
              <a:srgbClr val="0095D3"/>
            </a:solidFill>
            <a:ln w="19050" cap="flat" cmpd="sng" algn="ctr">
              <a:solidFill>
                <a:schemeClr val="accent5"/>
              </a:solidFill>
              <a:prstDash val="solid"/>
              <a:round/>
              <a:headEnd type="none" w="med" len="med"/>
              <a:tailEnd type="arrow"/>
            </a:ln>
            <a:effectLst/>
          </p:spPr>
        </p:cxnSp>
        <p:sp>
          <p:nvSpPr>
            <p:cNvPr id="20" name="TextBox 19"/>
            <p:cNvSpPr txBox="1"/>
            <p:nvPr/>
          </p:nvSpPr>
          <p:spPr>
            <a:xfrm>
              <a:off x="4729728" y="2897019"/>
              <a:ext cx="3569447" cy="461665"/>
            </a:xfrm>
            <a:prstGeom prst="rect">
              <a:avLst/>
            </a:prstGeom>
            <a:noFill/>
            <a:scene3d>
              <a:camera prst="isometricOffAxis2Left">
                <a:rot lat="1320000" lon="1560000" rev="0"/>
              </a:camera>
              <a:lightRig rig="threePt" dir="t"/>
            </a:scene3d>
          </p:spPr>
          <p:txBody>
            <a:bodyPr wrap="square" rtlCol="0">
              <a:spAutoFit/>
            </a:bodyPr>
            <a:lstStyle/>
            <a:p>
              <a:pPr algn="l"/>
              <a:r>
                <a:rPr lang="en-US" dirty="0" smtClean="0">
                  <a:solidFill>
                    <a:schemeClr val="accent5"/>
                  </a:solidFill>
                  <a:latin typeface="+mn-lt"/>
                  <a:ea typeface="+mn-ea"/>
                </a:rPr>
                <a:t>Enabling the lifecycle</a:t>
              </a:r>
            </a:p>
          </p:txBody>
        </p:sp>
        <p:sp>
          <p:nvSpPr>
            <p:cNvPr id="42" name="TextBox 41"/>
            <p:cNvSpPr txBox="1"/>
            <p:nvPr/>
          </p:nvSpPr>
          <p:spPr>
            <a:xfrm>
              <a:off x="6771248" y="4305671"/>
              <a:ext cx="1527928" cy="276999"/>
            </a:xfrm>
            <a:prstGeom prst="rect">
              <a:avLst/>
            </a:prstGeom>
            <a:noFill/>
          </p:spPr>
          <p:txBody>
            <a:bodyPr wrap="square" rtlCol="0">
              <a:spAutoFit/>
            </a:bodyPr>
            <a:lstStyle/>
            <a:p>
              <a:pPr algn="l"/>
              <a:r>
                <a:rPr lang="en-US" sz="1200" b="1" dirty="0" smtClean="0">
                  <a:solidFill>
                    <a:schemeClr val="accent5">
                      <a:lumMod val="75000"/>
                    </a:schemeClr>
                  </a:solidFill>
                  <a:latin typeface="+mn-lt"/>
                  <a:ea typeface="+mn-ea"/>
                </a:rPr>
                <a:t>Monitor</a:t>
              </a:r>
            </a:p>
          </p:txBody>
        </p:sp>
        <p:sp>
          <p:nvSpPr>
            <p:cNvPr id="43" name="TextBox 42"/>
            <p:cNvSpPr txBox="1"/>
            <p:nvPr/>
          </p:nvSpPr>
          <p:spPr>
            <a:xfrm>
              <a:off x="7535212" y="4487922"/>
              <a:ext cx="1527928" cy="276999"/>
            </a:xfrm>
            <a:prstGeom prst="rect">
              <a:avLst/>
            </a:prstGeom>
            <a:noFill/>
          </p:spPr>
          <p:txBody>
            <a:bodyPr wrap="square" rtlCol="0">
              <a:spAutoFit/>
            </a:bodyPr>
            <a:lstStyle/>
            <a:p>
              <a:pPr algn="l"/>
              <a:r>
                <a:rPr lang="en-US" sz="1200" b="1" dirty="0" smtClean="0">
                  <a:solidFill>
                    <a:schemeClr val="accent5">
                      <a:lumMod val="75000"/>
                    </a:schemeClr>
                  </a:solidFill>
                  <a:latin typeface="+mn-lt"/>
                  <a:ea typeface="+mn-ea"/>
                </a:rPr>
                <a:t>Update</a:t>
              </a:r>
            </a:p>
          </p:txBody>
        </p:sp>
        <p:sp>
          <p:nvSpPr>
            <p:cNvPr id="46" name="Pentagon 45"/>
            <p:cNvSpPr/>
            <p:nvPr/>
          </p:nvSpPr>
          <p:spPr bwMode="auto">
            <a:xfrm>
              <a:off x="4025317" y="3831645"/>
              <a:ext cx="1408825" cy="1113035"/>
            </a:xfrm>
            <a:prstGeom prst="homePlate">
              <a:avLst/>
            </a:prstGeom>
            <a:solidFill>
              <a:schemeClr val="accent5">
                <a:lumMod val="75000"/>
                <a:alpha val="50000"/>
              </a:schemeClr>
            </a:solidFill>
            <a:ln w="19050">
              <a:noFill/>
              <a:round/>
              <a:headEnd/>
              <a:tailEnd/>
            </a:ln>
            <a:scene3d>
              <a:camera prst="isometricOffAxis2Top">
                <a:rot lat="18301404" lon="3604656" rev="17521989"/>
              </a:camera>
              <a:lightRig rig="threePt" dir="t"/>
            </a:scene3d>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48" name="Pentagon 47"/>
            <p:cNvSpPr/>
            <p:nvPr/>
          </p:nvSpPr>
          <p:spPr bwMode="auto">
            <a:xfrm>
              <a:off x="4760391" y="3998080"/>
              <a:ext cx="1408825" cy="1113035"/>
            </a:xfrm>
            <a:prstGeom prst="homePlate">
              <a:avLst/>
            </a:prstGeom>
            <a:solidFill>
              <a:schemeClr val="accent5">
                <a:lumMod val="75000"/>
                <a:alpha val="50000"/>
              </a:schemeClr>
            </a:solidFill>
            <a:ln w="19050">
              <a:noFill/>
              <a:round/>
              <a:headEnd/>
              <a:tailEnd/>
            </a:ln>
            <a:scene3d>
              <a:camera prst="isometricOffAxis2Top">
                <a:rot lat="18301404" lon="3604656" rev="17521989"/>
              </a:camera>
              <a:lightRig rig="threePt" dir="t"/>
            </a:scene3d>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49" name="Pentagon 48"/>
            <p:cNvSpPr/>
            <p:nvPr/>
          </p:nvSpPr>
          <p:spPr bwMode="auto">
            <a:xfrm>
              <a:off x="5495465" y="4164515"/>
              <a:ext cx="1408825" cy="1113035"/>
            </a:xfrm>
            <a:prstGeom prst="homePlate">
              <a:avLst/>
            </a:prstGeom>
            <a:solidFill>
              <a:schemeClr val="accent5">
                <a:lumMod val="75000"/>
                <a:alpha val="50000"/>
              </a:schemeClr>
            </a:solidFill>
            <a:ln w="19050">
              <a:noFill/>
              <a:round/>
              <a:headEnd/>
              <a:tailEnd/>
            </a:ln>
            <a:scene3d>
              <a:camera prst="isometricOffAxis2Top">
                <a:rot lat="18301404" lon="3604656" rev="17521989"/>
              </a:camera>
              <a:lightRig rig="threePt" dir="t"/>
            </a:scene3d>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50" name="Pentagon 49"/>
            <p:cNvSpPr/>
            <p:nvPr/>
          </p:nvSpPr>
          <p:spPr bwMode="auto">
            <a:xfrm>
              <a:off x="6230539" y="4330950"/>
              <a:ext cx="1408825" cy="1113035"/>
            </a:xfrm>
            <a:prstGeom prst="homePlate">
              <a:avLst/>
            </a:prstGeom>
            <a:solidFill>
              <a:schemeClr val="accent5">
                <a:lumMod val="75000"/>
                <a:alpha val="50000"/>
              </a:schemeClr>
            </a:solidFill>
            <a:ln w="19050">
              <a:noFill/>
              <a:round/>
              <a:headEnd/>
              <a:tailEnd/>
            </a:ln>
            <a:scene3d>
              <a:camera prst="isometricOffAxis2Top">
                <a:rot lat="18301404" lon="3604656" rev="17521989"/>
              </a:camera>
              <a:lightRig rig="threePt" dir="t"/>
            </a:scene3d>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51" name="Pentagon 50"/>
            <p:cNvSpPr/>
            <p:nvPr/>
          </p:nvSpPr>
          <p:spPr bwMode="auto">
            <a:xfrm>
              <a:off x="6965613" y="4497385"/>
              <a:ext cx="1408825" cy="1113035"/>
            </a:xfrm>
            <a:prstGeom prst="homePlate">
              <a:avLst/>
            </a:prstGeom>
            <a:solidFill>
              <a:schemeClr val="accent5">
                <a:lumMod val="75000"/>
                <a:alpha val="50000"/>
              </a:schemeClr>
            </a:solidFill>
            <a:ln w="19050">
              <a:noFill/>
              <a:round/>
              <a:headEnd/>
              <a:tailEnd/>
            </a:ln>
            <a:scene3d>
              <a:camera prst="isometricOffAxis2Top">
                <a:rot lat="18301404" lon="3604656" rev="17521989"/>
              </a:camera>
              <a:lightRig rig="threePt" dir="t"/>
            </a:scene3d>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spTree>
    <p:extLst>
      <p:ext uri="{BB962C8B-B14F-4D97-AF65-F5344CB8AC3E}">
        <p14:creationId xmlns:p14="http://schemas.microsoft.com/office/powerpoint/2010/main" val="302599001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Impact of Cloud and </a:t>
            </a:r>
            <a:r>
              <a:rPr lang="en-US" dirty="0" err="1" smtClean="0"/>
              <a:t>DevOps</a:t>
            </a:r>
            <a:r>
              <a:rPr lang="en-US" dirty="0" smtClean="0"/>
              <a:t>, on the Provisioning Process</a:t>
            </a:r>
            <a:endParaRPr lang="en-US" dirty="0"/>
          </a:p>
        </p:txBody>
      </p:sp>
      <p:graphicFrame>
        <p:nvGraphicFramePr>
          <p:cNvPr id="15" name="Diagram 14"/>
          <p:cNvGraphicFramePr/>
          <p:nvPr>
            <p:extLst>
              <p:ext uri="{D42A27DB-BD31-4B8C-83A1-F6EECF244321}">
                <p14:modId xmlns:p14="http://schemas.microsoft.com/office/powerpoint/2010/main" val="1494751120"/>
              </p:ext>
            </p:extLst>
          </p:nvPr>
        </p:nvGraphicFramePr>
        <p:xfrm>
          <a:off x="2862916" y="1285572"/>
          <a:ext cx="5761030" cy="1568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214" descr="ICON_People_Green_Q408"/>
          <p:cNvPicPr>
            <a:picLocks noChangeAspect="1" noChangeArrowheads="1"/>
          </p:cNvPicPr>
          <p:nvPr/>
        </p:nvPicPr>
        <p:blipFill>
          <a:blip r:embed="rId8"/>
          <a:srcRect/>
          <a:stretch>
            <a:fillRect/>
          </a:stretch>
        </p:blipFill>
        <p:spPr bwMode="auto">
          <a:xfrm>
            <a:off x="2155088" y="1991284"/>
            <a:ext cx="663575" cy="762000"/>
          </a:xfrm>
          <a:prstGeom prst="rect">
            <a:avLst/>
          </a:prstGeom>
          <a:noFill/>
          <a:ln w="9525">
            <a:noFill/>
            <a:miter lim="800000"/>
            <a:headEnd/>
            <a:tailEnd/>
          </a:ln>
        </p:spPr>
      </p:pic>
      <p:pic>
        <p:nvPicPr>
          <p:cNvPr id="18" name="Picture 216" descr="ICON_People_MedBlue_Q408"/>
          <p:cNvPicPr>
            <a:picLocks noChangeAspect="1" noChangeArrowheads="1"/>
          </p:cNvPicPr>
          <p:nvPr/>
        </p:nvPicPr>
        <p:blipFill>
          <a:blip r:embed="rId9"/>
          <a:srcRect/>
          <a:stretch>
            <a:fillRect/>
          </a:stretch>
        </p:blipFill>
        <p:spPr bwMode="auto">
          <a:xfrm>
            <a:off x="8323769" y="1936511"/>
            <a:ext cx="714375" cy="762000"/>
          </a:xfrm>
          <a:prstGeom prst="rect">
            <a:avLst/>
          </a:prstGeom>
          <a:noFill/>
          <a:ln w="9525">
            <a:noFill/>
            <a:miter lim="800000"/>
            <a:headEnd/>
            <a:tailEnd/>
          </a:ln>
        </p:spPr>
      </p:pic>
      <p:grpSp>
        <p:nvGrpSpPr>
          <p:cNvPr id="6" name="Group 37"/>
          <p:cNvGrpSpPr/>
          <p:nvPr/>
        </p:nvGrpSpPr>
        <p:grpSpPr>
          <a:xfrm>
            <a:off x="354985" y="1340578"/>
            <a:ext cx="1371600" cy="1371600"/>
            <a:chOff x="354985" y="1340578"/>
            <a:chExt cx="1371600" cy="1371600"/>
          </a:xfrm>
        </p:grpSpPr>
        <p:grpSp>
          <p:nvGrpSpPr>
            <p:cNvPr id="9" name="Group 23"/>
            <p:cNvGrpSpPr/>
            <p:nvPr/>
          </p:nvGrpSpPr>
          <p:grpSpPr>
            <a:xfrm>
              <a:off x="354985" y="1340578"/>
              <a:ext cx="1371600" cy="1371600"/>
              <a:chOff x="-2009775" y="981075"/>
              <a:chExt cx="914400" cy="914400"/>
            </a:xfrm>
          </p:grpSpPr>
          <p:sp>
            <p:nvSpPr>
              <p:cNvPr id="19" name="Oval 18"/>
              <p:cNvSpPr/>
              <p:nvPr/>
            </p:nvSpPr>
            <p:spPr bwMode="auto">
              <a:xfrm flipH="1">
                <a:off x="-2009775" y="981075"/>
                <a:ext cx="914400" cy="914400"/>
              </a:xfrm>
              <a:prstGeom prst="ellipse">
                <a:avLst/>
              </a:prstGeom>
              <a:solidFill>
                <a:schemeClr val="accent6">
                  <a:lumMod val="5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8" name="Pie 7"/>
              <p:cNvSpPr/>
              <p:nvPr/>
            </p:nvSpPr>
            <p:spPr bwMode="auto">
              <a:xfrm flipH="1">
                <a:off x="-2009775" y="981075"/>
                <a:ext cx="914400" cy="914400"/>
              </a:xfrm>
              <a:prstGeom prst="pie">
                <a:avLst>
                  <a:gd name="adj1" fmla="val 15055588"/>
                  <a:gd name="adj2" fmla="val 16200000"/>
                </a:avLst>
              </a:prstGeom>
              <a:solidFill>
                <a:schemeClr val="bg1">
                  <a:alpha val="2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22" name="Pie 21"/>
              <p:cNvSpPr/>
              <p:nvPr/>
            </p:nvSpPr>
            <p:spPr bwMode="auto">
              <a:xfrm flipH="1">
                <a:off x="-2009775" y="981075"/>
                <a:ext cx="914400" cy="914400"/>
              </a:xfrm>
              <a:prstGeom prst="pie">
                <a:avLst>
                  <a:gd name="adj1" fmla="val 12323542"/>
                  <a:gd name="adj2" fmla="val 16200000"/>
                </a:avLst>
              </a:prstGeom>
              <a:solidFill>
                <a:schemeClr val="bg1">
                  <a:alpha val="2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23" name="Pie 22"/>
              <p:cNvSpPr/>
              <p:nvPr/>
            </p:nvSpPr>
            <p:spPr bwMode="auto">
              <a:xfrm flipH="1">
                <a:off x="-2009775" y="981075"/>
                <a:ext cx="914400" cy="914400"/>
              </a:xfrm>
              <a:prstGeom prst="pie">
                <a:avLst>
                  <a:gd name="adj1" fmla="val 9308424"/>
                  <a:gd name="adj2" fmla="val 16200000"/>
                </a:avLst>
              </a:prstGeom>
              <a:solidFill>
                <a:schemeClr val="bg1">
                  <a:alpha val="2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grpSp>
        <p:sp>
          <p:nvSpPr>
            <p:cNvPr id="5" name="Rectangle 4"/>
            <p:cNvSpPr/>
            <p:nvPr/>
          </p:nvSpPr>
          <p:spPr>
            <a:xfrm>
              <a:off x="364959" y="1832365"/>
              <a:ext cx="1351652" cy="646331"/>
            </a:xfrm>
            <a:prstGeom prst="rect">
              <a:avLst/>
            </a:prstGeom>
          </p:spPr>
          <p:txBody>
            <a:bodyPr wrap="none">
              <a:spAutoFit/>
            </a:bodyPr>
            <a:lstStyle/>
            <a:p>
              <a:pPr lvl="0">
                <a:spcAft>
                  <a:spcPts val="0"/>
                </a:spcAft>
              </a:pPr>
              <a:r>
                <a:rPr lang="en-US" sz="1800" b="1" dirty="0">
                  <a:solidFill>
                    <a:schemeClr val="bg1"/>
                  </a:solidFill>
                  <a:latin typeface="Arial Black" pitchFamily="34" charset="0"/>
                  <a:ea typeface="ＭＳ Ｐゴシック"/>
                </a:rPr>
                <a:t>4 days</a:t>
              </a:r>
              <a:r>
                <a:rPr lang="en-US" sz="1800" b="1" dirty="0">
                  <a:solidFill>
                    <a:schemeClr val="bg1"/>
                  </a:solidFill>
                  <a:latin typeface="Arial"/>
                  <a:ea typeface="ＭＳ Ｐゴシック"/>
                </a:rPr>
                <a:t> to </a:t>
              </a:r>
              <a:r>
                <a:rPr lang="en-US" sz="1800" b="1" dirty="0" smtClean="0">
                  <a:solidFill>
                    <a:schemeClr val="bg1"/>
                  </a:solidFill>
                  <a:latin typeface="Arial"/>
                  <a:ea typeface="ＭＳ Ｐゴシック"/>
                </a:rPr>
                <a:t/>
              </a:r>
              <a:br>
                <a:rPr lang="en-US" sz="1800" b="1" dirty="0" smtClean="0">
                  <a:solidFill>
                    <a:schemeClr val="bg1"/>
                  </a:solidFill>
                  <a:latin typeface="Arial"/>
                  <a:ea typeface="ＭＳ Ｐゴシック"/>
                </a:rPr>
              </a:br>
              <a:r>
                <a:rPr lang="en-US" sz="1800" b="1" dirty="0" smtClean="0">
                  <a:solidFill>
                    <a:schemeClr val="bg1"/>
                  </a:solidFill>
                  <a:latin typeface="Arial Black" pitchFamily="34" charset="0"/>
                  <a:ea typeface="ＭＳ Ｐゴシック"/>
                </a:rPr>
                <a:t>8 weeks</a:t>
              </a:r>
              <a:endParaRPr lang="en-US" sz="1800" b="1" dirty="0">
                <a:solidFill>
                  <a:schemeClr val="bg1"/>
                </a:solidFill>
                <a:latin typeface="Arial"/>
                <a:ea typeface="ＭＳ Ｐゴシック"/>
              </a:endParaRPr>
            </a:p>
          </p:txBody>
        </p:sp>
      </p:grpSp>
      <p:sp>
        <p:nvSpPr>
          <p:cNvPr id="32" name="Rectangle 31"/>
          <p:cNvSpPr/>
          <p:nvPr/>
        </p:nvSpPr>
        <p:spPr>
          <a:xfrm>
            <a:off x="200510" y="880298"/>
            <a:ext cx="3433762" cy="397032"/>
          </a:xfrm>
          <a:prstGeom prst="rect">
            <a:avLst/>
          </a:prstGeom>
        </p:spPr>
        <p:txBody>
          <a:bodyPr wrap="square">
            <a:spAutoFit/>
          </a:bodyPr>
          <a:lstStyle/>
          <a:p>
            <a:pPr algn="l" fontAlgn="auto">
              <a:lnSpc>
                <a:spcPct val="110000"/>
              </a:lnSpc>
              <a:spcBef>
                <a:spcPts val="0"/>
              </a:spcBef>
              <a:defRPr/>
            </a:pPr>
            <a:r>
              <a:rPr lang="en-US" sz="1800" b="1" dirty="0" smtClean="0">
                <a:solidFill>
                  <a:schemeClr val="tx1"/>
                </a:solidFill>
                <a:latin typeface="Arial" pitchFamily="34" charset="0"/>
                <a:ea typeface="+mj-ea"/>
                <a:cs typeface="+mj-cs"/>
              </a:rPr>
              <a:t>Traditional app provisioning</a:t>
            </a:r>
            <a:endParaRPr lang="en-US" sz="1800" b="1" dirty="0">
              <a:solidFill>
                <a:schemeClr val="tx1"/>
              </a:solidFill>
              <a:latin typeface="Arial" pitchFamily="34" charset="0"/>
              <a:ea typeface="+mj-ea"/>
              <a:cs typeface="+mj-cs"/>
            </a:endParaRPr>
          </a:p>
        </p:txBody>
      </p:sp>
      <p:grpSp>
        <p:nvGrpSpPr>
          <p:cNvPr id="2" name="Group 36"/>
          <p:cNvGrpSpPr/>
          <p:nvPr/>
        </p:nvGrpSpPr>
        <p:grpSpPr>
          <a:xfrm>
            <a:off x="395091" y="3731852"/>
            <a:ext cx="1371600" cy="1371600"/>
            <a:chOff x="354985" y="3981507"/>
            <a:chExt cx="1371600" cy="1371600"/>
          </a:xfrm>
        </p:grpSpPr>
        <p:grpSp>
          <p:nvGrpSpPr>
            <p:cNvPr id="4" name="Group 27"/>
            <p:cNvGrpSpPr/>
            <p:nvPr/>
          </p:nvGrpSpPr>
          <p:grpSpPr>
            <a:xfrm>
              <a:off x="354985" y="3981507"/>
              <a:ext cx="1371600" cy="1371600"/>
              <a:chOff x="-2162175" y="1304925"/>
              <a:chExt cx="914400" cy="914400"/>
            </a:xfrm>
          </p:grpSpPr>
          <p:sp>
            <p:nvSpPr>
              <p:cNvPr id="25" name="Oval 24"/>
              <p:cNvSpPr/>
              <p:nvPr/>
            </p:nvSpPr>
            <p:spPr bwMode="auto">
              <a:xfrm>
                <a:off x="-2162175" y="1304925"/>
                <a:ext cx="914400" cy="914400"/>
              </a:xfrm>
              <a:prstGeom prst="ellipse">
                <a:avLst/>
              </a:prstGeom>
              <a:solidFill>
                <a:schemeClr val="accent4"/>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20" name="Pie 19"/>
              <p:cNvSpPr/>
              <p:nvPr/>
            </p:nvSpPr>
            <p:spPr bwMode="auto">
              <a:xfrm flipH="1">
                <a:off x="-2162175" y="1304925"/>
                <a:ext cx="914400" cy="914400"/>
              </a:xfrm>
              <a:prstGeom prst="pie">
                <a:avLst>
                  <a:gd name="adj1" fmla="val 17318974"/>
                  <a:gd name="adj2" fmla="val 16200000"/>
                </a:avLst>
              </a:prstGeom>
              <a:solidFill>
                <a:schemeClr val="bg1">
                  <a:alpha val="2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26" name="Pie 25"/>
              <p:cNvSpPr/>
              <p:nvPr/>
            </p:nvSpPr>
            <p:spPr bwMode="auto">
              <a:xfrm flipH="1">
                <a:off x="-2162175" y="1304925"/>
                <a:ext cx="914400" cy="914400"/>
              </a:xfrm>
              <a:prstGeom prst="pie">
                <a:avLst>
                  <a:gd name="adj1" fmla="val 18099876"/>
                  <a:gd name="adj2" fmla="val 16200000"/>
                </a:avLst>
              </a:prstGeom>
              <a:solidFill>
                <a:schemeClr val="bg1">
                  <a:alpha val="2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27" name="Pie 26"/>
              <p:cNvSpPr/>
              <p:nvPr/>
            </p:nvSpPr>
            <p:spPr bwMode="auto">
              <a:xfrm flipH="1">
                <a:off x="-2162175" y="1304925"/>
                <a:ext cx="914400" cy="914400"/>
              </a:xfrm>
              <a:prstGeom prst="pie">
                <a:avLst>
                  <a:gd name="adj1" fmla="val 19029737"/>
                  <a:gd name="adj2" fmla="val 16200000"/>
                </a:avLst>
              </a:prstGeom>
              <a:solidFill>
                <a:schemeClr val="bg1">
                  <a:alpha val="2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grpSp>
        <p:sp>
          <p:nvSpPr>
            <p:cNvPr id="7" name="Rectangle 6"/>
            <p:cNvSpPr/>
            <p:nvPr/>
          </p:nvSpPr>
          <p:spPr>
            <a:xfrm>
              <a:off x="392210" y="4667307"/>
              <a:ext cx="1297151" cy="400110"/>
            </a:xfrm>
            <a:prstGeom prst="rect">
              <a:avLst/>
            </a:prstGeom>
          </p:spPr>
          <p:txBody>
            <a:bodyPr wrap="none">
              <a:spAutoFit/>
            </a:bodyPr>
            <a:lstStyle/>
            <a:p>
              <a:r>
                <a:rPr lang="en-US" sz="2000" b="1" dirty="0">
                  <a:solidFill>
                    <a:schemeClr val="accent4">
                      <a:lumMod val="75000"/>
                    </a:schemeClr>
                  </a:solidFill>
                  <a:latin typeface="Arial Black" pitchFamily="34" charset="0"/>
                  <a:ea typeface="ＭＳ Ｐゴシック"/>
                </a:rPr>
                <a:t>Minutes</a:t>
              </a:r>
            </a:p>
          </p:txBody>
        </p:sp>
      </p:grpSp>
      <p:sp>
        <p:nvSpPr>
          <p:cNvPr id="33" name="Rectangle 32"/>
          <p:cNvSpPr/>
          <p:nvPr/>
        </p:nvSpPr>
        <p:spPr>
          <a:xfrm>
            <a:off x="240616" y="3256182"/>
            <a:ext cx="6040180" cy="397032"/>
          </a:xfrm>
          <a:prstGeom prst="rect">
            <a:avLst/>
          </a:prstGeom>
        </p:spPr>
        <p:txBody>
          <a:bodyPr wrap="square">
            <a:spAutoFit/>
          </a:bodyPr>
          <a:lstStyle/>
          <a:p>
            <a:pPr algn="l" fontAlgn="auto">
              <a:lnSpc>
                <a:spcPct val="110000"/>
              </a:lnSpc>
              <a:spcBef>
                <a:spcPts val="0"/>
              </a:spcBef>
              <a:defRPr/>
            </a:pPr>
            <a:r>
              <a:rPr lang="en-US" sz="1800" b="1" dirty="0" smtClean="0">
                <a:solidFill>
                  <a:schemeClr val="tx1"/>
                </a:solidFill>
                <a:latin typeface="Arial" pitchFamily="34" charset="0"/>
                <a:ea typeface="+mj-ea"/>
                <a:cs typeface="+mj-cs"/>
              </a:rPr>
              <a:t>What app provisioning should be …</a:t>
            </a:r>
            <a:endParaRPr lang="en-US" sz="1800" b="1" dirty="0">
              <a:solidFill>
                <a:schemeClr val="tx1"/>
              </a:solidFill>
              <a:latin typeface="Arial" pitchFamily="34" charset="0"/>
              <a:ea typeface="+mj-ea"/>
              <a:cs typeface="+mj-cs"/>
            </a:endParaRPr>
          </a:p>
        </p:txBody>
      </p:sp>
      <p:pic>
        <p:nvPicPr>
          <p:cNvPr id="34" name="Picture 16" descr="ICON_Person_Green_Q408.png"/>
          <p:cNvPicPr>
            <a:picLocks noChangeAspect="1"/>
          </p:cNvPicPr>
          <p:nvPr/>
        </p:nvPicPr>
        <p:blipFill>
          <a:blip r:embed="rId10"/>
          <a:srcRect/>
          <a:stretch>
            <a:fillRect/>
          </a:stretch>
        </p:blipFill>
        <p:spPr bwMode="auto">
          <a:xfrm>
            <a:off x="2091697" y="4488107"/>
            <a:ext cx="435284" cy="753677"/>
          </a:xfrm>
          <a:prstGeom prst="rect">
            <a:avLst/>
          </a:prstGeom>
          <a:noFill/>
          <a:ln w="9525">
            <a:noFill/>
            <a:miter lim="800000"/>
            <a:headEnd/>
            <a:tailEnd/>
          </a:ln>
        </p:spPr>
      </p:pic>
      <p:sp>
        <p:nvSpPr>
          <p:cNvPr id="35" name="Pentagon 34"/>
          <p:cNvSpPr/>
          <p:nvPr/>
        </p:nvSpPr>
        <p:spPr bwMode="auto">
          <a:xfrm>
            <a:off x="2545016" y="3674702"/>
            <a:ext cx="6532144" cy="2421298"/>
          </a:xfrm>
          <a:prstGeom prst="homePlate">
            <a:avLst>
              <a:gd name="adj" fmla="val 26978"/>
            </a:avLst>
          </a:prstGeom>
          <a:solidFill>
            <a:schemeClr val="accent4">
              <a:lumMod val="40000"/>
              <a:lumOff val="60000"/>
            </a:schemeClr>
          </a:solidFill>
          <a:ln w="12700">
            <a:noFill/>
            <a:round/>
            <a:headEnd/>
            <a:tailEnd/>
          </a:ln>
          <a:effectLst>
            <a:innerShdw blurRad="63500" dist="50800" dir="13500000">
              <a:prstClr val="black">
                <a:alpha val="50000"/>
              </a:prstClr>
            </a:inn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10" name="TextBox 9"/>
          <p:cNvSpPr txBox="1"/>
          <p:nvPr/>
        </p:nvSpPr>
        <p:spPr>
          <a:xfrm>
            <a:off x="2553367" y="3729811"/>
            <a:ext cx="5868737" cy="523220"/>
          </a:xfrm>
          <a:prstGeom prst="rect">
            <a:avLst/>
          </a:prstGeom>
          <a:noFill/>
        </p:spPr>
        <p:txBody>
          <a:bodyPr wrap="square" rtlCol="0">
            <a:spAutoFit/>
          </a:bodyPr>
          <a:lstStyle/>
          <a:p>
            <a:r>
              <a:rPr lang="en-US" sz="1400" dirty="0" smtClean="0">
                <a:solidFill>
                  <a:srgbClr val="333333"/>
                </a:solidFill>
                <a:latin typeface="+mn-lt"/>
                <a:ea typeface="+mn-ea"/>
              </a:rPr>
              <a:t>An application architect uses a self-serve application provisioning portal to fully provision &amp; update applications across any registered cloud</a:t>
            </a:r>
          </a:p>
        </p:txBody>
      </p:sp>
      <p:pic>
        <p:nvPicPr>
          <p:cNvPr id="29" name="Picture 2" descr="C:\Users\uparsa\Desktop\s1.PNG"/>
          <p:cNvPicPr>
            <a:picLocks noChangeAspect="1" noChangeArrowheads="1"/>
          </p:cNvPicPr>
          <p:nvPr/>
        </p:nvPicPr>
        <p:blipFill>
          <a:blip r:embed="rId11" cstate="print"/>
          <a:stretch>
            <a:fillRect/>
          </a:stretch>
        </p:blipFill>
        <p:spPr bwMode="auto">
          <a:xfrm>
            <a:off x="5148215" y="4427383"/>
            <a:ext cx="1509260" cy="1200719"/>
          </a:xfrm>
          <a:prstGeom prst="rect">
            <a:avLst/>
          </a:prstGeom>
          <a:noFill/>
          <a:effectLst>
            <a:outerShdw blurRad="50800" dist="38100" dir="2700000" algn="tl" rotWithShape="0">
              <a:prstClr val="black">
                <a:alpha val="40000"/>
              </a:prstClr>
            </a:outerShdw>
          </a:effectLst>
        </p:spPr>
      </p:pic>
      <p:pic>
        <p:nvPicPr>
          <p:cNvPr id="14" name="Picture 13" descr="Screen shot 2012-06-22 at 11.22.03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80632" y="4394863"/>
            <a:ext cx="2443747" cy="1527342"/>
          </a:xfrm>
          <a:prstGeom prst="rect">
            <a:avLst/>
          </a:prstGeom>
        </p:spPr>
      </p:pic>
      <p:pic>
        <p:nvPicPr>
          <p:cNvPr id="16" name="Picture 15" descr="Screen shot 2012-06-22 at 11.24.09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90632" y="4287917"/>
            <a:ext cx="2058736" cy="1353552"/>
          </a:xfrm>
          <a:prstGeom prst="rect">
            <a:avLst/>
          </a:prstGeom>
        </p:spPr>
      </p:pic>
    </p:spTree>
    <p:extLst>
      <p:ext uri="{BB962C8B-B14F-4D97-AF65-F5344CB8AC3E}">
        <p14:creationId xmlns:p14="http://schemas.microsoft.com/office/powerpoint/2010/main" val="29492740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p:cNvGrpSpPr/>
          <p:nvPr/>
        </p:nvGrpSpPr>
        <p:grpSpPr>
          <a:xfrm>
            <a:off x="133670" y="3665618"/>
            <a:ext cx="8774524" cy="2151955"/>
            <a:chOff x="133670" y="3665618"/>
            <a:chExt cx="8774524" cy="2151955"/>
          </a:xfrm>
        </p:grpSpPr>
        <p:grpSp>
          <p:nvGrpSpPr>
            <p:cNvPr id="4" name="Group 27"/>
            <p:cNvGrpSpPr/>
            <p:nvPr/>
          </p:nvGrpSpPr>
          <p:grpSpPr>
            <a:xfrm>
              <a:off x="354985" y="4141288"/>
              <a:ext cx="1139826" cy="1139826"/>
              <a:chOff x="-2162175" y="1304925"/>
              <a:chExt cx="914400" cy="914400"/>
            </a:xfrm>
          </p:grpSpPr>
          <p:sp>
            <p:nvSpPr>
              <p:cNvPr id="25" name="Oval 24"/>
              <p:cNvSpPr/>
              <p:nvPr/>
            </p:nvSpPr>
            <p:spPr bwMode="auto">
              <a:xfrm>
                <a:off x="-2162175" y="1304925"/>
                <a:ext cx="914400" cy="914400"/>
              </a:xfrm>
              <a:prstGeom prst="ellipse">
                <a:avLst/>
              </a:prstGeom>
              <a:solidFill>
                <a:schemeClr val="accent4"/>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20" name="Pie 19"/>
              <p:cNvSpPr/>
              <p:nvPr/>
            </p:nvSpPr>
            <p:spPr bwMode="auto">
              <a:xfrm flipH="1">
                <a:off x="-2162175" y="1304925"/>
                <a:ext cx="914400" cy="914400"/>
              </a:xfrm>
              <a:prstGeom prst="pie">
                <a:avLst>
                  <a:gd name="adj1" fmla="val 17318974"/>
                  <a:gd name="adj2" fmla="val 16200000"/>
                </a:avLst>
              </a:prstGeom>
              <a:solidFill>
                <a:schemeClr val="bg1">
                  <a:alpha val="2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26" name="Pie 25"/>
              <p:cNvSpPr/>
              <p:nvPr/>
            </p:nvSpPr>
            <p:spPr bwMode="auto">
              <a:xfrm flipH="1">
                <a:off x="-2162175" y="1304925"/>
                <a:ext cx="914400" cy="914400"/>
              </a:xfrm>
              <a:prstGeom prst="pie">
                <a:avLst>
                  <a:gd name="adj1" fmla="val 18099876"/>
                  <a:gd name="adj2" fmla="val 16200000"/>
                </a:avLst>
              </a:prstGeom>
              <a:solidFill>
                <a:schemeClr val="bg1">
                  <a:alpha val="2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27" name="Pie 26"/>
              <p:cNvSpPr/>
              <p:nvPr/>
            </p:nvSpPr>
            <p:spPr bwMode="auto">
              <a:xfrm flipH="1">
                <a:off x="-2162175" y="1304925"/>
                <a:ext cx="914400" cy="914400"/>
              </a:xfrm>
              <a:prstGeom prst="pie">
                <a:avLst>
                  <a:gd name="adj1" fmla="val 19029737"/>
                  <a:gd name="adj2" fmla="val 16200000"/>
                </a:avLst>
              </a:prstGeom>
              <a:solidFill>
                <a:schemeClr val="bg1">
                  <a:alpha val="2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grpSp>
        <p:sp>
          <p:nvSpPr>
            <p:cNvPr id="33" name="Rectangle 32"/>
            <p:cNvSpPr/>
            <p:nvPr/>
          </p:nvSpPr>
          <p:spPr>
            <a:xfrm>
              <a:off x="133670" y="3665618"/>
              <a:ext cx="6040180" cy="392415"/>
            </a:xfrm>
            <a:prstGeom prst="rect">
              <a:avLst/>
            </a:prstGeom>
          </p:spPr>
          <p:txBody>
            <a:bodyPr wrap="square">
              <a:spAutoFit/>
            </a:bodyPr>
            <a:lstStyle/>
            <a:p>
              <a:pPr algn="l" fontAlgn="auto">
                <a:lnSpc>
                  <a:spcPct val="110000"/>
                </a:lnSpc>
                <a:spcBef>
                  <a:spcPts val="0"/>
                </a:spcBef>
                <a:defRPr/>
              </a:pPr>
              <a:r>
                <a:rPr lang="en-US" sz="1800" b="1" dirty="0" smtClean="0">
                  <a:solidFill>
                    <a:schemeClr val="tx1"/>
                  </a:solidFill>
                  <a:latin typeface="Arial" pitchFamily="34" charset="0"/>
                  <a:ea typeface="+mj-ea"/>
                  <a:cs typeface="+mj-cs"/>
                </a:rPr>
                <a:t>What app monitoring/updates should be…</a:t>
              </a:r>
              <a:endParaRPr lang="en-US" sz="1800" b="1" dirty="0">
                <a:solidFill>
                  <a:schemeClr val="tx1"/>
                </a:solidFill>
                <a:latin typeface="Arial" pitchFamily="34" charset="0"/>
                <a:ea typeface="+mj-ea"/>
                <a:cs typeface="+mj-cs"/>
              </a:endParaRPr>
            </a:p>
          </p:txBody>
        </p:sp>
        <p:grpSp>
          <p:nvGrpSpPr>
            <p:cNvPr id="37" name="Group 36"/>
            <p:cNvGrpSpPr/>
            <p:nvPr/>
          </p:nvGrpSpPr>
          <p:grpSpPr>
            <a:xfrm>
              <a:off x="3025440" y="4134156"/>
              <a:ext cx="5882754" cy="1337735"/>
              <a:chOff x="325515" y="3552621"/>
              <a:chExt cx="8492511" cy="1931192"/>
            </a:xfrm>
          </p:grpSpPr>
          <p:grpSp>
            <p:nvGrpSpPr>
              <p:cNvPr id="38" name="Group 37"/>
              <p:cNvGrpSpPr/>
              <p:nvPr/>
            </p:nvGrpSpPr>
            <p:grpSpPr>
              <a:xfrm>
                <a:off x="1602564" y="3552621"/>
                <a:ext cx="7215462" cy="1782322"/>
                <a:chOff x="1602564" y="3063998"/>
                <a:chExt cx="7215462" cy="1782322"/>
              </a:xfrm>
            </p:grpSpPr>
            <p:grpSp>
              <p:nvGrpSpPr>
                <p:cNvPr id="48" name="Group 47"/>
                <p:cNvGrpSpPr/>
                <p:nvPr/>
              </p:nvGrpSpPr>
              <p:grpSpPr>
                <a:xfrm>
                  <a:off x="1602564" y="3063998"/>
                  <a:ext cx="7215462" cy="1782322"/>
                  <a:chOff x="1602564" y="3063998"/>
                  <a:chExt cx="7215462" cy="1782322"/>
                </a:xfrm>
                <a:effectLst>
                  <a:outerShdw blurRad="50800" dist="38100" dir="2700000" algn="tl" rotWithShape="0">
                    <a:prstClr val="black">
                      <a:alpha val="40000"/>
                    </a:prstClr>
                  </a:outerShdw>
                </a:effectLst>
              </p:grpSpPr>
              <p:sp>
                <p:nvSpPr>
                  <p:cNvPr id="50" name="Oval 49"/>
                  <p:cNvSpPr/>
                  <p:nvPr/>
                </p:nvSpPr>
                <p:spPr bwMode="auto">
                  <a:xfrm>
                    <a:off x="7172106" y="3200400"/>
                    <a:ext cx="1645920" cy="1645920"/>
                  </a:xfrm>
                  <a:prstGeom prst="ellipse">
                    <a:avLst/>
                  </a:prstGeom>
                  <a:solidFill>
                    <a:schemeClr val="accent1"/>
                  </a:solidFill>
                  <a:ln w="12700">
                    <a:noFill/>
                    <a:round/>
                    <a:headEnd/>
                    <a:tailEnd/>
                  </a:ln>
                  <a:effectLst/>
                </p:spPr>
                <p:txBody>
                  <a:bodyPr wrap="none" lIns="0" tIns="0" rIns="0" bIns="0" rtlCol="0" anchor="ctr"/>
                  <a:lstStyle/>
                  <a:p>
                    <a:endParaRPr lang="en-US" sz="1800" dirty="0">
                      <a:solidFill>
                        <a:srgbClr val="FFFFFF"/>
                      </a:solidFill>
                    </a:endParaRPr>
                  </a:p>
                </p:txBody>
              </p:sp>
              <p:sp>
                <p:nvSpPr>
                  <p:cNvPr id="51" name="Right Arrow 50"/>
                  <p:cNvSpPr/>
                  <p:nvPr/>
                </p:nvSpPr>
                <p:spPr bwMode="auto">
                  <a:xfrm flipH="1">
                    <a:off x="1602564" y="3063998"/>
                    <a:ext cx="6586360" cy="1138567"/>
                  </a:xfrm>
                  <a:prstGeom prst="rightArrow">
                    <a:avLst>
                      <a:gd name="adj1" fmla="val 74447"/>
                      <a:gd name="adj2" fmla="val 64658"/>
                    </a:avLst>
                  </a:prstGeom>
                  <a:solidFill>
                    <a:schemeClr val="accent1"/>
                  </a:solidFill>
                  <a:ln w="12700">
                    <a:noFill/>
                    <a:round/>
                    <a:headEnd/>
                    <a:tailEnd/>
                  </a:ln>
                  <a:effectLst/>
                </p:spPr>
                <p:txBody>
                  <a:bodyPr wrap="none" lIns="0" tIns="0" rIns="0" bIns="0" rtlCol="0" anchor="ctr"/>
                  <a:lstStyle/>
                  <a:p>
                    <a:endParaRPr lang="en-US" sz="1800" dirty="0">
                      <a:solidFill>
                        <a:srgbClr val="FFFFFF"/>
                      </a:solidFill>
                    </a:endParaRPr>
                  </a:p>
                </p:txBody>
              </p:sp>
              <p:sp>
                <p:nvSpPr>
                  <p:cNvPr id="52" name="Rectangle 51"/>
                  <p:cNvSpPr/>
                  <p:nvPr/>
                </p:nvSpPr>
                <p:spPr bwMode="auto">
                  <a:xfrm>
                    <a:off x="7172106" y="4405801"/>
                    <a:ext cx="924144" cy="440519"/>
                  </a:xfrm>
                  <a:prstGeom prst="rect">
                    <a:avLst/>
                  </a:prstGeom>
                  <a:solidFill>
                    <a:schemeClr val="accent1"/>
                  </a:solidFill>
                  <a:ln w="12700">
                    <a:noFill/>
                    <a:round/>
                    <a:headEnd/>
                    <a:tailEnd/>
                  </a:ln>
                  <a:effectLst/>
                </p:spPr>
                <p:txBody>
                  <a:bodyPr wrap="none" lIns="0" tIns="0" rIns="0" bIns="0" rtlCol="0" anchor="ctr"/>
                  <a:lstStyle/>
                  <a:p>
                    <a:endParaRPr lang="en-US" sz="1800" dirty="0">
                      <a:solidFill>
                        <a:srgbClr val="FFFFFF"/>
                      </a:solidFill>
                    </a:endParaRPr>
                  </a:p>
                </p:txBody>
              </p:sp>
            </p:grpSp>
            <p:sp>
              <p:nvSpPr>
                <p:cNvPr id="49" name="TextBox 48"/>
                <p:cNvSpPr txBox="1"/>
                <p:nvPr/>
              </p:nvSpPr>
              <p:spPr>
                <a:xfrm>
                  <a:off x="2367217" y="3293089"/>
                  <a:ext cx="5821708" cy="307777"/>
                </a:xfrm>
                <a:prstGeom prst="rect">
                  <a:avLst/>
                </a:prstGeom>
                <a:noFill/>
              </p:spPr>
              <p:txBody>
                <a:bodyPr wrap="square" rtlCol="0">
                  <a:spAutoFit/>
                </a:bodyPr>
                <a:lstStyle/>
                <a:p>
                  <a:r>
                    <a:rPr lang="en-US" sz="1400" b="1" dirty="0" smtClean="0">
                      <a:solidFill>
                        <a:schemeClr val="tx1"/>
                      </a:solidFill>
                      <a:latin typeface="+mn-lt"/>
                      <a:ea typeface="+mn-ea"/>
                    </a:rPr>
                    <a:t>Optimize</a:t>
                  </a:r>
                </a:p>
              </p:txBody>
            </p:sp>
          </p:grpSp>
          <p:grpSp>
            <p:nvGrpSpPr>
              <p:cNvPr id="39" name="Group 38"/>
              <p:cNvGrpSpPr/>
              <p:nvPr/>
            </p:nvGrpSpPr>
            <p:grpSpPr>
              <a:xfrm>
                <a:off x="4895744" y="4345246"/>
                <a:ext cx="2957764" cy="1138567"/>
                <a:chOff x="4895744" y="3856623"/>
                <a:chExt cx="2957764" cy="1138567"/>
              </a:xfrm>
            </p:grpSpPr>
            <p:sp>
              <p:nvSpPr>
                <p:cNvPr id="46" name="Right Arrow 45"/>
                <p:cNvSpPr/>
                <p:nvPr/>
              </p:nvSpPr>
              <p:spPr bwMode="auto">
                <a:xfrm>
                  <a:off x="4895744" y="3856623"/>
                  <a:ext cx="2957764" cy="1138567"/>
                </a:xfrm>
                <a:prstGeom prst="rightArrow">
                  <a:avLst>
                    <a:gd name="adj1" fmla="val 74447"/>
                    <a:gd name="adj2" fmla="val 64658"/>
                  </a:avLst>
                </a:prstGeom>
                <a:solidFill>
                  <a:schemeClr val="accent3">
                    <a:lumMod val="40000"/>
                    <a:lumOff val="60000"/>
                    <a:alpha val="70000"/>
                  </a:schemeClr>
                </a:solidFill>
                <a:ln w="12700">
                  <a:noFill/>
                  <a:round/>
                  <a:headEnd/>
                  <a:tailEnd/>
                </a:ln>
                <a:effectLst>
                  <a:outerShdw blurRad="50800" dist="38100" dir="2700000" algn="tl" rotWithShape="0">
                    <a:prstClr val="black">
                      <a:alpha val="40000"/>
                    </a:prstClr>
                  </a:outerShdw>
                </a:effectLst>
              </p:spPr>
              <p:txBody>
                <a:bodyPr wrap="none" lIns="0" tIns="0" rIns="0" bIns="0" rtlCol="0" anchor="ctr"/>
                <a:lstStyle/>
                <a:p>
                  <a:endParaRPr lang="en-US" sz="1400" dirty="0">
                    <a:solidFill>
                      <a:srgbClr val="FFFFFF"/>
                    </a:solidFill>
                  </a:endParaRPr>
                </a:p>
              </p:txBody>
            </p:sp>
            <p:sp>
              <p:nvSpPr>
                <p:cNvPr id="47" name="TextBox 46"/>
                <p:cNvSpPr txBox="1"/>
                <p:nvPr/>
              </p:nvSpPr>
              <p:spPr>
                <a:xfrm>
                  <a:off x="5211250" y="4221135"/>
                  <a:ext cx="2368641" cy="307777"/>
                </a:xfrm>
                <a:prstGeom prst="rect">
                  <a:avLst/>
                </a:prstGeom>
                <a:noFill/>
              </p:spPr>
              <p:txBody>
                <a:bodyPr wrap="square" rtlCol="0">
                  <a:spAutoFit/>
                </a:bodyPr>
                <a:lstStyle/>
                <a:p>
                  <a:r>
                    <a:rPr lang="en-US" sz="1400" b="1" dirty="0" smtClean="0">
                      <a:solidFill>
                        <a:srgbClr val="333333"/>
                      </a:solidFill>
                      <a:latin typeface="+mn-lt"/>
                      <a:ea typeface="+mn-ea"/>
                    </a:rPr>
                    <a:t>Monitor</a:t>
                  </a:r>
                </a:p>
              </p:txBody>
            </p:sp>
          </p:grpSp>
          <p:grpSp>
            <p:nvGrpSpPr>
              <p:cNvPr id="40" name="Group 39"/>
              <p:cNvGrpSpPr/>
              <p:nvPr/>
            </p:nvGrpSpPr>
            <p:grpSpPr>
              <a:xfrm>
                <a:off x="2469574" y="4325141"/>
                <a:ext cx="3101946" cy="1138567"/>
                <a:chOff x="2469574" y="3836518"/>
                <a:chExt cx="3101946" cy="1138567"/>
              </a:xfrm>
            </p:grpSpPr>
            <p:sp>
              <p:nvSpPr>
                <p:cNvPr id="44" name="Right Arrow 43"/>
                <p:cNvSpPr/>
                <p:nvPr/>
              </p:nvSpPr>
              <p:spPr bwMode="auto">
                <a:xfrm>
                  <a:off x="2469574" y="3836518"/>
                  <a:ext cx="3101946" cy="1138567"/>
                </a:xfrm>
                <a:prstGeom prst="rightArrow">
                  <a:avLst>
                    <a:gd name="adj1" fmla="val 74447"/>
                    <a:gd name="adj2" fmla="val 64658"/>
                  </a:avLst>
                </a:prstGeom>
                <a:solidFill>
                  <a:schemeClr val="accent4">
                    <a:lumMod val="60000"/>
                    <a:lumOff val="40000"/>
                    <a:alpha val="70000"/>
                  </a:schemeClr>
                </a:solidFill>
                <a:ln w="12700">
                  <a:noFill/>
                  <a:round/>
                  <a:headEnd/>
                  <a:tailEnd/>
                </a:ln>
                <a:effectLst>
                  <a:outerShdw blurRad="50800" dist="38100" dir="2700000" algn="tl" rotWithShape="0">
                    <a:prstClr val="black">
                      <a:alpha val="40000"/>
                    </a:prstClr>
                  </a:outerShdw>
                </a:effectLst>
              </p:spPr>
              <p:txBody>
                <a:bodyPr wrap="none" lIns="0" tIns="0" rIns="0" bIns="0" rtlCol="0" anchor="ctr"/>
                <a:lstStyle/>
                <a:p>
                  <a:endParaRPr lang="en-US" sz="1400" dirty="0">
                    <a:solidFill>
                      <a:srgbClr val="FFFFFF"/>
                    </a:solidFill>
                  </a:endParaRPr>
                </a:p>
              </p:txBody>
            </p:sp>
            <p:sp>
              <p:nvSpPr>
                <p:cNvPr id="45" name="TextBox 44"/>
                <p:cNvSpPr txBox="1"/>
                <p:nvPr/>
              </p:nvSpPr>
              <p:spPr>
                <a:xfrm>
                  <a:off x="2686050" y="4221135"/>
                  <a:ext cx="2548578" cy="307777"/>
                </a:xfrm>
                <a:prstGeom prst="rect">
                  <a:avLst/>
                </a:prstGeom>
                <a:noFill/>
              </p:spPr>
              <p:txBody>
                <a:bodyPr wrap="square" rtlCol="0">
                  <a:spAutoFit/>
                </a:bodyPr>
                <a:lstStyle/>
                <a:p>
                  <a:r>
                    <a:rPr lang="en-US" sz="1400" b="1" dirty="0" smtClean="0">
                      <a:solidFill>
                        <a:srgbClr val="333333"/>
                      </a:solidFill>
                      <a:latin typeface="+mn-lt"/>
                      <a:ea typeface="+mn-ea"/>
                    </a:rPr>
                    <a:t>Deploy</a:t>
                  </a:r>
                </a:p>
              </p:txBody>
            </p:sp>
          </p:grpSp>
          <p:grpSp>
            <p:nvGrpSpPr>
              <p:cNvPr id="41" name="Group 40"/>
              <p:cNvGrpSpPr/>
              <p:nvPr/>
            </p:nvGrpSpPr>
            <p:grpSpPr>
              <a:xfrm>
                <a:off x="325515" y="4325141"/>
                <a:ext cx="2854166" cy="1138567"/>
                <a:chOff x="325515" y="3836518"/>
                <a:chExt cx="2854166" cy="1138567"/>
              </a:xfrm>
            </p:grpSpPr>
            <p:sp>
              <p:nvSpPr>
                <p:cNvPr id="42" name="Right Arrow 41"/>
                <p:cNvSpPr/>
                <p:nvPr/>
              </p:nvSpPr>
              <p:spPr bwMode="auto">
                <a:xfrm>
                  <a:off x="325516" y="3836518"/>
                  <a:ext cx="2854165" cy="1138567"/>
                </a:xfrm>
                <a:prstGeom prst="rightArrow">
                  <a:avLst>
                    <a:gd name="adj1" fmla="val 74447"/>
                    <a:gd name="adj2" fmla="val 64658"/>
                  </a:avLst>
                </a:prstGeom>
                <a:solidFill>
                  <a:schemeClr val="accent4">
                    <a:alpha val="70000"/>
                  </a:schemeClr>
                </a:solidFill>
                <a:ln w="12700">
                  <a:noFill/>
                  <a:round/>
                  <a:headEnd/>
                  <a:tailEnd/>
                </a:ln>
                <a:effectLst>
                  <a:outerShdw blurRad="50800" dist="38100" dir="2700000" algn="tl" rotWithShape="0">
                    <a:prstClr val="black">
                      <a:alpha val="40000"/>
                    </a:prstClr>
                  </a:outerShdw>
                </a:effectLst>
              </p:spPr>
              <p:txBody>
                <a:bodyPr wrap="none" lIns="0" tIns="0" rIns="0" bIns="0" rtlCol="0" anchor="ctr"/>
                <a:lstStyle/>
                <a:p>
                  <a:endParaRPr lang="en-US" sz="1400" dirty="0">
                    <a:solidFill>
                      <a:srgbClr val="FFFFFF"/>
                    </a:solidFill>
                  </a:endParaRPr>
                </a:p>
              </p:txBody>
            </p:sp>
            <p:sp>
              <p:nvSpPr>
                <p:cNvPr id="43" name="TextBox 42"/>
                <p:cNvSpPr txBox="1"/>
                <p:nvPr/>
              </p:nvSpPr>
              <p:spPr>
                <a:xfrm>
                  <a:off x="325515" y="4221135"/>
                  <a:ext cx="2554099" cy="307777"/>
                </a:xfrm>
                <a:prstGeom prst="rect">
                  <a:avLst/>
                </a:prstGeom>
                <a:noFill/>
              </p:spPr>
              <p:txBody>
                <a:bodyPr wrap="square" rtlCol="0">
                  <a:spAutoFit/>
                </a:bodyPr>
                <a:lstStyle/>
                <a:p>
                  <a:r>
                    <a:rPr lang="en-US" sz="1400" b="1" dirty="0" smtClean="0">
                      <a:solidFill>
                        <a:srgbClr val="333333"/>
                      </a:solidFill>
                      <a:latin typeface="+mn-lt"/>
                      <a:ea typeface="+mn-ea"/>
                    </a:rPr>
                    <a:t>Build</a:t>
                  </a:r>
                </a:p>
              </p:txBody>
            </p:sp>
          </p:grpSp>
        </p:grpSp>
        <p:sp>
          <p:nvSpPr>
            <p:cNvPr id="61" name="TextBox 60"/>
            <p:cNvSpPr txBox="1"/>
            <p:nvPr/>
          </p:nvSpPr>
          <p:spPr>
            <a:xfrm>
              <a:off x="4170093" y="5571352"/>
              <a:ext cx="4466909" cy="246221"/>
            </a:xfrm>
            <a:prstGeom prst="rect">
              <a:avLst/>
            </a:prstGeom>
            <a:solidFill>
              <a:schemeClr val="accent5"/>
            </a:solidFill>
            <a:effectLst>
              <a:outerShdw blurRad="50800" dist="38100" dir="2700000" algn="tl" rotWithShape="0">
                <a:prstClr val="black">
                  <a:alpha val="40000"/>
                </a:prstClr>
              </a:outerShdw>
            </a:effectLst>
          </p:spPr>
          <p:txBody>
            <a:bodyPr wrap="square" rtlCol="0">
              <a:spAutoFit/>
            </a:bodyPr>
            <a:lstStyle/>
            <a:p>
              <a:r>
                <a:rPr lang="en-US" sz="1000" b="1" dirty="0" smtClean="0">
                  <a:solidFill>
                    <a:srgbClr val="333333"/>
                  </a:solidFill>
                  <a:latin typeface="+mn-lt"/>
                  <a:ea typeface="+mn-ea"/>
                </a:rPr>
                <a:t>Continuous, factual data about application performance</a:t>
              </a:r>
            </a:p>
          </p:txBody>
        </p:sp>
        <p:sp>
          <p:nvSpPr>
            <p:cNvPr id="94" name="Rectangle 93"/>
            <p:cNvSpPr/>
            <p:nvPr/>
          </p:nvSpPr>
          <p:spPr>
            <a:xfrm>
              <a:off x="430527" y="5348781"/>
              <a:ext cx="988741" cy="246221"/>
            </a:xfrm>
            <a:prstGeom prst="rect">
              <a:avLst/>
            </a:prstGeom>
          </p:spPr>
          <p:txBody>
            <a:bodyPr wrap="square">
              <a:spAutoFit/>
            </a:bodyPr>
            <a:lstStyle/>
            <a:p>
              <a:pPr lvl="0">
                <a:spcAft>
                  <a:spcPts val="0"/>
                </a:spcAft>
              </a:pPr>
              <a:r>
                <a:rPr lang="en-US" sz="1000" b="1" dirty="0" smtClean="0">
                  <a:solidFill>
                    <a:schemeClr val="tx1"/>
                  </a:solidFill>
                  <a:latin typeface="+mn-lt"/>
                  <a:ea typeface="ＭＳ Ｐゴシック"/>
                </a:rPr>
                <a:t>Time</a:t>
              </a:r>
              <a:endParaRPr lang="en-US" sz="1000" b="1" dirty="0">
                <a:solidFill>
                  <a:schemeClr val="tx1"/>
                </a:solidFill>
                <a:latin typeface="+mn-lt"/>
                <a:ea typeface="ＭＳ Ｐゴシック"/>
              </a:endParaRPr>
            </a:p>
          </p:txBody>
        </p:sp>
        <p:sp>
          <p:nvSpPr>
            <p:cNvPr id="96" name="Rectangle 95"/>
            <p:cNvSpPr/>
            <p:nvPr/>
          </p:nvSpPr>
          <p:spPr>
            <a:xfrm>
              <a:off x="1761277" y="5348781"/>
              <a:ext cx="988741" cy="246221"/>
            </a:xfrm>
            <a:prstGeom prst="rect">
              <a:avLst/>
            </a:prstGeom>
          </p:spPr>
          <p:txBody>
            <a:bodyPr wrap="square">
              <a:spAutoFit/>
            </a:bodyPr>
            <a:lstStyle/>
            <a:p>
              <a:pPr lvl="0">
                <a:spcAft>
                  <a:spcPts val="0"/>
                </a:spcAft>
              </a:pPr>
              <a:r>
                <a:rPr lang="en-US" sz="1000" b="1" dirty="0" smtClean="0">
                  <a:solidFill>
                    <a:schemeClr val="tx1"/>
                  </a:solidFill>
                  <a:latin typeface="+mn-lt"/>
                  <a:ea typeface="ＭＳ Ｐゴシック"/>
                </a:rPr>
                <a:t>Accuracy</a:t>
              </a:r>
              <a:endParaRPr lang="en-US" sz="1000" b="1" dirty="0">
                <a:solidFill>
                  <a:schemeClr val="tx1"/>
                </a:solidFill>
                <a:latin typeface="+mn-lt"/>
                <a:ea typeface="ＭＳ Ｐゴシック"/>
              </a:endParaRPr>
            </a:p>
          </p:txBody>
        </p:sp>
        <p:sp>
          <p:nvSpPr>
            <p:cNvPr id="98" name="Oval 97"/>
            <p:cNvSpPr/>
            <p:nvPr/>
          </p:nvSpPr>
          <p:spPr bwMode="auto">
            <a:xfrm flipH="1">
              <a:off x="1685734" y="4141138"/>
              <a:ext cx="1139826" cy="1139826"/>
            </a:xfrm>
            <a:prstGeom prst="ellipse">
              <a:avLst/>
            </a:prstGeom>
            <a:noFill/>
            <a:ln w="12700">
              <a:solidFill>
                <a:schemeClr val="tx1"/>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107" name="Oval 106"/>
            <p:cNvSpPr/>
            <p:nvPr/>
          </p:nvSpPr>
          <p:spPr bwMode="auto">
            <a:xfrm>
              <a:off x="2317965" y="4928143"/>
              <a:ext cx="94407" cy="94407"/>
            </a:xfrm>
            <a:prstGeom prst="ellipse">
              <a:avLst/>
            </a:prstGeom>
            <a:solidFill>
              <a:schemeClr val="accent4"/>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08" name="Oval 107"/>
            <p:cNvSpPr/>
            <p:nvPr/>
          </p:nvSpPr>
          <p:spPr bwMode="auto">
            <a:xfrm>
              <a:off x="2091593" y="4680849"/>
              <a:ext cx="94407" cy="94407"/>
            </a:xfrm>
            <a:prstGeom prst="ellipse">
              <a:avLst/>
            </a:prstGeom>
            <a:solidFill>
              <a:schemeClr val="accent4"/>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09" name="Oval 108"/>
            <p:cNvSpPr/>
            <p:nvPr/>
          </p:nvSpPr>
          <p:spPr bwMode="auto">
            <a:xfrm>
              <a:off x="2235575" y="4569361"/>
              <a:ext cx="94407" cy="94407"/>
            </a:xfrm>
            <a:prstGeom prst="ellipse">
              <a:avLst/>
            </a:prstGeom>
            <a:solidFill>
              <a:schemeClr val="accent4"/>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10" name="Oval 109"/>
            <p:cNvSpPr/>
            <p:nvPr/>
          </p:nvSpPr>
          <p:spPr bwMode="auto">
            <a:xfrm>
              <a:off x="1870187" y="4944394"/>
              <a:ext cx="94407" cy="94407"/>
            </a:xfrm>
            <a:prstGeom prst="ellipse">
              <a:avLst/>
            </a:prstGeom>
            <a:solidFill>
              <a:schemeClr val="accent4"/>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11" name="Oval 110"/>
            <p:cNvSpPr/>
            <p:nvPr/>
          </p:nvSpPr>
          <p:spPr bwMode="auto">
            <a:xfrm>
              <a:off x="2095812" y="4458084"/>
              <a:ext cx="94407" cy="94407"/>
            </a:xfrm>
            <a:prstGeom prst="ellipse">
              <a:avLst/>
            </a:prstGeom>
            <a:solidFill>
              <a:schemeClr val="accent4"/>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12" name="Oval 111"/>
            <p:cNvSpPr/>
            <p:nvPr/>
          </p:nvSpPr>
          <p:spPr bwMode="auto">
            <a:xfrm>
              <a:off x="2477801" y="4663847"/>
              <a:ext cx="94407" cy="94407"/>
            </a:xfrm>
            <a:prstGeom prst="ellipse">
              <a:avLst/>
            </a:prstGeom>
            <a:solidFill>
              <a:schemeClr val="accent4"/>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sp>
        <p:nvSpPr>
          <p:cNvPr id="3" name="Title 1"/>
          <p:cNvSpPr>
            <a:spLocks noGrp="1"/>
          </p:cNvSpPr>
          <p:nvPr>
            <p:ph type="title"/>
          </p:nvPr>
        </p:nvSpPr>
        <p:spPr/>
        <p:txBody>
          <a:bodyPr/>
          <a:lstStyle/>
          <a:p>
            <a:r>
              <a:rPr lang="en-US" dirty="0"/>
              <a:t>Impact of Cloud and </a:t>
            </a:r>
            <a:r>
              <a:rPr lang="en-US" dirty="0" err="1" smtClean="0"/>
              <a:t>DevOps</a:t>
            </a:r>
            <a:r>
              <a:rPr lang="en-US" dirty="0" smtClean="0"/>
              <a:t>, on Monitoring and Maintenance Process</a:t>
            </a:r>
            <a:endParaRPr lang="en-US" dirty="0"/>
          </a:p>
        </p:txBody>
      </p:sp>
      <p:grpSp>
        <p:nvGrpSpPr>
          <p:cNvPr id="9" name="Group 23"/>
          <p:cNvGrpSpPr/>
          <p:nvPr/>
        </p:nvGrpSpPr>
        <p:grpSpPr>
          <a:xfrm>
            <a:off x="354985" y="1340578"/>
            <a:ext cx="1139826" cy="1139826"/>
            <a:chOff x="-2009775" y="981075"/>
            <a:chExt cx="914400" cy="914400"/>
          </a:xfrm>
        </p:grpSpPr>
        <p:sp>
          <p:nvSpPr>
            <p:cNvPr id="19" name="Oval 18"/>
            <p:cNvSpPr/>
            <p:nvPr/>
          </p:nvSpPr>
          <p:spPr bwMode="auto">
            <a:xfrm flipH="1">
              <a:off x="-2009775" y="981075"/>
              <a:ext cx="914400" cy="914400"/>
            </a:xfrm>
            <a:prstGeom prst="ellipse">
              <a:avLst/>
            </a:prstGeom>
            <a:solidFill>
              <a:schemeClr val="accent6">
                <a:lumMod val="5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8" name="Pie 7"/>
            <p:cNvSpPr/>
            <p:nvPr/>
          </p:nvSpPr>
          <p:spPr bwMode="auto">
            <a:xfrm flipH="1">
              <a:off x="-2009775" y="981075"/>
              <a:ext cx="914400" cy="914400"/>
            </a:xfrm>
            <a:prstGeom prst="pie">
              <a:avLst>
                <a:gd name="adj1" fmla="val 15055588"/>
                <a:gd name="adj2" fmla="val 16200000"/>
              </a:avLst>
            </a:prstGeom>
            <a:solidFill>
              <a:schemeClr val="bg1">
                <a:alpha val="2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22" name="Pie 21"/>
            <p:cNvSpPr/>
            <p:nvPr/>
          </p:nvSpPr>
          <p:spPr bwMode="auto">
            <a:xfrm flipH="1">
              <a:off x="-2009775" y="981075"/>
              <a:ext cx="914400" cy="914400"/>
            </a:xfrm>
            <a:prstGeom prst="pie">
              <a:avLst>
                <a:gd name="adj1" fmla="val 12323542"/>
                <a:gd name="adj2" fmla="val 16200000"/>
              </a:avLst>
            </a:prstGeom>
            <a:solidFill>
              <a:schemeClr val="bg1">
                <a:alpha val="2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23" name="Pie 22"/>
            <p:cNvSpPr/>
            <p:nvPr/>
          </p:nvSpPr>
          <p:spPr bwMode="auto">
            <a:xfrm flipH="1">
              <a:off x="-2009775" y="981075"/>
              <a:ext cx="914400" cy="914400"/>
            </a:xfrm>
            <a:prstGeom prst="pie">
              <a:avLst>
                <a:gd name="adj1" fmla="val 9308424"/>
                <a:gd name="adj2" fmla="val 16200000"/>
              </a:avLst>
            </a:prstGeom>
            <a:solidFill>
              <a:schemeClr val="bg1">
                <a:alpha val="2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grpSp>
      <p:sp>
        <p:nvSpPr>
          <p:cNvPr id="32" name="Rectangle 31"/>
          <p:cNvSpPr/>
          <p:nvPr/>
        </p:nvSpPr>
        <p:spPr>
          <a:xfrm>
            <a:off x="147038" y="880298"/>
            <a:ext cx="4625490" cy="392415"/>
          </a:xfrm>
          <a:prstGeom prst="rect">
            <a:avLst/>
          </a:prstGeom>
        </p:spPr>
        <p:txBody>
          <a:bodyPr wrap="square">
            <a:spAutoFit/>
          </a:bodyPr>
          <a:lstStyle/>
          <a:p>
            <a:pPr algn="l" fontAlgn="auto">
              <a:lnSpc>
                <a:spcPct val="110000"/>
              </a:lnSpc>
              <a:spcBef>
                <a:spcPts val="0"/>
              </a:spcBef>
              <a:defRPr/>
            </a:pPr>
            <a:r>
              <a:rPr lang="en-US" sz="1800" b="1" dirty="0" smtClean="0">
                <a:solidFill>
                  <a:schemeClr val="tx1"/>
                </a:solidFill>
                <a:latin typeface="Arial" pitchFamily="34" charset="0"/>
                <a:ea typeface="+mj-ea"/>
                <a:cs typeface="+mj-cs"/>
              </a:rPr>
              <a:t>Traditional app monitoring/updates</a:t>
            </a:r>
            <a:endParaRPr lang="en-US" sz="1800" b="1" dirty="0">
              <a:solidFill>
                <a:schemeClr val="tx1"/>
              </a:solidFill>
              <a:latin typeface="Arial" pitchFamily="34" charset="0"/>
              <a:ea typeface="+mj-ea"/>
              <a:cs typeface="+mj-cs"/>
            </a:endParaRPr>
          </a:p>
        </p:txBody>
      </p:sp>
      <p:sp>
        <p:nvSpPr>
          <p:cNvPr id="53" name="Right Arrow 52"/>
          <p:cNvSpPr/>
          <p:nvPr/>
        </p:nvSpPr>
        <p:spPr bwMode="auto">
          <a:xfrm>
            <a:off x="6451609" y="1029585"/>
            <a:ext cx="2048840" cy="788684"/>
          </a:xfrm>
          <a:prstGeom prst="rightArrow">
            <a:avLst>
              <a:gd name="adj1" fmla="val 74447"/>
              <a:gd name="adj2" fmla="val 64658"/>
            </a:avLst>
          </a:prstGeom>
          <a:solidFill>
            <a:schemeClr val="accent3">
              <a:lumMod val="40000"/>
              <a:lumOff val="60000"/>
            </a:schemeClr>
          </a:solidFill>
          <a:ln w="12700">
            <a:noFill/>
            <a:round/>
            <a:headEnd/>
            <a:tailEnd/>
          </a:ln>
          <a:effectLst>
            <a:outerShdw blurRad="50800" dist="38100" dir="2700000" algn="tl" rotWithShape="0">
              <a:prstClr val="black">
                <a:alpha val="40000"/>
              </a:prstClr>
            </a:outerShdw>
          </a:effectLst>
        </p:spPr>
        <p:txBody>
          <a:bodyPr wrap="none" lIns="0" tIns="0" rIns="0" bIns="0" rtlCol="0" anchor="ctr"/>
          <a:lstStyle/>
          <a:p>
            <a:endParaRPr lang="en-US" sz="1400" dirty="0">
              <a:solidFill>
                <a:srgbClr val="FFFFFF"/>
              </a:solidFill>
            </a:endParaRPr>
          </a:p>
        </p:txBody>
      </p:sp>
      <p:sp>
        <p:nvSpPr>
          <p:cNvPr id="54" name="TextBox 53"/>
          <p:cNvSpPr txBox="1"/>
          <p:nvPr/>
        </p:nvSpPr>
        <p:spPr>
          <a:xfrm>
            <a:off x="6670160" y="1282082"/>
            <a:ext cx="1640755" cy="213197"/>
          </a:xfrm>
          <a:prstGeom prst="rect">
            <a:avLst/>
          </a:prstGeom>
          <a:noFill/>
        </p:spPr>
        <p:txBody>
          <a:bodyPr wrap="square" rtlCol="0">
            <a:spAutoFit/>
          </a:bodyPr>
          <a:lstStyle/>
          <a:p>
            <a:r>
              <a:rPr lang="en-US" sz="1400" b="1" dirty="0" smtClean="0">
                <a:solidFill>
                  <a:srgbClr val="333333"/>
                </a:solidFill>
                <a:latin typeface="+mn-lt"/>
                <a:ea typeface="+mn-ea"/>
              </a:rPr>
              <a:t>Monitor</a:t>
            </a:r>
          </a:p>
        </p:txBody>
      </p:sp>
      <p:sp>
        <p:nvSpPr>
          <p:cNvPr id="55" name="Right Arrow 54"/>
          <p:cNvSpPr/>
          <p:nvPr/>
        </p:nvSpPr>
        <p:spPr bwMode="auto">
          <a:xfrm>
            <a:off x="4092259" y="1015658"/>
            <a:ext cx="2148715" cy="788684"/>
          </a:xfrm>
          <a:prstGeom prst="rightArrow">
            <a:avLst>
              <a:gd name="adj1" fmla="val 74447"/>
              <a:gd name="adj2" fmla="val 64658"/>
            </a:avLst>
          </a:prstGeom>
          <a:solidFill>
            <a:schemeClr val="accent4">
              <a:lumMod val="60000"/>
              <a:lumOff val="40000"/>
            </a:schemeClr>
          </a:solidFill>
          <a:ln w="12700">
            <a:noFill/>
            <a:round/>
            <a:headEnd/>
            <a:tailEnd/>
          </a:ln>
          <a:effectLst>
            <a:outerShdw blurRad="50800" dist="38100" dir="2700000" algn="tl" rotWithShape="0">
              <a:prstClr val="black">
                <a:alpha val="40000"/>
              </a:prstClr>
            </a:outerShdw>
          </a:effectLst>
        </p:spPr>
        <p:txBody>
          <a:bodyPr wrap="none" lIns="0" tIns="0" rIns="0" bIns="0" rtlCol="0" anchor="ctr"/>
          <a:lstStyle/>
          <a:p>
            <a:endParaRPr lang="en-US" sz="1400" dirty="0">
              <a:solidFill>
                <a:srgbClr val="FFFFFF"/>
              </a:solidFill>
            </a:endParaRPr>
          </a:p>
        </p:txBody>
      </p:sp>
      <p:sp>
        <p:nvSpPr>
          <p:cNvPr id="56" name="TextBox 55"/>
          <p:cNvSpPr txBox="1"/>
          <p:nvPr/>
        </p:nvSpPr>
        <p:spPr>
          <a:xfrm>
            <a:off x="4242212" y="1282082"/>
            <a:ext cx="1765398" cy="213197"/>
          </a:xfrm>
          <a:prstGeom prst="rect">
            <a:avLst/>
          </a:prstGeom>
          <a:noFill/>
        </p:spPr>
        <p:txBody>
          <a:bodyPr wrap="square" rtlCol="0">
            <a:spAutoFit/>
          </a:bodyPr>
          <a:lstStyle/>
          <a:p>
            <a:r>
              <a:rPr lang="en-US" sz="1400" b="1" dirty="0" smtClean="0">
                <a:solidFill>
                  <a:srgbClr val="333333"/>
                </a:solidFill>
                <a:latin typeface="+mn-lt"/>
                <a:ea typeface="+mn-ea"/>
              </a:rPr>
              <a:t>Deploy</a:t>
            </a:r>
          </a:p>
        </p:txBody>
      </p:sp>
      <p:sp>
        <p:nvSpPr>
          <p:cNvPr id="11" name="TextBox 10"/>
          <p:cNvSpPr txBox="1"/>
          <p:nvPr/>
        </p:nvSpPr>
        <p:spPr>
          <a:xfrm>
            <a:off x="5779816" y="1898936"/>
            <a:ext cx="718877" cy="461665"/>
          </a:xfrm>
          <a:prstGeom prst="rect">
            <a:avLst/>
          </a:prstGeom>
          <a:solidFill>
            <a:schemeClr val="bg1">
              <a:lumMod val="65000"/>
            </a:schemeClr>
          </a:solidFill>
          <a:effectLst>
            <a:outerShdw blurRad="50800" dist="38100" dir="2700000" algn="tl" rotWithShape="0">
              <a:prstClr val="black">
                <a:alpha val="40000"/>
              </a:prstClr>
            </a:outerShdw>
          </a:effectLst>
        </p:spPr>
        <p:txBody>
          <a:bodyPr wrap="square" rtlCol="0">
            <a:spAutoFit/>
          </a:bodyPr>
          <a:lstStyle/>
          <a:p>
            <a:r>
              <a:rPr lang="en-US" sz="1200" dirty="0" smtClean="0">
                <a:solidFill>
                  <a:srgbClr val="333333"/>
                </a:solidFill>
                <a:latin typeface="+mn-lt"/>
                <a:ea typeface="+mn-ea"/>
              </a:rPr>
              <a:t>Trouble shoot</a:t>
            </a:r>
          </a:p>
        </p:txBody>
      </p:sp>
      <p:sp>
        <p:nvSpPr>
          <p:cNvPr id="57" name="TextBox 56"/>
          <p:cNvSpPr txBox="1"/>
          <p:nvPr/>
        </p:nvSpPr>
        <p:spPr>
          <a:xfrm>
            <a:off x="4910601" y="2502813"/>
            <a:ext cx="647953" cy="461665"/>
          </a:xfrm>
          <a:prstGeom prst="rect">
            <a:avLst/>
          </a:prstGeom>
          <a:solidFill>
            <a:schemeClr val="bg1">
              <a:lumMod val="65000"/>
            </a:schemeClr>
          </a:solidFill>
          <a:effectLst>
            <a:outerShdw blurRad="50800" dist="38100" dir="2700000" algn="tl" rotWithShape="0">
              <a:prstClr val="black">
                <a:alpha val="40000"/>
              </a:prstClr>
            </a:outerShdw>
          </a:effectLst>
        </p:spPr>
        <p:txBody>
          <a:bodyPr wrap="square" rtlCol="0">
            <a:spAutoFit/>
          </a:bodyPr>
          <a:lstStyle/>
          <a:p>
            <a:r>
              <a:rPr lang="en-US" sz="1200" dirty="0" smtClean="0">
                <a:solidFill>
                  <a:srgbClr val="333333"/>
                </a:solidFill>
                <a:latin typeface="+mn-lt"/>
                <a:ea typeface="+mn-ea"/>
              </a:rPr>
              <a:t>War room</a:t>
            </a:r>
          </a:p>
        </p:txBody>
      </p:sp>
      <p:sp>
        <p:nvSpPr>
          <p:cNvPr id="58" name="TextBox 57"/>
          <p:cNvSpPr txBox="1"/>
          <p:nvPr/>
        </p:nvSpPr>
        <p:spPr>
          <a:xfrm>
            <a:off x="7001884" y="1963588"/>
            <a:ext cx="647953" cy="461665"/>
          </a:xfrm>
          <a:prstGeom prst="rect">
            <a:avLst/>
          </a:prstGeom>
          <a:solidFill>
            <a:schemeClr val="bg1">
              <a:lumMod val="65000"/>
            </a:schemeClr>
          </a:solidFill>
          <a:effectLst>
            <a:outerShdw blurRad="50800" dist="38100" dir="2700000" algn="tl" rotWithShape="0">
              <a:prstClr val="black">
                <a:alpha val="40000"/>
              </a:prstClr>
            </a:outerShdw>
          </a:effectLst>
        </p:spPr>
        <p:txBody>
          <a:bodyPr wrap="square" rtlCol="0">
            <a:spAutoFit/>
          </a:bodyPr>
          <a:lstStyle/>
          <a:p>
            <a:r>
              <a:rPr lang="en-US" sz="1200" dirty="0" smtClean="0">
                <a:solidFill>
                  <a:srgbClr val="333333"/>
                </a:solidFill>
                <a:latin typeface="+mn-lt"/>
                <a:ea typeface="+mn-ea"/>
              </a:rPr>
              <a:t>Guess?</a:t>
            </a:r>
          </a:p>
        </p:txBody>
      </p:sp>
      <p:sp>
        <p:nvSpPr>
          <p:cNvPr id="59" name="TextBox 58"/>
          <p:cNvSpPr txBox="1"/>
          <p:nvPr/>
        </p:nvSpPr>
        <p:spPr>
          <a:xfrm>
            <a:off x="5947958" y="2595144"/>
            <a:ext cx="470507" cy="276999"/>
          </a:xfrm>
          <a:prstGeom prst="rect">
            <a:avLst/>
          </a:prstGeom>
          <a:solidFill>
            <a:schemeClr val="bg1">
              <a:lumMod val="65000"/>
            </a:schemeClr>
          </a:solidFill>
          <a:effectLst>
            <a:outerShdw blurRad="50800" dist="38100" dir="2700000" algn="tl" rotWithShape="0">
              <a:prstClr val="black">
                <a:alpha val="40000"/>
              </a:prstClr>
            </a:outerShdw>
          </a:effectLst>
        </p:spPr>
        <p:txBody>
          <a:bodyPr wrap="square" rtlCol="0">
            <a:spAutoFit/>
          </a:bodyPr>
          <a:lstStyle/>
          <a:p>
            <a:r>
              <a:rPr lang="en-US" sz="1200" dirty="0" smtClean="0">
                <a:solidFill>
                  <a:srgbClr val="333333"/>
                </a:solidFill>
                <a:latin typeface="+mn-lt"/>
                <a:ea typeface="+mn-ea"/>
              </a:rPr>
              <a:t>Fix</a:t>
            </a:r>
          </a:p>
        </p:txBody>
      </p:sp>
      <p:sp>
        <p:nvSpPr>
          <p:cNvPr id="60" name="TextBox 59"/>
          <p:cNvSpPr txBox="1"/>
          <p:nvPr/>
        </p:nvSpPr>
        <p:spPr>
          <a:xfrm>
            <a:off x="6797284" y="2691625"/>
            <a:ext cx="718877" cy="461665"/>
          </a:xfrm>
          <a:prstGeom prst="rect">
            <a:avLst/>
          </a:prstGeom>
          <a:solidFill>
            <a:schemeClr val="bg1">
              <a:lumMod val="65000"/>
            </a:schemeClr>
          </a:solidFill>
          <a:effectLst>
            <a:outerShdw blurRad="50800" dist="38100" dir="2700000" algn="tl" rotWithShape="0">
              <a:prstClr val="black">
                <a:alpha val="40000"/>
              </a:prstClr>
            </a:outerShdw>
          </a:effectLst>
        </p:spPr>
        <p:txBody>
          <a:bodyPr wrap="square" rtlCol="0">
            <a:spAutoFit/>
          </a:bodyPr>
          <a:lstStyle/>
          <a:p>
            <a:r>
              <a:rPr lang="en-US" sz="1200" dirty="0" smtClean="0">
                <a:solidFill>
                  <a:srgbClr val="333333"/>
                </a:solidFill>
                <a:latin typeface="+mn-lt"/>
                <a:ea typeface="+mn-ea"/>
              </a:rPr>
              <a:t>False start</a:t>
            </a:r>
          </a:p>
        </p:txBody>
      </p:sp>
      <p:cxnSp>
        <p:nvCxnSpPr>
          <p:cNvPr id="65" name="Curved Connector 64"/>
          <p:cNvCxnSpPr>
            <a:endCxn id="58" idx="3"/>
          </p:cNvCxnSpPr>
          <p:nvPr/>
        </p:nvCxnSpPr>
        <p:spPr bwMode="auto">
          <a:xfrm rot="16200000" flipH="1">
            <a:off x="7289472" y="1834055"/>
            <a:ext cx="527759" cy="192971"/>
          </a:xfrm>
          <a:prstGeom prst="curvedConnector4">
            <a:avLst>
              <a:gd name="adj1" fmla="val 28131"/>
              <a:gd name="adj2" fmla="val 259078"/>
            </a:avLst>
          </a:prstGeom>
          <a:solidFill>
            <a:srgbClr val="0095D3"/>
          </a:solidFill>
          <a:ln w="15875" cap="flat" cmpd="sng" algn="ctr">
            <a:solidFill>
              <a:srgbClr val="C00000"/>
            </a:solidFill>
            <a:prstDash val="solid"/>
            <a:round/>
            <a:headEnd type="oval" w="sm" len="sm"/>
            <a:tailEnd type="oval" w="sm" len="sm"/>
          </a:ln>
          <a:effectLst/>
        </p:spPr>
      </p:cxnSp>
      <p:cxnSp>
        <p:nvCxnSpPr>
          <p:cNvPr id="66" name="Curved Connector 65"/>
          <p:cNvCxnSpPr>
            <a:stCxn id="58" idx="1"/>
            <a:endCxn id="11" idx="0"/>
          </p:cNvCxnSpPr>
          <p:nvPr/>
        </p:nvCxnSpPr>
        <p:spPr bwMode="auto">
          <a:xfrm rot="10800000">
            <a:off x="6139256" y="1898937"/>
            <a:ext cx="862629" cy="295485"/>
          </a:xfrm>
          <a:prstGeom prst="curvedConnector4">
            <a:avLst>
              <a:gd name="adj1" fmla="val 29166"/>
              <a:gd name="adj2" fmla="val 177364"/>
            </a:avLst>
          </a:prstGeom>
          <a:solidFill>
            <a:srgbClr val="0095D3"/>
          </a:solidFill>
          <a:ln w="15875" cap="flat" cmpd="sng" algn="ctr">
            <a:solidFill>
              <a:srgbClr val="C00000"/>
            </a:solidFill>
            <a:prstDash val="solid"/>
            <a:round/>
            <a:headEnd type="oval" w="sm" len="sm"/>
            <a:tailEnd type="oval" w="sm" len="sm"/>
          </a:ln>
          <a:effectLst/>
        </p:spPr>
      </p:cxnSp>
      <p:cxnSp>
        <p:nvCxnSpPr>
          <p:cNvPr id="67" name="Curved Connector 66"/>
          <p:cNvCxnSpPr>
            <a:stCxn id="11" idx="1"/>
            <a:endCxn id="57" idx="0"/>
          </p:cNvCxnSpPr>
          <p:nvPr/>
        </p:nvCxnSpPr>
        <p:spPr bwMode="auto">
          <a:xfrm rot="10800000" flipV="1">
            <a:off x="5234578" y="2129769"/>
            <a:ext cx="545238" cy="373044"/>
          </a:xfrm>
          <a:prstGeom prst="curvedConnector2">
            <a:avLst/>
          </a:prstGeom>
          <a:solidFill>
            <a:srgbClr val="0095D3"/>
          </a:solidFill>
          <a:ln w="15875" cap="flat" cmpd="sng" algn="ctr">
            <a:solidFill>
              <a:srgbClr val="C00000"/>
            </a:solidFill>
            <a:prstDash val="solid"/>
            <a:round/>
            <a:headEnd type="oval" w="sm" len="sm"/>
            <a:tailEnd type="oval" w="sm" len="sm"/>
          </a:ln>
          <a:effectLst/>
        </p:spPr>
      </p:cxnSp>
      <p:cxnSp>
        <p:nvCxnSpPr>
          <p:cNvPr id="68" name="Curved Connector 67"/>
          <p:cNvCxnSpPr>
            <a:stCxn id="57" idx="2"/>
            <a:endCxn id="60" idx="2"/>
          </p:cNvCxnSpPr>
          <p:nvPr/>
        </p:nvCxnSpPr>
        <p:spPr bwMode="auto">
          <a:xfrm rot="16200000" flipH="1">
            <a:off x="6101244" y="2097811"/>
            <a:ext cx="188812" cy="1922145"/>
          </a:xfrm>
          <a:prstGeom prst="curvedConnector3">
            <a:avLst>
              <a:gd name="adj1" fmla="val 221073"/>
            </a:avLst>
          </a:prstGeom>
          <a:solidFill>
            <a:srgbClr val="0095D3"/>
          </a:solidFill>
          <a:ln w="15875" cap="flat" cmpd="sng" algn="ctr">
            <a:solidFill>
              <a:srgbClr val="C00000"/>
            </a:solidFill>
            <a:prstDash val="solid"/>
            <a:round/>
            <a:headEnd type="oval" w="sm" len="sm"/>
            <a:tailEnd type="oval" w="sm" len="sm"/>
          </a:ln>
          <a:effectLst/>
        </p:spPr>
      </p:cxnSp>
      <p:cxnSp>
        <p:nvCxnSpPr>
          <p:cNvPr id="70" name="Curved Connector 69"/>
          <p:cNvCxnSpPr>
            <a:stCxn id="60" idx="0"/>
            <a:endCxn id="59" idx="2"/>
          </p:cNvCxnSpPr>
          <p:nvPr/>
        </p:nvCxnSpPr>
        <p:spPr bwMode="auto">
          <a:xfrm rot="16200000" flipH="1" flipV="1">
            <a:off x="6579709" y="2295128"/>
            <a:ext cx="180518" cy="973511"/>
          </a:xfrm>
          <a:prstGeom prst="curvedConnector5">
            <a:avLst>
              <a:gd name="adj1" fmla="val -126636"/>
              <a:gd name="adj2" fmla="val 56378"/>
              <a:gd name="adj3" fmla="val 226636"/>
            </a:avLst>
          </a:prstGeom>
          <a:solidFill>
            <a:srgbClr val="0095D3"/>
          </a:solidFill>
          <a:ln w="15875" cap="flat" cmpd="sng" algn="ctr">
            <a:solidFill>
              <a:srgbClr val="C00000"/>
            </a:solidFill>
            <a:prstDash val="solid"/>
            <a:round/>
            <a:headEnd type="oval" w="sm" len="sm"/>
            <a:tailEnd type="oval" w="sm" len="sm"/>
          </a:ln>
          <a:effectLst/>
        </p:spPr>
      </p:cxnSp>
      <p:sp>
        <p:nvSpPr>
          <p:cNvPr id="75" name="TextBox 74"/>
          <p:cNvSpPr txBox="1"/>
          <p:nvPr/>
        </p:nvSpPr>
        <p:spPr>
          <a:xfrm>
            <a:off x="4389466" y="1871255"/>
            <a:ext cx="726522" cy="276999"/>
          </a:xfrm>
          <a:prstGeom prst="rect">
            <a:avLst/>
          </a:prstGeom>
          <a:solidFill>
            <a:schemeClr val="bg1">
              <a:lumMod val="65000"/>
            </a:schemeClr>
          </a:solidFill>
          <a:effectLst>
            <a:outerShdw blurRad="50800" dist="38100" dir="2700000" algn="tl" rotWithShape="0">
              <a:prstClr val="black">
                <a:alpha val="40000"/>
              </a:prstClr>
            </a:outerShdw>
          </a:effectLst>
        </p:spPr>
        <p:txBody>
          <a:bodyPr wrap="square" rtlCol="0">
            <a:spAutoFit/>
          </a:bodyPr>
          <a:lstStyle/>
          <a:p>
            <a:r>
              <a:rPr lang="en-US" sz="1200" dirty="0" smtClean="0">
                <a:solidFill>
                  <a:srgbClr val="333333"/>
                </a:solidFill>
                <a:latin typeface="+mn-lt"/>
                <a:ea typeface="+mn-ea"/>
              </a:rPr>
              <a:t>Update</a:t>
            </a:r>
          </a:p>
        </p:txBody>
      </p:sp>
      <p:cxnSp>
        <p:nvCxnSpPr>
          <p:cNvPr id="76" name="Curved Connector 75"/>
          <p:cNvCxnSpPr>
            <a:stCxn id="59" idx="1"/>
            <a:endCxn id="75" idx="3"/>
          </p:cNvCxnSpPr>
          <p:nvPr/>
        </p:nvCxnSpPr>
        <p:spPr bwMode="auto">
          <a:xfrm rot="10800000">
            <a:off x="5115988" y="2009756"/>
            <a:ext cx="831970" cy="723889"/>
          </a:xfrm>
          <a:prstGeom prst="curvedConnector3">
            <a:avLst>
              <a:gd name="adj1" fmla="val 50000"/>
            </a:avLst>
          </a:prstGeom>
          <a:solidFill>
            <a:srgbClr val="0095D3"/>
          </a:solidFill>
          <a:ln w="15875" cap="flat" cmpd="sng" algn="ctr">
            <a:solidFill>
              <a:srgbClr val="C00000"/>
            </a:solidFill>
            <a:prstDash val="solid"/>
            <a:round/>
            <a:headEnd type="oval" w="sm" len="sm"/>
            <a:tailEnd type="oval" w="sm" len="sm"/>
          </a:ln>
          <a:effectLst/>
        </p:spPr>
      </p:cxnSp>
      <p:cxnSp>
        <p:nvCxnSpPr>
          <p:cNvPr id="83" name="Curved Connector 82"/>
          <p:cNvCxnSpPr>
            <a:stCxn id="75" idx="1"/>
          </p:cNvCxnSpPr>
          <p:nvPr/>
        </p:nvCxnSpPr>
        <p:spPr bwMode="auto">
          <a:xfrm rot="10800000" flipH="1">
            <a:off x="4389465" y="1432743"/>
            <a:ext cx="62813" cy="577013"/>
          </a:xfrm>
          <a:prstGeom prst="curvedConnector4">
            <a:avLst>
              <a:gd name="adj1" fmla="val -363937"/>
              <a:gd name="adj2" fmla="val 62001"/>
            </a:avLst>
          </a:prstGeom>
          <a:solidFill>
            <a:srgbClr val="0095D3"/>
          </a:solidFill>
          <a:ln w="15875" cap="flat" cmpd="sng" algn="ctr">
            <a:solidFill>
              <a:srgbClr val="C00000"/>
            </a:solidFill>
            <a:prstDash val="solid"/>
            <a:round/>
            <a:headEnd type="oval" w="sm" len="sm"/>
            <a:tailEnd type="oval" w="sm" len="sm"/>
          </a:ln>
          <a:effectLst/>
        </p:spPr>
      </p:cxnSp>
      <p:sp>
        <p:nvSpPr>
          <p:cNvPr id="93" name="Rectangle 92"/>
          <p:cNvSpPr/>
          <p:nvPr/>
        </p:nvSpPr>
        <p:spPr>
          <a:xfrm>
            <a:off x="430527" y="2535662"/>
            <a:ext cx="988741" cy="246221"/>
          </a:xfrm>
          <a:prstGeom prst="rect">
            <a:avLst/>
          </a:prstGeom>
        </p:spPr>
        <p:txBody>
          <a:bodyPr wrap="square">
            <a:spAutoFit/>
          </a:bodyPr>
          <a:lstStyle/>
          <a:p>
            <a:pPr lvl="0">
              <a:spcAft>
                <a:spcPts val="0"/>
              </a:spcAft>
            </a:pPr>
            <a:r>
              <a:rPr lang="en-US" sz="1000" b="1" dirty="0" smtClean="0">
                <a:solidFill>
                  <a:schemeClr val="tx1"/>
                </a:solidFill>
                <a:latin typeface="+mn-lt"/>
                <a:ea typeface="ＭＳ Ｐゴシック"/>
              </a:rPr>
              <a:t>Time</a:t>
            </a:r>
            <a:endParaRPr lang="en-US" sz="1000" b="1" dirty="0">
              <a:solidFill>
                <a:schemeClr val="tx1"/>
              </a:solidFill>
              <a:latin typeface="+mn-lt"/>
              <a:ea typeface="ＭＳ Ｐゴシック"/>
            </a:endParaRPr>
          </a:p>
        </p:txBody>
      </p:sp>
      <p:sp>
        <p:nvSpPr>
          <p:cNvPr id="95" name="Rectangle 94"/>
          <p:cNvSpPr/>
          <p:nvPr/>
        </p:nvSpPr>
        <p:spPr>
          <a:xfrm>
            <a:off x="1761277" y="2535661"/>
            <a:ext cx="988741" cy="246221"/>
          </a:xfrm>
          <a:prstGeom prst="rect">
            <a:avLst/>
          </a:prstGeom>
        </p:spPr>
        <p:txBody>
          <a:bodyPr wrap="square">
            <a:spAutoFit/>
          </a:bodyPr>
          <a:lstStyle/>
          <a:p>
            <a:pPr lvl="0">
              <a:spcAft>
                <a:spcPts val="0"/>
              </a:spcAft>
            </a:pPr>
            <a:r>
              <a:rPr lang="en-US" sz="1000" b="1" dirty="0" smtClean="0">
                <a:solidFill>
                  <a:schemeClr val="tx1"/>
                </a:solidFill>
                <a:latin typeface="+mn-lt"/>
                <a:ea typeface="ＭＳ Ｐゴシック"/>
              </a:rPr>
              <a:t>Accuracy</a:t>
            </a:r>
            <a:endParaRPr lang="en-US" sz="1000" b="1" dirty="0">
              <a:solidFill>
                <a:schemeClr val="tx1"/>
              </a:solidFill>
              <a:latin typeface="+mn-lt"/>
              <a:ea typeface="ＭＳ Ｐゴシック"/>
            </a:endParaRPr>
          </a:p>
        </p:txBody>
      </p:sp>
      <p:sp>
        <p:nvSpPr>
          <p:cNvPr id="97" name="Oval 96"/>
          <p:cNvSpPr/>
          <p:nvPr/>
        </p:nvSpPr>
        <p:spPr bwMode="auto">
          <a:xfrm flipH="1">
            <a:off x="1685734" y="1360627"/>
            <a:ext cx="1139826" cy="1139826"/>
          </a:xfrm>
          <a:prstGeom prst="ellipse">
            <a:avLst/>
          </a:prstGeom>
          <a:noFill/>
          <a:ln w="12700">
            <a:solidFill>
              <a:schemeClr val="tx1"/>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92" name="Oval 91"/>
          <p:cNvSpPr/>
          <p:nvPr/>
        </p:nvSpPr>
        <p:spPr bwMode="auto">
          <a:xfrm>
            <a:off x="2186000" y="2178111"/>
            <a:ext cx="94407" cy="94407"/>
          </a:xfrm>
          <a:prstGeom prst="ellipse">
            <a:avLst/>
          </a:prstGeom>
          <a:solidFill>
            <a:srgbClr val="993300"/>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00" name="Oval 99"/>
          <p:cNvSpPr/>
          <p:nvPr/>
        </p:nvSpPr>
        <p:spPr bwMode="auto">
          <a:xfrm>
            <a:off x="2654492" y="1723862"/>
            <a:ext cx="94407" cy="94407"/>
          </a:xfrm>
          <a:prstGeom prst="ellipse">
            <a:avLst/>
          </a:prstGeom>
          <a:solidFill>
            <a:srgbClr val="993300"/>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01" name="Oval 100"/>
          <p:cNvSpPr/>
          <p:nvPr/>
        </p:nvSpPr>
        <p:spPr bwMode="auto">
          <a:xfrm>
            <a:off x="2898410" y="1495278"/>
            <a:ext cx="94407" cy="94407"/>
          </a:xfrm>
          <a:prstGeom prst="ellipse">
            <a:avLst/>
          </a:prstGeom>
          <a:solidFill>
            <a:srgbClr val="993300"/>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02" name="Oval 101"/>
          <p:cNvSpPr/>
          <p:nvPr/>
        </p:nvSpPr>
        <p:spPr bwMode="auto">
          <a:xfrm>
            <a:off x="2825560" y="2276349"/>
            <a:ext cx="94407" cy="94407"/>
          </a:xfrm>
          <a:prstGeom prst="ellipse">
            <a:avLst/>
          </a:prstGeom>
          <a:solidFill>
            <a:srgbClr val="993300"/>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03" name="Oval 102"/>
          <p:cNvSpPr/>
          <p:nvPr/>
        </p:nvSpPr>
        <p:spPr bwMode="auto">
          <a:xfrm>
            <a:off x="1761277" y="2479909"/>
            <a:ext cx="94407" cy="94407"/>
          </a:xfrm>
          <a:prstGeom prst="ellipse">
            <a:avLst/>
          </a:prstGeom>
          <a:solidFill>
            <a:srgbClr val="993300"/>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04" name="Oval 103"/>
          <p:cNvSpPr/>
          <p:nvPr/>
        </p:nvSpPr>
        <p:spPr bwMode="auto">
          <a:xfrm>
            <a:off x="1819270" y="1766850"/>
            <a:ext cx="94407" cy="94407"/>
          </a:xfrm>
          <a:prstGeom prst="ellipse">
            <a:avLst/>
          </a:prstGeom>
          <a:solidFill>
            <a:srgbClr val="993300"/>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05" name="Oval 104"/>
          <p:cNvSpPr/>
          <p:nvPr/>
        </p:nvSpPr>
        <p:spPr bwMode="auto">
          <a:xfrm>
            <a:off x="1854706" y="1268754"/>
            <a:ext cx="94407" cy="94407"/>
          </a:xfrm>
          <a:prstGeom prst="ellipse">
            <a:avLst/>
          </a:prstGeom>
          <a:solidFill>
            <a:srgbClr val="993300"/>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06" name="Oval 105"/>
          <p:cNvSpPr/>
          <p:nvPr/>
        </p:nvSpPr>
        <p:spPr bwMode="auto">
          <a:xfrm>
            <a:off x="2336191" y="1448075"/>
            <a:ext cx="94407" cy="94407"/>
          </a:xfrm>
          <a:prstGeom prst="ellipse">
            <a:avLst/>
          </a:prstGeom>
          <a:solidFill>
            <a:srgbClr val="993300"/>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nvGrpSpPr>
          <p:cNvPr id="14" name="Group 13"/>
          <p:cNvGrpSpPr/>
          <p:nvPr/>
        </p:nvGrpSpPr>
        <p:grpSpPr>
          <a:xfrm>
            <a:off x="8137456" y="4687203"/>
            <a:ext cx="607859" cy="513324"/>
            <a:chOff x="7657171" y="2544199"/>
            <a:chExt cx="607859" cy="513324"/>
          </a:xfrm>
        </p:grpSpPr>
        <p:sp>
          <p:nvSpPr>
            <p:cNvPr id="12" name="Isosceles Triangle 11"/>
            <p:cNvSpPr/>
            <p:nvPr/>
          </p:nvSpPr>
          <p:spPr bwMode="auto">
            <a:xfrm flipV="1">
              <a:off x="7679473" y="2589684"/>
              <a:ext cx="542693" cy="467839"/>
            </a:xfrm>
            <a:prstGeom prst="triangle">
              <a:avLst/>
            </a:prstGeom>
            <a:solidFill>
              <a:srgbClr val="C00000"/>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3" name="TextBox 12"/>
            <p:cNvSpPr txBox="1"/>
            <p:nvPr/>
          </p:nvSpPr>
          <p:spPr>
            <a:xfrm>
              <a:off x="7657171" y="2544199"/>
              <a:ext cx="607859" cy="230832"/>
            </a:xfrm>
            <a:prstGeom prst="rect">
              <a:avLst/>
            </a:prstGeom>
            <a:noFill/>
          </p:spPr>
          <p:txBody>
            <a:bodyPr wrap="none" rtlCol="0">
              <a:spAutoFit/>
            </a:bodyPr>
            <a:lstStyle/>
            <a:p>
              <a:pPr algn="l"/>
              <a:r>
                <a:rPr lang="en-US" sz="900" b="1" dirty="0" smtClean="0">
                  <a:solidFill>
                    <a:schemeClr val="bg1"/>
                  </a:solidFill>
                  <a:latin typeface="+mn-lt"/>
                  <a:ea typeface="+mn-ea"/>
                </a:rPr>
                <a:t>Change</a:t>
              </a:r>
            </a:p>
          </p:txBody>
        </p:sp>
      </p:grpSp>
      <p:cxnSp>
        <p:nvCxnSpPr>
          <p:cNvPr id="86" name="Curved Connector 85"/>
          <p:cNvCxnSpPr>
            <a:endCxn id="12" idx="0"/>
          </p:cNvCxnSpPr>
          <p:nvPr/>
        </p:nvCxnSpPr>
        <p:spPr bwMode="auto">
          <a:xfrm rot="16200000" flipV="1">
            <a:off x="8408084" y="5223548"/>
            <a:ext cx="360252" cy="314210"/>
          </a:xfrm>
          <a:prstGeom prst="curvedConnector3">
            <a:avLst>
              <a:gd name="adj1" fmla="val 50000"/>
            </a:avLst>
          </a:prstGeom>
          <a:solidFill>
            <a:srgbClr val="0095D3"/>
          </a:solidFill>
          <a:ln w="15875" cap="flat" cmpd="sng" algn="ctr">
            <a:solidFill>
              <a:srgbClr val="C00000"/>
            </a:solidFill>
            <a:prstDash val="solid"/>
            <a:round/>
            <a:headEnd type="oval" w="sm" len="sm"/>
            <a:tailEnd type="oval" w="sm" len="sm"/>
          </a:ln>
          <a:effectLst/>
        </p:spPr>
      </p:cxnSp>
      <p:cxnSp>
        <p:nvCxnSpPr>
          <p:cNvPr id="89" name="Curved Connector 88"/>
          <p:cNvCxnSpPr/>
          <p:nvPr/>
        </p:nvCxnSpPr>
        <p:spPr bwMode="auto">
          <a:xfrm rot="5400000" flipH="1" flipV="1">
            <a:off x="4549879" y="5125439"/>
            <a:ext cx="616913" cy="521135"/>
          </a:xfrm>
          <a:prstGeom prst="curvedConnector3">
            <a:avLst>
              <a:gd name="adj1" fmla="val 50000"/>
            </a:avLst>
          </a:prstGeom>
          <a:solidFill>
            <a:srgbClr val="0095D3"/>
          </a:solidFill>
          <a:ln w="15875" cap="flat" cmpd="sng" algn="ctr">
            <a:solidFill>
              <a:srgbClr val="C00000"/>
            </a:solidFill>
            <a:prstDash val="solid"/>
            <a:round/>
            <a:headEnd type="oval" w="sm" len="sm"/>
            <a:tailEnd type="oval" w="sm" len="sm"/>
          </a:ln>
          <a:effectLst/>
        </p:spPr>
      </p:cxnSp>
      <p:grpSp>
        <p:nvGrpSpPr>
          <p:cNvPr id="99" name="Group 98"/>
          <p:cNvGrpSpPr/>
          <p:nvPr/>
        </p:nvGrpSpPr>
        <p:grpSpPr>
          <a:xfrm>
            <a:off x="7194403" y="723818"/>
            <a:ext cx="799994" cy="761231"/>
            <a:chOff x="9144453" y="1458652"/>
            <a:chExt cx="1295912" cy="1233119"/>
          </a:xfrm>
        </p:grpSpPr>
        <p:sp>
          <p:nvSpPr>
            <p:cNvPr id="113" name="Rounded Rectangle 112"/>
            <p:cNvSpPr/>
            <p:nvPr/>
          </p:nvSpPr>
          <p:spPr bwMode="auto">
            <a:xfrm>
              <a:off x="9144453" y="1458652"/>
              <a:ext cx="1295912" cy="801387"/>
            </a:xfrm>
            <a:prstGeom prst="roundRect">
              <a:avLst/>
            </a:prstGeom>
            <a:solidFill>
              <a:schemeClr val="bg1"/>
            </a:solidFill>
            <a:ln w="9525">
              <a:solidFill>
                <a:schemeClr val="tx1">
                  <a:lumMod val="40000"/>
                  <a:lumOff val="60000"/>
                </a:schemeClr>
              </a:solid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nvGrpSpPr>
            <p:cNvPr id="114" name="Group 113"/>
            <p:cNvGrpSpPr/>
            <p:nvPr/>
          </p:nvGrpSpPr>
          <p:grpSpPr>
            <a:xfrm>
              <a:off x="9222496" y="1551945"/>
              <a:ext cx="1139826" cy="1139826"/>
              <a:chOff x="-1598004" y="3773286"/>
              <a:chExt cx="1139826" cy="1139826"/>
            </a:xfrm>
          </p:grpSpPr>
          <p:grpSp>
            <p:nvGrpSpPr>
              <p:cNvPr id="116" name="Group 115"/>
              <p:cNvGrpSpPr/>
              <p:nvPr/>
            </p:nvGrpSpPr>
            <p:grpSpPr>
              <a:xfrm>
                <a:off x="-1598004" y="3773286"/>
                <a:ext cx="1139826" cy="1139826"/>
                <a:chOff x="-1751567" y="3934100"/>
                <a:chExt cx="1139826" cy="1139826"/>
              </a:xfrm>
              <a:effectLst>
                <a:outerShdw blurRad="50800" dist="38100" dir="2700000" algn="tl" rotWithShape="0">
                  <a:prstClr val="black">
                    <a:alpha val="40000"/>
                  </a:prstClr>
                </a:outerShdw>
              </a:effectLst>
            </p:grpSpPr>
            <p:sp>
              <p:nvSpPr>
                <p:cNvPr id="119" name="Pie 118"/>
                <p:cNvSpPr/>
                <p:nvPr/>
              </p:nvSpPr>
              <p:spPr bwMode="auto">
                <a:xfrm flipH="1">
                  <a:off x="-1751567" y="3934100"/>
                  <a:ext cx="1139826" cy="1139826"/>
                </a:xfrm>
                <a:prstGeom prst="pie">
                  <a:avLst>
                    <a:gd name="adj1" fmla="val 10784495"/>
                    <a:gd name="adj2" fmla="val 21596019"/>
                  </a:avLst>
                </a:prstGeom>
                <a:solidFill>
                  <a:srgbClr val="C00000"/>
                </a:solidFill>
                <a:ln w="12700">
                  <a:noFill/>
                  <a:round/>
                  <a:headEnd/>
                  <a:tailEnd/>
                </a:ln>
              </p:spPr>
              <p:txBody>
                <a:bodyPr wrap="none" lIns="0" tIns="0" rIns="0" bIns="0" rtlCol="0" anchor="ctr"/>
                <a:lstStyle/>
                <a:p>
                  <a:pPr algn="ctr" fontAlgn="base">
                    <a:spcBef>
                      <a:spcPct val="0"/>
                    </a:spcBef>
                    <a:spcAft>
                      <a:spcPct val="40000"/>
                    </a:spcAft>
                  </a:pPr>
                  <a:endParaRPr lang="en-US" dirty="0">
                    <a:solidFill>
                      <a:srgbClr val="FFFFFF"/>
                    </a:solidFill>
                  </a:endParaRPr>
                </a:p>
              </p:txBody>
            </p:sp>
            <p:sp>
              <p:nvSpPr>
                <p:cNvPr id="120" name="Pie 119"/>
                <p:cNvSpPr/>
                <p:nvPr/>
              </p:nvSpPr>
              <p:spPr bwMode="auto">
                <a:xfrm>
                  <a:off x="-1751567" y="3934100"/>
                  <a:ext cx="1139826" cy="1139826"/>
                </a:xfrm>
                <a:prstGeom prst="pie">
                  <a:avLst>
                    <a:gd name="adj1" fmla="val 16135036"/>
                    <a:gd name="adj2" fmla="val 21596019"/>
                  </a:avLst>
                </a:prstGeom>
                <a:solidFill>
                  <a:schemeClr val="bg1">
                    <a:alpha val="50000"/>
                  </a:schemeClr>
                </a:solidFill>
                <a:ln w="12700">
                  <a:noFill/>
                  <a:round/>
                  <a:headEnd/>
                  <a:tailEnd/>
                </a:ln>
              </p:spPr>
              <p:txBody>
                <a:bodyPr wrap="none" lIns="0" tIns="0" rIns="0" bIns="0" rtlCol="0" anchor="ctr"/>
                <a:lstStyle/>
                <a:p>
                  <a:pPr algn="ctr" fontAlgn="base">
                    <a:spcBef>
                      <a:spcPct val="0"/>
                    </a:spcBef>
                    <a:spcAft>
                      <a:spcPct val="40000"/>
                    </a:spcAft>
                  </a:pPr>
                  <a:endParaRPr lang="en-US" dirty="0">
                    <a:solidFill>
                      <a:srgbClr val="FFFFFF"/>
                    </a:solidFill>
                  </a:endParaRPr>
                </a:p>
              </p:txBody>
            </p:sp>
            <p:sp>
              <p:nvSpPr>
                <p:cNvPr id="121" name="Pie 120"/>
                <p:cNvSpPr/>
                <p:nvPr/>
              </p:nvSpPr>
              <p:spPr bwMode="auto">
                <a:xfrm>
                  <a:off x="-1751567" y="3934100"/>
                  <a:ext cx="1139826" cy="1139826"/>
                </a:xfrm>
                <a:prstGeom prst="pie">
                  <a:avLst>
                    <a:gd name="adj1" fmla="val 13402044"/>
                    <a:gd name="adj2" fmla="val 21596019"/>
                  </a:avLst>
                </a:prstGeom>
                <a:solidFill>
                  <a:schemeClr val="bg1">
                    <a:alpha val="25000"/>
                  </a:schemeClr>
                </a:solidFill>
                <a:ln w="12700">
                  <a:noFill/>
                  <a:round/>
                  <a:headEnd/>
                  <a:tailEnd/>
                </a:ln>
              </p:spPr>
              <p:txBody>
                <a:bodyPr wrap="none" lIns="0" tIns="0" rIns="0" bIns="0" rtlCol="0" anchor="ctr"/>
                <a:lstStyle/>
                <a:p>
                  <a:pPr algn="ctr" fontAlgn="base">
                    <a:spcBef>
                      <a:spcPct val="0"/>
                    </a:spcBef>
                    <a:spcAft>
                      <a:spcPct val="40000"/>
                    </a:spcAft>
                  </a:pPr>
                  <a:endParaRPr lang="en-US" dirty="0">
                    <a:solidFill>
                      <a:srgbClr val="FFFFFF"/>
                    </a:solidFill>
                  </a:endParaRPr>
                </a:p>
              </p:txBody>
            </p:sp>
            <p:sp>
              <p:nvSpPr>
                <p:cNvPr id="122" name="Pie 121"/>
                <p:cNvSpPr/>
                <p:nvPr/>
              </p:nvSpPr>
              <p:spPr bwMode="auto">
                <a:xfrm>
                  <a:off x="-1751567" y="3934100"/>
                  <a:ext cx="1139826" cy="1139826"/>
                </a:xfrm>
                <a:prstGeom prst="pie">
                  <a:avLst>
                    <a:gd name="adj1" fmla="val 18894461"/>
                    <a:gd name="adj2" fmla="val 21596019"/>
                  </a:avLst>
                </a:prstGeom>
                <a:solidFill>
                  <a:schemeClr val="bg1">
                    <a:alpha val="75000"/>
                  </a:schemeClr>
                </a:solidFill>
                <a:ln w="12700">
                  <a:noFill/>
                  <a:round/>
                  <a:headEnd/>
                  <a:tailEnd/>
                </a:ln>
              </p:spPr>
              <p:txBody>
                <a:bodyPr wrap="none" lIns="0" tIns="0" rIns="0" bIns="0" rtlCol="0" anchor="ctr"/>
                <a:lstStyle/>
                <a:p>
                  <a:pPr algn="ctr" fontAlgn="base">
                    <a:spcBef>
                      <a:spcPct val="0"/>
                    </a:spcBef>
                    <a:spcAft>
                      <a:spcPct val="40000"/>
                    </a:spcAft>
                  </a:pPr>
                  <a:endParaRPr lang="en-US" dirty="0">
                    <a:solidFill>
                      <a:srgbClr val="FFFFFF"/>
                    </a:solidFill>
                  </a:endParaRPr>
                </a:p>
              </p:txBody>
            </p:sp>
          </p:grpSp>
          <p:sp>
            <p:nvSpPr>
              <p:cNvPr id="117" name="Isosceles Triangle 116"/>
              <p:cNvSpPr/>
              <p:nvPr/>
            </p:nvSpPr>
            <p:spPr bwMode="auto">
              <a:xfrm rot="18300000" flipH="1">
                <a:off x="-1251321" y="3964754"/>
                <a:ext cx="45720" cy="457200"/>
              </a:xfrm>
              <a:prstGeom prst="triangle">
                <a:avLst/>
              </a:prstGeom>
              <a:solidFill>
                <a:schemeClr val="tx1">
                  <a:lumMod val="50000"/>
                </a:schemeClr>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18" name="Pie 117"/>
              <p:cNvSpPr/>
              <p:nvPr/>
            </p:nvSpPr>
            <p:spPr bwMode="auto">
              <a:xfrm flipV="1">
                <a:off x="-1119531" y="4251759"/>
                <a:ext cx="182880" cy="182880"/>
              </a:xfrm>
              <a:prstGeom prst="pie">
                <a:avLst>
                  <a:gd name="adj1" fmla="val 0"/>
                  <a:gd name="adj2" fmla="val 10880871"/>
                </a:avLst>
              </a:prstGeom>
              <a:solidFill>
                <a:schemeClr val="tx1"/>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grpSp>
      <p:grpSp>
        <p:nvGrpSpPr>
          <p:cNvPr id="123" name="Group 122"/>
          <p:cNvGrpSpPr/>
          <p:nvPr/>
        </p:nvGrpSpPr>
        <p:grpSpPr>
          <a:xfrm>
            <a:off x="7419794" y="4365440"/>
            <a:ext cx="799994" cy="761231"/>
            <a:chOff x="9144453" y="1458652"/>
            <a:chExt cx="1295912" cy="1233119"/>
          </a:xfrm>
        </p:grpSpPr>
        <p:sp>
          <p:nvSpPr>
            <p:cNvPr id="124" name="Rounded Rectangle 123"/>
            <p:cNvSpPr/>
            <p:nvPr/>
          </p:nvSpPr>
          <p:spPr bwMode="auto">
            <a:xfrm>
              <a:off x="9144453" y="1458652"/>
              <a:ext cx="1295912" cy="801387"/>
            </a:xfrm>
            <a:prstGeom prst="roundRect">
              <a:avLst/>
            </a:prstGeom>
            <a:solidFill>
              <a:schemeClr val="bg1"/>
            </a:solidFill>
            <a:ln w="9525">
              <a:solidFill>
                <a:schemeClr val="tx1">
                  <a:lumMod val="40000"/>
                  <a:lumOff val="60000"/>
                </a:schemeClr>
              </a:solid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nvGrpSpPr>
            <p:cNvPr id="125" name="Group 124"/>
            <p:cNvGrpSpPr/>
            <p:nvPr/>
          </p:nvGrpSpPr>
          <p:grpSpPr>
            <a:xfrm>
              <a:off x="9222496" y="1551945"/>
              <a:ext cx="1139826" cy="1139826"/>
              <a:chOff x="-1598004" y="3773286"/>
              <a:chExt cx="1139826" cy="1139826"/>
            </a:xfrm>
          </p:grpSpPr>
          <p:grpSp>
            <p:nvGrpSpPr>
              <p:cNvPr id="126" name="Group 125"/>
              <p:cNvGrpSpPr/>
              <p:nvPr/>
            </p:nvGrpSpPr>
            <p:grpSpPr>
              <a:xfrm>
                <a:off x="-1598004" y="3773286"/>
                <a:ext cx="1139826" cy="1139826"/>
                <a:chOff x="-1751567" y="3934100"/>
                <a:chExt cx="1139826" cy="1139826"/>
              </a:xfrm>
              <a:effectLst>
                <a:outerShdw blurRad="50800" dist="38100" dir="2700000" algn="tl" rotWithShape="0">
                  <a:prstClr val="black">
                    <a:alpha val="40000"/>
                  </a:prstClr>
                </a:outerShdw>
              </a:effectLst>
            </p:grpSpPr>
            <p:sp>
              <p:nvSpPr>
                <p:cNvPr id="129" name="Pie 128"/>
                <p:cNvSpPr/>
                <p:nvPr/>
              </p:nvSpPr>
              <p:spPr bwMode="auto">
                <a:xfrm flipH="1">
                  <a:off x="-1751567" y="3934100"/>
                  <a:ext cx="1139826" cy="1139826"/>
                </a:xfrm>
                <a:prstGeom prst="pie">
                  <a:avLst>
                    <a:gd name="adj1" fmla="val 10784495"/>
                    <a:gd name="adj2" fmla="val 21596019"/>
                  </a:avLst>
                </a:prstGeom>
                <a:solidFill>
                  <a:srgbClr val="C00000"/>
                </a:solidFill>
                <a:ln w="12700">
                  <a:noFill/>
                  <a:round/>
                  <a:headEnd/>
                  <a:tailEnd/>
                </a:ln>
              </p:spPr>
              <p:txBody>
                <a:bodyPr wrap="none" lIns="0" tIns="0" rIns="0" bIns="0" rtlCol="0" anchor="ctr"/>
                <a:lstStyle/>
                <a:p>
                  <a:pPr algn="ctr" fontAlgn="base">
                    <a:spcBef>
                      <a:spcPct val="0"/>
                    </a:spcBef>
                    <a:spcAft>
                      <a:spcPct val="40000"/>
                    </a:spcAft>
                  </a:pPr>
                  <a:endParaRPr lang="en-US" dirty="0">
                    <a:solidFill>
                      <a:srgbClr val="FFFFFF"/>
                    </a:solidFill>
                  </a:endParaRPr>
                </a:p>
              </p:txBody>
            </p:sp>
            <p:sp>
              <p:nvSpPr>
                <p:cNvPr id="130" name="Pie 129"/>
                <p:cNvSpPr/>
                <p:nvPr/>
              </p:nvSpPr>
              <p:spPr bwMode="auto">
                <a:xfrm>
                  <a:off x="-1751567" y="3934100"/>
                  <a:ext cx="1139826" cy="1139826"/>
                </a:xfrm>
                <a:prstGeom prst="pie">
                  <a:avLst>
                    <a:gd name="adj1" fmla="val 16135036"/>
                    <a:gd name="adj2" fmla="val 21596019"/>
                  </a:avLst>
                </a:prstGeom>
                <a:solidFill>
                  <a:schemeClr val="bg1">
                    <a:alpha val="50000"/>
                  </a:schemeClr>
                </a:solidFill>
                <a:ln w="12700">
                  <a:noFill/>
                  <a:round/>
                  <a:headEnd/>
                  <a:tailEnd/>
                </a:ln>
              </p:spPr>
              <p:txBody>
                <a:bodyPr wrap="none" lIns="0" tIns="0" rIns="0" bIns="0" rtlCol="0" anchor="ctr"/>
                <a:lstStyle/>
                <a:p>
                  <a:pPr algn="ctr" fontAlgn="base">
                    <a:spcBef>
                      <a:spcPct val="0"/>
                    </a:spcBef>
                    <a:spcAft>
                      <a:spcPct val="40000"/>
                    </a:spcAft>
                  </a:pPr>
                  <a:endParaRPr lang="en-US" dirty="0">
                    <a:solidFill>
                      <a:srgbClr val="FFFFFF"/>
                    </a:solidFill>
                  </a:endParaRPr>
                </a:p>
              </p:txBody>
            </p:sp>
            <p:sp>
              <p:nvSpPr>
                <p:cNvPr id="131" name="Pie 130"/>
                <p:cNvSpPr/>
                <p:nvPr/>
              </p:nvSpPr>
              <p:spPr bwMode="auto">
                <a:xfrm>
                  <a:off x="-1751567" y="3934100"/>
                  <a:ext cx="1139826" cy="1139826"/>
                </a:xfrm>
                <a:prstGeom prst="pie">
                  <a:avLst>
                    <a:gd name="adj1" fmla="val 13402044"/>
                    <a:gd name="adj2" fmla="val 21596019"/>
                  </a:avLst>
                </a:prstGeom>
                <a:solidFill>
                  <a:schemeClr val="bg1">
                    <a:alpha val="25000"/>
                  </a:schemeClr>
                </a:solidFill>
                <a:ln w="12700">
                  <a:noFill/>
                  <a:round/>
                  <a:headEnd/>
                  <a:tailEnd/>
                </a:ln>
              </p:spPr>
              <p:txBody>
                <a:bodyPr wrap="none" lIns="0" tIns="0" rIns="0" bIns="0" rtlCol="0" anchor="ctr"/>
                <a:lstStyle/>
                <a:p>
                  <a:pPr algn="ctr" fontAlgn="base">
                    <a:spcBef>
                      <a:spcPct val="0"/>
                    </a:spcBef>
                    <a:spcAft>
                      <a:spcPct val="40000"/>
                    </a:spcAft>
                  </a:pPr>
                  <a:endParaRPr lang="en-US" dirty="0">
                    <a:solidFill>
                      <a:srgbClr val="FFFFFF"/>
                    </a:solidFill>
                  </a:endParaRPr>
                </a:p>
              </p:txBody>
            </p:sp>
            <p:sp>
              <p:nvSpPr>
                <p:cNvPr id="132" name="Pie 131"/>
                <p:cNvSpPr/>
                <p:nvPr/>
              </p:nvSpPr>
              <p:spPr bwMode="auto">
                <a:xfrm>
                  <a:off x="-1751567" y="3934100"/>
                  <a:ext cx="1139826" cy="1139826"/>
                </a:xfrm>
                <a:prstGeom prst="pie">
                  <a:avLst>
                    <a:gd name="adj1" fmla="val 18894461"/>
                    <a:gd name="adj2" fmla="val 21596019"/>
                  </a:avLst>
                </a:prstGeom>
                <a:solidFill>
                  <a:schemeClr val="bg1">
                    <a:alpha val="75000"/>
                  </a:schemeClr>
                </a:solidFill>
                <a:ln w="12700">
                  <a:noFill/>
                  <a:round/>
                  <a:headEnd/>
                  <a:tailEnd/>
                </a:ln>
              </p:spPr>
              <p:txBody>
                <a:bodyPr wrap="none" lIns="0" tIns="0" rIns="0" bIns="0" rtlCol="0" anchor="ctr"/>
                <a:lstStyle/>
                <a:p>
                  <a:pPr algn="ctr" fontAlgn="base">
                    <a:spcBef>
                      <a:spcPct val="0"/>
                    </a:spcBef>
                    <a:spcAft>
                      <a:spcPct val="40000"/>
                    </a:spcAft>
                  </a:pPr>
                  <a:endParaRPr lang="en-US" dirty="0">
                    <a:solidFill>
                      <a:srgbClr val="FFFFFF"/>
                    </a:solidFill>
                  </a:endParaRPr>
                </a:p>
              </p:txBody>
            </p:sp>
          </p:grpSp>
          <p:sp>
            <p:nvSpPr>
              <p:cNvPr id="127" name="Isosceles Triangle 126"/>
              <p:cNvSpPr/>
              <p:nvPr/>
            </p:nvSpPr>
            <p:spPr bwMode="auto">
              <a:xfrm rot="18300000" flipH="1">
                <a:off x="-1251321" y="3964754"/>
                <a:ext cx="45720" cy="457200"/>
              </a:xfrm>
              <a:prstGeom prst="triangle">
                <a:avLst/>
              </a:prstGeom>
              <a:solidFill>
                <a:schemeClr val="tx1">
                  <a:lumMod val="50000"/>
                </a:schemeClr>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28" name="Pie 127"/>
              <p:cNvSpPr/>
              <p:nvPr/>
            </p:nvSpPr>
            <p:spPr bwMode="auto">
              <a:xfrm flipV="1">
                <a:off x="-1119531" y="4251759"/>
                <a:ext cx="182880" cy="182880"/>
              </a:xfrm>
              <a:prstGeom prst="pie">
                <a:avLst>
                  <a:gd name="adj1" fmla="val 0"/>
                  <a:gd name="adj2" fmla="val 10880871"/>
                </a:avLst>
              </a:prstGeom>
              <a:solidFill>
                <a:schemeClr val="tx1"/>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grpSp>
    </p:spTree>
    <p:extLst>
      <p:ext uri="{BB962C8B-B14F-4D97-AF65-F5344CB8AC3E}">
        <p14:creationId xmlns:p14="http://schemas.microsoft.com/office/powerpoint/2010/main" val="327437397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animEffect transition="in" filter="fade">
                                      <p:cBhvr>
                                        <p:cTn id="9" dur="500"/>
                                        <p:tgtEl>
                                          <p:spTgt spid="6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500"/>
                                        <p:tgtEl>
                                          <p:spTgt spid="70"/>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500"/>
                                        <p:tgtEl>
                                          <p:spTgt spid="59"/>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fade">
                                      <p:cBhvr>
                                        <p:cTn id="62" dur="500"/>
                                        <p:tgtEl>
                                          <p:spTgt spid="115"/>
                                        </p:tgtEl>
                                      </p:cBhvr>
                                    </p:animEffect>
                                  </p:childTnLst>
                                </p:cTn>
                              </p:par>
                              <p:par>
                                <p:cTn id="63" presetID="1" presetClass="entr" presetSubtype="0" fill="hold" nodeType="withEffect">
                                  <p:stCondLst>
                                    <p:cond delay="0"/>
                                  </p:stCondLst>
                                  <p:childTnLst>
                                    <p:set>
                                      <p:cBhvr>
                                        <p:cTn id="64" dur="1" fill="hold">
                                          <p:stCondLst>
                                            <p:cond delay="0"/>
                                          </p:stCondLst>
                                        </p:cTn>
                                        <p:tgtEl>
                                          <p:spTgt spid="123"/>
                                        </p:tgtEl>
                                        <p:attrNameLst>
                                          <p:attrName>style.visibility</p:attrName>
                                        </p:attrNameLst>
                                      </p:cBhvr>
                                      <p:to>
                                        <p:strVal val="visible"/>
                                      </p:to>
                                    </p:set>
                                  </p:childTnLst>
                                </p:cTn>
                              </p:par>
                              <p:par>
                                <p:cTn id="65" presetID="10"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fade">
                                      <p:cBhvr>
                                        <p:cTn id="71" dur="500"/>
                                        <p:tgtEl>
                                          <p:spTgt spid="86"/>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fade">
                                      <p:cBhvr>
                                        <p:cTn id="7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7" grpId="0" animBg="1"/>
      <p:bldP spid="58" grpId="0" animBg="1"/>
      <p:bldP spid="59" grpId="0" animBg="1"/>
      <p:bldP spid="60" grpId="0" animBg="1"/>
      <p:bldP spid="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har.jpg"/>
          <p:cNvPicPr>
            <a:picLocks noChangeAspect="1"/>
          </p:cNvPicPr>
          <p:nvPr/>
        </p:nvPicPr>
        <p:blipFill>
          <a:blip r:embed="rId2" cstate="print"/>
          <a:srcRect l="38081" t="32586" r="35373" b="28852"/>
          <a:stretch>
            <a:fillRect/>
          </a:stretch>
        </p:blipFill>
        <p:spPr>
          <a:xfrm>
            <a:off x="318352" y="978400"/>
            <a:ext cx="1633541" cy="1805493"/>
          </a:xfrm>
          <a:prstGeom prst="rect">
            <a:avLst/>
          </a:prstGeom>
        </p:spPr>
      </p:pic>
      <p:pic>
        <p:nvPicPr>
          <p:cNvPr id="5" name="Picture 4" descr="Twitter_Komal_Final.png"/>
          <p:cNvPicPr>
            <a:picLocks noChangeAspect="1"/>
          </p:cNvPicPr>
          <p:nvPr/>
        </p:nvPicPr>
        <p:blipFill>
          <a:blip r:embed="rId3" cstate="print"/>
          <a:srcRect l="39366" r="33865" b="40123"/>
          <a:stretch>
            <a:fillRect/>
          </a:stretch>
        </p:blipFill>
        <p:spPr>
          <a:xfrm>
            <a:off x="371107" y="3615791"/>
            <a:ext cx="1677776" cy="1776471"/>
          </a:xfrm>
          <a:prstGeom prst="rect">
            <a:avLst/>
          </a:prstGeom>
        </p:spPr>
      </p:pic>
      <p:sp>
        <p:nvSpPr>
          <p:cNvPr id="8" name="Title 7"/>
          <p:cNvSpPr>
            <a:spLocks noGrp="1"/>
          </p:cNvSpPr>
          <p:nvPr>
            <p:ph type="title"/>
          </p:nvPr>
        </p:nvSpPr>
        <p:spPr/>
        <p:txBody>
          <a:bodyPr/>
          <a:lstStyle/>
          <a:p>
            <a:r>
              <a:rPr lang="en-US" dirty="0" smtClean="0"/>
              <a:t>Presenters</a:t>
            </a:r>
            <a:endParaRPr lang="en-US" dirty="0"/>
          </a:p>
        </p:txBody>
      </p:sp>
      <p:sp>
        <p:nvSpPr>
          <p:cNvPr id="10" name="TextBox 9"/>
          <p:cNvSpPr txBox="1"/>
          <p:nvPr/>
        </p:nvSpPr>
        <p:spPr>
          <a:xfrm>
            <a:off x="2069209" y="820704"/>
            <a:ext cx="6706304" cy="2677656"/>
          </a:xfrm>
          <a:prstGeom prst="rect">
            <a:avLst/>
          </a:prstGeom>
          <a:noFill/>
        </p:spPr>
        <p:txBody>
          <a:bodyPr wrap="square" rtlCol="0">
            <a:spAutoFit/>
          </a:bodyPr>
          <a:lstStyle/>
          <a:p>
            <a:pPr algn="l">
              <a:spcAft>
                <a:spcPts val="0"/>
              </a:spcAft>
            </a:pPr>
            <a:r>
              <a:rPr lang="en-US" sz="1400" b="1" dirty="0" smtClean="0"/>
              <a:t>Shahar Erez, Director, Application Management Products at </a:t>
            </a:r>
            <a:r>
              <a:rPr lang="en-US" sz="1400" b="1" dirty="0" err="1" smtClean="0"/>
              <a:t>VMWare</a:t>
            </a:r>
            <a:endParaRPr lang="en-US" sz="1400" dirty="0" smtClean="0"/>
          </a:p>
          <a:p>
            <a:pPr algn="l">
              <a:spcAft>
                <a:spcPts val="0"/>
              </a:spcAft>
            </a:pPr>
            <a:endParaRPr lang="en-US" sz="1400" dirty="0" smtClean="0"/>
          </a:p>
          <a:p>
            <a:pPr algn="l">
              <a:spcAft>
                <a:spcPts val="0"/>
              </a:spcAft>
            </a:pPr>
            <a:r>
              <a:rPr lang="en-US" sz="1400" dirty="0" smtClean="0"/>
              <a:t>Shahar Erez is responsible for setting the product and go-to-market strategies for VMware’s Application Management products. Shahar has more than 12 years of product development, management and strategy experience. Before joining VMware, Erez served as the Director of products for BTO Analytics at HP he led and incubated the design and release of HP Service Health Analyzer, a new solution to automate complex IT performance analysis issues. Prior to joining HP he spent four years managing product launches at Mercury Interactive before the company was acquired by HP in 2006. Erez earned his MBA from </a:t>
            </a:r>
            <a:r>
              <a:rPr lang="en-US" sz="1400" dirty="0" err="1" smtClean="0"/>
              <a:t>Technion</a:t>
            </a:r>
            <a:r>
              <a:rPr lang="en-US" sz="1400" dirty="0" smtClean="0"/>
              <a:t> (the Israel Institute of Technology) and his bachelor of science degree in computer science from the Interdisciplinary Center in </a:t>
            </a:r>
            <a:r>
              <a:rPr lang="en-US" sz="1400" dirty="0" err="1" smtClean="0"/>
              <a:t>Hertzeliya</a:t>
            </a:r>
            <a:r>
              <a:rPr lang="en-US" sz="1400" dirty="0" smtClean="0"/>
              <a:t>, Israel</a:t>
            </a:r>
            <a:endParaRPr lang="en-US" sz="1400" dirty="0" smtClean="0">
              <a:solidFill>
                <a:srgbClr val="333333"/>
              </a:solidFill>
              <a:latin typeface="+mn-lt"/>
              <a:ea typeface="+mn-ea"/>
            </a:endParaRPr>
          </a:p>
        </p:txBody>
      </p:sp>
      <p:sp>
        <p:nvSpPr>
          <p:cNvPr id="11" name="TextBox 10"/>
          <p:cNvSpPr txBox="1"/>
          <p:nvPr/>
        </p:nvSpPr>
        <p:spPr>
          <a:xfrm>
            <a:off x="2083476" y="3559940"/>
            <a:ext cx="6875585" cy="2677656"/>
          </a:xfrm>
          <a:prstGeom prst="rect">
            <a:avLst/>
          </a:prstGeom>
          <a:noFill/>
        </p:spPr>
        <p:txBody>
          <a:bodyPr wrap="square" rtlCol="0">
            <a:spAutoFit/>
          </a:bodyPr>
          <a:lstStyle/>
          <a:p>
            <a:pPr algn="l">
              <a:spcAft>
                <a:spcPts val="0"/>
              </a:spcAft>
            </a:pPr>
            <a:r>
              <a:rPr lang="en-US" sz="1400" b="1" dirty="0" smtClean="0"/>
              <a:t>Komal Mangtani, Director Engineering Application Management Products at </a:t>
            </a:r>
            <a:r>
              <a:rPr lang="en-US" sz="1400" b="1" dirty="0" err="1" smtClean="0"/>
              <a:t>VMWare</a:t>
            </a:r>
            <a:endParaRPr lang="en-US" sz="1400" b="1" dirty="0" smtClean="0"/>
          </a:p>
          <a:p>
            <a:pPr algn="l">
              <a:spcAft>
                <a:spcPts val="0"/>
              </a:spcAft>
            </a:pPr>
            <a:endParaRPr lang="en-US" sz="1400" dirty="0" smtClean="0"/>
          </a:p>
          <a:p>
            <a:pPr algn="l"/>
            <a:r>
              <a:rPr lang="en-US" sz="1400" dirty="0" smtClean="0"/>
              <a:t>Komal Mangtani is Engineering Director at VMware leading its Application Lifecycle Management strategy. She has been with VMware for 5 years. While at VMware, she conceptualized and led development for </a:t>
            </a:r>
            <a:r>
              <a:rPr lang="en-US" sz="1400" dirty="0" err="1" smtClean="0"/>
              <a:t>vFabric</a:t>
            </a:r>
            <a:r>
              <a:rPr lang="en-US" sz="1400" dirty="0" smtClean="0"/>
              <a:t> Application Director and VMware Studio products. Prior to VMware, she has held technical and management positions at Oracle and BEA </a:t>
            </a:r>
            <a:r>
              <a:rPr lang="en-US" sz="1400" dirty="0" err="1" smtClean="0"/>
              <a:t>Weblogic</a:t>
            </a:r>
            <a:r>
              <a:rPr lang="en-US" sz="1400" dirty="0" smtClean="0"/>
              <a:t> Systems working on industry standard application stacks – BEA </a:t>
            </a:r>
            <a:r>
              <a:rPr lang="en-US" sz="1400" dirty="0" err="1" smtClean="0"/>
              <a:t>Weblogic</a:t>
            </a:r>
            <a:r>
              <a:rPr lang="en-US" sz="1400" dirty="0" smtClean="0"/>
              <a:t> Server and Oracle Database, Oracle Enterprise Manager. With strong applications background and spending early days at VMware working with ESX/vSphere, she brings together application and virtualization technologies to create unique value proposition for the products. </a:t>
            </a:r>
            <a:endParaRPr lang="en-US" sz="1400" dirty="0" smtClean="0">
              <a:solidFill>
                <a:srgbClr val="333333"/>
              </a:solidFill>
              <a:latin typeface="+mn-lt"/>
              <a:ea typeface="+mn-ea"/>
            </a:endParaRPr>
          </a:p>
        </p:txBody>
      </p:sp>
    </p:spTree>
    <p:extLst>
      <p:ext uri="{BB962C8B-B14F-4D97-AF65-F5344CB8AC3E}">
        <p14:creationId xmlns:p14="http://schemas.microsoft.com/office/powerpoint/2010/main" val="25744233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cstate="print"/>
          <a:srcRect/>
          <a:stretch>
            <a:fillRect/>
          </a:stretch>
        </p:blipFill>
        <p:spPr bwMode="auto">
          <a:xfrm>
            <a:off x="5888668" y="2027601"/>
            <a:ext cx="3041785" cy="3121364"/>
          </a:xfrm>
          <a:prstGeom prst="rect">
            <a:avLst/>
          </a:prstGeom>
          <a:noFill/>
          <a:ln w="9525">
            <a:noFill/>
            <a:miter lim="800000"/>
            <a:headEnd/>
            <a:tailEnd/>
          </a:ln>
        </p:spPr>
      </p:pic>
      <p:pic>
        <p:nvPicPr>
          <p:cNvPr id="3073" name="Picture 1"/>
          <p:cNvPicPr>
            <a:picLocks noChangeAspect="1" noChangeArrowheads="1"/>
          </p:cNvPicPr>
          <p:nvPr/>
        </p:nvPicPr>
        <p:blipFill rotWithShape="1">
          <a:blip r:embed="rId4" cstate="print"/>
          <a:srcRect b="3644"/>
          <a:stretch/>
        </p:blipFill>
        <p:spPr bwMode="auto">
          <a:xfrm>
            <a:off x="3457045" y="1952651"/>
            <a:ext cx="2778359" cy="300760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Goals for our Products</a:t>
            </a:r>
            <a:endParaRPr lang="en-US" dirty="0"/>
          </a:p>
        </p:txBody>
      </p:sp>
      <p:sp>
        <p:nvSpPr>
          <p:cNvPr id="3" name="Text Placeholder 2"/>
          <p:cNvSpPr>
            <a:spLocks noGrp="1"/>
          </p:cNvSpPr>
          <p:nvPr>
            <p:ph idx="1"/>
          </p:nvPr>
        </p:nvSpPr>
        <p:spPr>
          <a:xfrm>
            <a:off x="352424" y="784225"/>
            <a:ext cx="8671259" cy="5432091"/>
          </a:xfrm>
        </p:spPr>
        <p:txBody>
          <a:bodyPr/>
          <a:lstStyle/>
          <a:p>
            <a:pPr marL="0" indent="0">
              <a:lnSpc>
                <a:spcPct val="100000"/>
              </a:lnSpc>
              <a:spcBef>
                <a:spcPts val="600"/>
              </a:spcBef>
              <a:spcAft>
                <a:spcPts val="0"/>
              </a:spcAft>
              <a:buNone/>
            </a:pPr>
            <a:endParaRPr lang="en-US" sz="1800" b="0" kern="1200" dirty="0">
              <a:solidFill>
                <a:schemeClr val="tx1"/>
              </a:solidFill>
            </a:endParaRPr>
          </a:p>
          <a:p>
            <a:pPr marL="0" indent="0">
              <a:lnSpc>
                <a:spcPct val="100000"/>
              </a:lnSpc>
              <a:spcBef>
                <a:spcPts val="600"/>
              </a:spcBef>
              <a:spcAft>
                <a:spcPts val="0"/>
              </a:spcAft>
              <a:buNone/>
            </a:pPr>
            <a:r>
              <a:rPr lang="en-US" sz="2400" b="0" kern="1200" dirty="0" smtClean="0">
                <a:solidFill>
                  <a:schemeClr val="tx1"/>
                </a:solidFill>
              </a:rPr>
              <a:t>	</a:t>
            </a:r>
            <a:endParaRPr lang="en-US" sz="1800" b="0" kern="1200" dirty="0" smtClean="0">
              <a:solidFill>
                <a:schemeClr val="tx1"/>
              </a:solidFill>
            </a:endParaRPr>
          </a:p>
          <a:p>
            <a:pPr marL="0" indent="0">
              <a:lnSpc>
                <a:spcPct val="100000"/>
              </a:lnSpc>
              <a:spcBef>
                <a:spcPts val="600"/>
              </a:spcBef>
              <a:spcAft>
                <a:spcPts val="0"/>
              </a:spcAft>
              <a:buNone/>
            </a:pPr>
            <a:endParaRPr lang="en-US" sz="2800" dirty="0" smtClean="0"/>
          </a:p>
        </p:txBody>
      </p:sp>
      <p:sp>
        <p:nvSpPr>
          <p:cNvPr id="4" name="TextBox 3"/>
          <p:cNvSpPr txBox="1"/>
          <p:nvPr/>
        </p:nvSpPr>
        <p:spPr>
          <a:xfrm>
            <a:off x="1881754" y="5434381"/>
            <a:ext cx="5588000" cy="917174"/>
          </a:xfrm>
          <a:prstGeom prst="rect">
            <a:avLst/>
          </a:prstGeom>
          <a:noFill/>
        </p:spPr>
        <p:txBody>
          <a:bodyPr wrap="square" rtlCol="0">
            <a:spAutoFit/>
          </a:bodyPr>
          <a:lstStyle/>
          <a:p>
            <a:pPr algn="l"/>
            <a:r>
              <a:rPr lang="en-US" b="1" dirty="0">
                <a:solidFill>
                  <a:schemeClr val="tx1"/>
                </a:solidFill>
              </a:rPr>
              <a:t>Enable apps in their journey to PAAS</a:t>
            </a:r>
          </a:p>
          <a:p>
            <a:pPr algn="l"/>
            <a:endParaRPr lang="en-US" sz="2000" dirty="0" err="1" smtClean="0">
              <a:solidFill>
                <a:srgbClr val="333333"/>
              </a:solidFill>
              <a:latin typeface="+mn-lt"/>
              <a:ea typeface="+mn-ea"/>
            </a:endParaRPr>
          </a:p>
        </p:txBody>
      </p:sp>
      <p:sp>
        <p:nvSpPr>
          <p:cNvPr id="8" name="TextBox 7"/>
          <p:cNvSpPr txBox="1"/>
          <p:nvPr/>
        </p:nvSpPr>
        <p:spPr>
          <a:xfrm>
            <a:off x="287969" y="3523254"/>
            <a:ext cx="4445478" cy="1274195"/>
          </a:xfrm>
          <a:prstGeom prst="rect">
            <a:avLst/>
          </a:prstGeom>
          <a:noFill/>
        </p:spPr>
        <p:txBody>
          <a:bodyPr wrap="square" rtlCol="0">
            <a:spAutoFit/>
          </a:bodyPr>
          <a:lstStyle/>
          <a:p>
            <a:pPr marL="228600" indent="-228600" algn="l">
              <a:lnSpc>
                <a:spcPct val="100000"/>
              </a:lnSpc>
              <a:spcBef>
                <a:spcPts val="1800"/>
              </a:spcBef>
              <a:buNone/>
            </a:pPr>
            <a:r>
              <a:rPr lang="en-US" sz="2200" dirty="0" smtClean="0"/>
              <a:t>Enable “any” app</a:t>
            </a:r>
          </a:p>
          <a:p>
            <a:pPr marL="228600" indent="-228600" algn="l">
              <a:lnSpc>
                <a:spcPct val="100000"/>
              </a:lnSpc>
              <a:spcBef>
                <a:spcPts val="600"/>
              </a:spcBef>
              <a:spcAft>
                <a:spcPts val="0"/>
              </a:spcAft>
              <a:buFont typeface="Arial" pitchFamily="34" charset="0"/>
              <a:buChar char="•"/>
            </a:pPr>
            <a:r>
              <a:rPr lang="en-US" sz="1800" dirty="0" smtClean="0">
                <a:solidFill>
                  <a:schemeClr val="tx1"/>
                </a:solidFill>
              </a:rPr>
              <a:t>Open &amp; Flexible &amp; Extensible</a:t>
            </a:r>
          </a:p>
          <a:p>
            <a:pPr marL="228600" indent="-228600" algn="l">
              <a:lnSpc>
                <a:spcPct val="100000"/>
              </a:lnSpc>
              <a:spcBef>
                <a:spcPts val="600"/>
              </a:spcBef>
              <a:spcAft>
                <a:spcPts val="0"/>
              </a:spcAft>
              <a:buFont typeface="Arial" pitchFamily="34" charset="0"/>
              <a:buChar char="•"/>
            </a:pPr>
            <a:r>
              <a:rPr lang="en-US" sz="1800" dirty="0" smtClean="0">
                <a:solidFill>
                  <a:schemeClr val="tx1"/>
                </a:solidFill>
              </a:rPr>
              <a:t>Enable application lifecycle</a:t>
            </a:r>
            <a:endParaRPr lang="en-US" sz="1800" dirty="0">
              <a:solidFill>
                <a:schemeClr val="tx1"/>
              </a:solidFill>
            </a:endParaRPr>
          </a:p>
        </p:txBody>
      </p:sp>
      <p:sp>
        <p:nvSpPr>
          <p:cNvPr id="9" name="TextBox 8"/>
          <p:cNvSpPr txBox="1"/>
          <p:nvPr/>
        </p:nvSpPr>
        <p:spPr>
          <a:xfrm>
            <a:off x="281626" y="2045031"/>
            <a:ext cx="4445478" cy="1335750"/>
          </a:xfrm>
          <a:prstGeom prst="rect">
            <a:avLst/>
          </a:prstGeom>
          <a:noFill/>
        </p:spPr>
        <p:txBody>
          <a:bodyPr wrap="square" rtlCol="0">
            <a:spAutoFit/>
          </a:bodyPr>
          <a:lstStyle/>
          <a:p>
            <a:pPr marL="228600" indent="-228600" algn="l">
              <a:lnSpc>
                <a:spcPct val="100000"/>
              </a:lnSpc>
              <a:spcBef>
                <a:spcPts val="1800"/>
              </a:spcBef>
              <a:buNone/>
            </a:pPr>
            <a:r>
              <a:rPr lang="en-US" sz="2200" dirty="0"/>
              <a:t>Enable the </a:t>
            </a:r>
            <a:r>
              <a:rPr lang="en-US" sz="2200" dirty="0" err="1"/>
              <a:t>DevOps</a:t>
            </a:r>
            <a:r>
              <a:rPr lang="en-US" sz="2200" dirty="0"/>
              <a:t> </a:t>
            </a:r>
            <a:r>
              <a:rPr lang="en-US" sz="2200" dirty="0" smtClean="0"/>
              <a:t>model</a:t>
            </a:r>
          </a:p>
          <a:p>
            <a:pPr marL="228600" indent="-228600" algn="l">
              <a:lnSpc>
                <a:spcPct val="100000"/>
              </a:lnSpc>
              <a:spcBef>
                <a:spcPts val="600"/>
              </a:spcBef>
              <a:spcAft>
                <a:spcPts val="0"/>
              </a:spcAft>
              <a:buFont typeface="Arial" pitchFamily="34" charset="0"/>
              <a:buChar char="•"/>
            </a:pPr>
            <a:r>
              <a:rPr lang="en-US" sz="2000" dirty="0">
                <a:solidFill>
                  <a:schemeClr val="tx1"/>
                </a:solidFill>
              </a:rPr>
              <a:t>Enable collaborative model</a:t>
            </a:r>
          </a:p>
          <a:p>
            <a:pPr marL="228600" indent="-228600" algn="l">
              <a:lnSpc>
                <a:spcPct val="100000"/>
              </a:lnSpc>
              <a:spcBef>
                <a:spcPts val="600"/>
              </a:spcBef>
              <a:spcAft>
                <a:spcPts val="0"/>
              </a:spcAft>
              <a:buFont typeface="Arial" pitchFamily="34" charset="0"/>
              <a:buChar char="•"/>
            </a:pPr>
            <a:r>
              <a:rPr lang="en-US" sz="2000" dirty="0" smtClean="0">
                <a:solidFill>
                  <a:schemeClr val="tx1"/>
                </a:solidFill>
              </a:rPr>
              <a:t>Provide </a:t>
            </a:r>
            <a:r>
              <a:rPr lang="en-US" sz="2000" dirty="0">
                <a:solidFill>
                  <a:schemeClr val="tx1"/>
                </a:solidFill>
              </a:rPr>
              <a:t>agility with </a:t>
            </a:r>
            <a:r>
              <a:rPr lang="en-US" sz="2000" dirty="0" smtClean="0">
                <a:solidFill>
                  <a:schemeClr val="tx1"/>
                </a:solidFill>
              </a:rPr>
              <a:t>efficiency</a:t>
            </a:r>
            <a:endParaRPr lang="en-US" sz="2000" dirty="0">
              <a:solidFill>
                <a:schemeClr val="tx1"/>
              </a:solidFill>
            </a:endParaRPr>
          </a:p>
        </p:txBody>
      </p:sp>
      <p:sp>
        <p:nvSpPr>
          <p:cNvPr id="11" name="TextBox 10"/>
          <p:cNvSpPr txBox="1"/>
          <p:nvPr/>
        </p:nvSpPr>
        <p:spPr>
          <a:xfrm>
            <a:off x="290880" y="624529"/>
            <a:ext cx="5583806" cy="1335750"/>
          </a:xfrm>
          <a:prstGeom prst="rect">
            <a:avLst/>
          </a:prstGeom>
          <a:noFill/>
        </p:spPr>
        <p:txBody>
          <a:bodyPr wrap="square" rtlCol="0">
            <a:spAutoFit/>
          </a:bodyPr>
          <a:lstStyle/>
          <a:p>
            <a:pPr marL="228600" indent="-228600" algn="l">
              <a:lnSpc>
                <a:spcPct val="100000"/>
              </a:lnSpc>
              <a:spcBef>
                <a:spcPts val="600"/>
              </a:spcBef>
              <a:buNone/>
            </a:pPr>
            <a:r>
              <a:rPr lang="en-US" sz="2200" dirty="0"/>
              <a:t>Enable the Cloud Operating Model</a:t>
            </a:r>
          </a:p>
          <a:p>
            <a:pPr marL="228600" indent="-228600" algn="l">
              <a:lnSpc>
                <a:spcPct val="100000"/>
              </a:lnSpc>
              <a:spcBef>
                <a:spcPts val="600"/>
              </a:spcBef>
              <a:spcAft>
                <a:spcPts val="0"/>
              </a:spcAft>
              <a:buFont typeface="Arial" pitchFamily="34" charset="0"/>
              <a:buChar char="•"/>
            </a:pPr>
            <a:r>
              <a:rPr lang="en-US" sz="2000" dirty="0">
                <a:solidFill>
                  <a:schemeClr val="tx1"/>
                </a:solidFill>
              </a:rPr>
              <a:t>Model once, Deploy anywhere</a:t>
            </a:r>
          </a:p>
          <a:p>
            <a:pPr marL="228600" indent="-228600" algn="l">
              <a:lnSpc>
                <a:spcPct val="100000"/>
              </a:lnSpc>
              <a:spcBef>
                <a:spcPts val="600"/>
              </a:spcBef>
              <a:spcAft>
                <a:spcPts val="0"/>
              </a:spcAft>
              <a:buFont typeface="Arial" pitchFamily="34" charset="0"/>
              <a:buChar char="•"/>
            </a:pPr>
            <a:r>
              <a:rPr lang="en-US" sz="2000" dirty="0">
                <a:solidFill>
                  <a:schemeClr val="tx1"/>
                </a:solidFill>
              </a:rPr>
              <a:t>Let the cloud richness shine through</a:t>
            </a:r>
          </a:p>
        </p:txBody>
      </p:sp>
    </p:spTree>
    <p:extLst>
      <p:ext uri="{BB962C8B-B14F-4D97-AF65-F5344CB8AC3E}">
        <p14:creationId xmlns:p14="http://schemas.microsoft.com/office/powerpoint/2010/main" val="2290541658"/>
      </p:ext>
    </p:extLst>
  </p:cSld>
  <p:clrMapOvr>
    <a:masterClrMapping/>
  </p:clrMapOvr>
  <p:transition xmlns:p14="http://schemas.microsoft.com/office/powerpoint/2010/main">
    <p:strips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a:t>
            </a:r>
            <a:r>
              <a:rPr lang="en-US" dirty="0" smtClean="0"/>
              <a:t>Model Driven Approach </a:t>
            </a:r>
            <a:r>
              <a:rPr lang="en-US" dirty="0"/>
              <a:t>to </a:t>
            </a:r>
            <a:r>
              <a:rPr lang="en-US" dirty="0" smtClean="0"/>
              <a:t>Application Provisioning</a:t>
            </a:r>
            <a:endParaRPr lang="en-US" dirty="0"/>
          </a:p>
        </p:txBody>
      </p:sp>
      <p:sp>
        <p:nvSpPr>
          <p:cNvPr id="37" name="TextBox 36"/>
          <p:cNvSpPr txBox="1"/>
          <p:nvPr/>
        </p:nvSpPr>
        <p:spPr>
          <a:xfrm>
            <a:off x="5107522" y="6294496"/>
            <a:ext cx="184666" cy="400110"/>
          </a:xfrm>
          <a:prstGeom prst="rect">
            <a:avLst/>
          </a:prstGeom>
          <a:noFill/>
        </p:spPr>
        <p:txBody>
          <a:bodyPr wrap="none" rtlCol="0">
            <a:spAutoFit/>
          </a:bodyPr>
          <a:lstStyle/>
          <a:p>
            <a:pPr fontAlgn="base">
              <a:spcBef>
                <a:spcPct val="0"/>
              </a:spcBef>
              <a:spcAft>
                <a:spcPct val="0"/>
              </a:spcAft>
            </a:pPr>
            <a:endParaRPr lang="en-US" sz="2000" dirty="0" err="1">
              <a:solidFill>
                <a:srgbClr val="333333"/>
              </a:solidFill>
            </a:endParaRPr>
          </a:p>
        </p:txBody>
      </p:sp>
      <p:grpSp>
        <p:nvGrpSpPr>
          <p:cNvPr id="25" name="Group 24"/>
          <p:cNvGrpSpPr/>
          <p:nvPr/>
        </p:nvGrpSpPr>
        <p:grpSpPr>
          <a:xfrm>
            <a:off x="-26212" y="820566"/>
            <a:ext cx="2133175" cy="5232386"/>
            <a:chOff x="-26212" y="820566"/>
            <a:chExt cx="2133175" cy="5232386"/>
          </a:xfrm>
        </p:grpSpPr>
        <p:sp>
          <p:nvSpPr>
            <p:cNvPr id="26" name="Rectangle 25"/>
            <p:cNvSpPr/>
            <p:nvPr/>
          </p:nvSpPr>
          <p:spPr>
            <a:xfrm>
              <a:off x="196340" y="820566"/>
              <a:ext cx="1162122" cy="738664"/>
            </a:xfrm>
            <a:prstGeom prst="rect">
              <a:avLst/>
            </a:prstGeom>
          </p:spPr>
          <p:txBody>
            <a:bodyPr wrap="none">
              <a:spAutoFit/>
            </a:bodyPr>
            <a:lstStyle/>
            <a:p>
              <a:pPr algn="ctr" fontAlgn="base">
                <a:spcBef>
                  <a:spcPct val="0"/>
                </a:spcBef>
                <a:spcAft>
                  <a:spcPct val="0"/>
                </a:spcAft>
              </a:pPr>
              <a:r>
                <a:rPr lang="en-US" sz="1400" b="1" dirty="0" smtClean="0">
                  <a:solidFill>
                    <a:schemeClr val="accent3">
                      <a:lumMod val="40000"/>
                      <a:lumOff val="60000"/>
                    </a:schemeClr>
                  </a:solidFill>
                </a:rPr>
                <a:t>Catalog of </a:t>
              </a:r>
            </a:p>
            <a:p>
              <a:pPr algn="ctr" fontAlgn="base">
                <a:spcBef>
                  <a:spcPct val="0"/>
                </a:spcBef>
                <a:spcAft>
                  <a:spcPct val="0"/>
                </a:spcAft>
              </a:pPr>
              <a:r>
                <a:rPr lang="en-US" sz="1400" b="1" dirty="0" smtClean="0">
                  <a:solidFill>
                    <a:schemeClr val="accent3">
                      <a:lumMod val="40000"/>
                      <a:lumOff val="60000"/>
                    </a:schemeClr>
                  </a:solidFill>
                </a:rPr>
                <a:t>Application </a:t>
              </a:r>
            </a:p>
            <a:p>
              <a:pPr algn="ctr" fontAlgn="base">
                <a:spcBef>
                  <a:spcPct val="0"/>
                </a:spcBef>
                <a:spcAft>
                  <a:spcPct val="0"/>
                </a:spcAft>
              </a:pPr>
              <a:r>
                <a:rPr lang="en-US" sz="1400" b="1" dirty="0" smtClean="0">
                  <a:solidFill>
                    <a:schemeClr val="accent3">
                      <a:lumMod val="40000"/>
                      <a:lumOff val="60000"/>
                    </a:schemeClr>
                  </a:solidFill>
                </a:rPr>
                <a:t>Services</a:t>
              </a:r>
              <a:endParaRPr lang="en-US" sz="1400" b="1" dirty="0">
                <a:solidFill>
                  <a:schemeClr val="accent3">
                    <a:lumMod val="40000"/>
                    <a:lumOff val="60000"/>
                  </a:schemeClr>
                </a:solidFill>
              </a:endParaRPr>
            </a:p>
          </p:txBody>
        </p:sp>
        <p:grpSp>
          <p:nvGrpSpPr>
            <p:cNvPr id="21" name="Group 20"/>
            <p:cNvGrpSpPr/>
            <p:nvPr/>
          </p:nvGrpSpPr>
          <p:grpSpPr>
            <a:xfrm>
              <a:off x="-26212" y="1396649"/>
              <a:ext cx="2133175" cy="4656303"/>
              <a:chOff x="31512" y="1396649"/>
              <a:chExt cx="2133175" cy="4656303"/>
            </a:xfrm>
          </p:grpSpPr>
          <p:sp>
            <p:nvSpPr>
              <p:cNvPr id="20" name="Right Arrow 19"/>
              <p:cNvSpPr/>
              <p:nvPr/>
            </p:nvSpPr>
            <p:spPr bwMode="auto">
              <a:xfrm flipH="1">
                <a:off x="1371247" y="1396649"/>
                <a:ext cx="793440" cy="4656303"/>
              </a:xfrm>
              <a:prstGeom prst="rightArrow">
                <a:avLst>
                  <a:gd name="adj1" fmla="val 83199"/>
                  <a:gd name="adj2" fmla="val 69648"/>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nvGrpSpPr>
              <p:cNvPr id="19" name="Group 18"/>
              <p:cNvGrpSpPr/>
              <p:nvPr/>
            </p:nvGrpSpPr>
            <p:grpSpPr>
              <a:xfrm>
                <a:off x="31512" y="2183880"/>
                <a:ext cx="1521648" cy="3488113"/>
                <a:chOff x="31512" y="2183880"/>
                <a:chExt cx="1521648" cy="3488113"/>
              </a:xfrm>
            </p:grpSpPr>
            <p:sp>
              <p:nvSpPr>
                <p:cNvPr id="187" name="TextBox 186"/>
                <p:cNvSpPr txBox="1"/>
                <p:nvPr/>
              </p:nvSpPr>
              <p:spPr>
                <a:xfrm>
                  <a:off x="824794" y="2764040"/>
                  <a:ext cx="469310" cy="327032"/>
                </a:xfrm>
                <a:prstGeom prst="rect">
                  <a:avLst/>
                </a:prstGeom>
                <a:noFill/>
                <a:scene3d>
                  <a:camera prst="orthographicFront">
                    <a:rot lat="2400000" lon="2520000" rev="0"/>
                  </a:camera>
                  <a:lightRig rig="threePt" dir="t"/>
                </a:scene3d>
                <a:sp3d z="38100"/>
              </p:spPr>
              <p:txBody>
                <a:bodyPr wrap="square" rtlCol="0">
                  <a:spAutoFit/>
                  <a:scene3d>
                    <a:camera prst="isometricOffAxis2Top">
                      <a:rot lat="18075715" lon="2520000" rev="18141449"/>
                    </a:camera>
                    <a:lightRig rig="threePt" dir="t"/>
                  </a:scene3d>
                </a:bodyPr>
                <a:lstStyle/>
                <a:p>
                  <a:pPr fontAlgn="base">
                    <a:spcBef>
                      <a:spcPct val="0"/>
                    </a:spcBef>
                    <a:spcAft>
                      <a:spcPct val="0"/>
                    </a:spcAft>
                  </a:pPr>
                  <a:r>
                    <a:rPr lang="en-US" sz="1400" b="1" dirty="0">
                      <a:solidFill>
                        <a:srgbClr val="FFFFFF"/>
                      </a:solidFill>
                    </a:rPr>
                    <a:t>App</a:t>
                  </a:r>
                </a:p>
              </p:txBody>
            </p:sp>
            <p:grpSp>
              <p:nvGrpSpPr>
                <p:cNvPr id="4" name="Group 11"/>
                <p:cNvGrpSpPr/>
                <p:nvPr/>
              </p:nvGrpSpPr>
              <p:grpSpPr>
                <a:xfrm>
                  <a:off x="925367" y="3043365"/>
                  <a:ext cx="411253" cy="511457"/>
                  <a:chOff x="1335249" y="2758504"/>
                  <a:chExt cx="469900" cy="481343"/>
                </a:xfrm>
              </p:grpSpPr>
              <p:pic>
                <p:nvPicPr>
                  <p:cNvPr id="200" name="Picture 10" descr="ICON_VM_basic_flat_R2_Q408.png"/>
                  <p:cNvPicPr>
                    <a:picLocks noChangeAspect="1"/>
                  </p:cNvPicPr>
                  <p:nvPr/>
                </p:nvPicPr>
                <p:blipFill>
                  <a:blip r:embed="rId3" cstate="email"/>
                  <a:srcRect/>
                  <a:stretch>
                    <a:fillRect/>
                  </a:stretch>
                </p:blipFill>
                <p:spPr bwMode="auto">
                  <a:xfrm>
                    <a:off x="1335249" y="2758504"/>
                    <a:ext cx="469900" cy="469900"/>
                  </a:xfrm>
                  <a:prstGeom prst="rect">
                    <a:avLst/>
                  </a:prstGeom>
                  <a:noFill/>
                  <a:ln w="9525">
                    <a:noFill/>
                    <a:miter lim="800000"/>
                    <a:headEnd/>
                    <a:tailEnd/>
                  </a:ln>
                </p:spPr>
              </p:pic>
              <p:pic>
                <p:nvPicPr>
                  <p:cNvPr id="201" name="Picture 24" descr="ICON_OSWindows_Q308"/>
                  <p:cNvPicPr>
                    <a:picLocks noChangeAspect="1" noChangeArrowheads="1"/>
                  </p:cNvPicPr>
                  <p:nvPr/>
                </p:nvPicPr>
                <p:blipFill>
                  <a:blip r:embed="rId4" cstate="print">
                    <a:grayscl/>
                  </a:blip>
                  <a:srcRect/>
                  <a:stretch>
                    <a:fillRect/>
                  </a:stretch>
                </p:blipFill>
                <p:spPr bwMode="auto">
                  <a:xfrm rot="1204461">
                    <a:off x="1374961" y="2855714"/>
                    <a:ext cx="357498" cy="384133"/>
                  </a:xfrm>
                  <a:prstGeom prst="rect">
                    <a:avLst/>
                  </a:prstGeom>
                  <a:noFill/>
                  <a:ln w="9525">
                    <a:noFill/>
                    <a:miter lim="800000"/>
                    <a:headEnd/>
                    <a:tailEnd/>
                  </a:ln>
                </p:spPr>
              </p:pic>
              <p:pic>
                <p:nvPicPr>
                  <p:cNvPr id="202" name="Picture 148" descr="tomcat-logo.gif"/>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1383715" y="2851827"/>
                    <a:ext cx="372969" cy="256089"/>
                  </a:xfrm>
                  <a:prstGeom prst="rect">
                    <a:avLst/>
                  </a:prstGeom>
                  <a:noFill/>
                  <a:ln w="9525">
                    <a:noFill/>
                    <a:miter lim="800000"/>
                    <a:headEnd/>
                    <a:tailEnd/>
                  </a:ln>
                </p:spPr>
              </p:pic>
            </p:grpSp>
            <p:grpSp>
              <p:nvGrpSpPr>
                <p:cNvPr id="5" name="Group 14"/>
                <p:cNvGrpSpPr/>
                <p:nvPr/>
              </p:nvGrpSpPr>
              <p:grpSpPr>
                <a:xfrm>
                  <a:off x="1058644" y="4961977"/>
                  <a:ext cx="494516" cy="710016"/>
                  <a:chOff x="1493031" y="5361831"/>
                  <a:chExt cx="565036" cy="668212"/>
                </a:xfrm>
              </p:grpSpPr>
              <p:pic>
                <p:nvPicPr>
                  <p:cNvPr id="213" name="Picture 13" descr="ICON_Storage_1up_Q308.png"/>
                  <p:cNvPicPr>
                    <a:picLocks noChangeAspect="1"/>
                  </p:cNvPicPr>
                  <p:nvPr/>
                </p:nvPicPr>
                <p:blipFill>
                  <a:blip r:embed="rId6" cstate="email"/>
                  <a:srcRect/>
                  <a:stretch>
                    <a:fillRect/>
                  </a:stretch>
                </p:blipFill>
                <p:spPr bwMode="auto">
                  <a:xfrm>
                    <a:off x="1511045" y="5361831"/>
                    <a:ext cx="547022" cy="668212"/>
                  </a:xfrm>
                  <a:prstGeom prst="rect">
                    <a:avLst/>
                  </a:prstGeom>
                  <a:noFill/>
                  <a:ln w="9525">
                    <a:noFill/>
                    <a:miter lim="800000"/>
                    <a:headEnd/>
                    <a:tailEnd/>
                  </a:ln>
                </p:spPr>
              </p:pic>
              <p:pic>
                <p:nvPicPr>
                  <p:cNvPr id="214" name="Picture 8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493031" y="5391474"/>
                    <a:ext cx="361010" cy="361010"/>
                  </a:xfrm>
                  <a:prstGeom prst="rect">
                    <a:avLst/>
                  </a:prstGeom>
                  <a:noFill/>
                </p:spPr>
              </p:pic>
            </p:grpSp>
            <p:pic>
              <p:nvPicPr>
                <p:cNvPr id="217" name="Picture 4" descr="http://www.h-online.com/imgs/43/7/0/6/1/6/2/RabbitMQ_Logo_40-fdcba7702e109369.pn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8931" y="4128395"/>
                  <a:ext cx="477472" cy="465535"/>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6" name="Group 13"/>
                <p:cNvGrpSpPr/>
                <p:nvPr/>
              </p:nvGrpSpPr>
              <p:grpSpPr>
                <a:xfrm>
                  <a:off x="935777" y="2183880"/>
                  <a:ext cx="367773" cy="496681"/>
                  <a:chOff x="1343601" y="1848041"/>
                  <a:chExt cx="420219" cy="467438"/>
                </a:xfrm>
              </p:grpSpPr>
              <p:sp>
                <p:nvSpPr>
                  <p:cNvPr id="23" name="Rounded Rectangle 22"/>
                  <p:cNvSpPr/>
                  <p:nvPr/>
                </p:nvSpPr>
                <p:spPr bwMode="auto">
                  <a:xfrm>
                    <a:off x="1343601" y="1848041"/>
                    <a:ext cx="420219" cy="467438"/>
                  </a:xfrm>
                  <a:prstGeom prst="roundRect">
                    <a:avLst>
                      <a:gd name="adj" fmla="val 5084"/>
                    </a:avLst>
                  </a:prstGeom>
                  <a:solidFill>
                    <a:schemeClr val="tx2">
                      <a:lumMod val="20000"/>
                      <a:lumOff val="80000"/>
                    </a:schemeClr>
                  </a:solidFill>
                  <a:ln w="12700">
                    <a:solidFill>
                      <a:schemeClr val="bg2"/>
                    </a:solidFill>
                    <a:round/>
                    <a:headEnd/>
                    <a:tailEnd/>
                  </a:ln>
                </p:spPr>
                <p:txBody>
                  <a:bodyPr wrap="none" lIns="0" tIns="0" rIns="0" bIns="0" rtlCol="0" anchor="ctr"/>
                  <a:lstStyle/>
                  <a:p>
                    <a:pPr algn="ctr" fontAlgn="base">
                      <a:spcBef>
                        <a:spcPct val="0"/>
                      </a:spcBef>
                      <a:spcAft>
                        <a:spcPct val="0"/>
                      </a:spcAft>
                    </a:pPr>
                    <a:endParaRPr lang="en-US" dirty="0" err="1">
                      <a:solidFill>
                        <a:srgbClr val="FFFFFF"/>
                      </a:solidFill>
                    </a:endParaRPr>
                  </a:p>
                </p:txBody>
              </p:sp>
              <p:pic>
                <p:nvPicPr>
                  <p:cNvPr id="223" name="Picture 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343602" y="2022090"/>
                    <a:ext cx="420218" cy="118782"/>
                  </a:xfrm>
                  <a:prstGeom prst="rect">
                    <a:avLst/>
                  </a:prstGeom>
                  <a:noFill/>
                </p:spPr>
              </p:pic>
            </p:grpSp>
            <p:sp>
              <p:nvSpPr>
                <p:cNvPr id="66" name="TextBox 65"/>
                <p:cNvSpPr txBox="1"/>
                <p:nvPr/>
              </p:nvSpPr>
              <p:spPr>
                <a:xfrm>
                  <a:off x="230897" y="2244866"/>
                  <a:ext cx="952525" cy="461665"/>
                </a:xfrm>
                <a:prstGeom prst="rect">
                  <a:avLst/>
                </a:prstGeom>
                <a:noFill/>
              </p:spPr>
              <p:txBody>
                <a:bodyPr wrap="square" rtlCol="0">
                  <a:spAutoFit/>
                </a:bodyPr>
                <a:lstStyle/>
                <a:p>
                  <a:pPr algn="l"/>
                  <a:r>
                    <a:rPr lang="en-US" sz="1200" dirty="0" smtClean="0">
                      <a:solidFill>
                        <a:srgbClr val="333333"/>
                      </a:solidFill>
                      <a:latin typeface="+mn-lt"/>
                      <a:ea typeface="+mn-ea"/>
                    </a:rPr>
                    <a:t>Web Server</a:t>
                  </a:r>
                </a:p>
              </p:txBody>
            </p:sp>
            <p:sp>
              <p:nvSpPr>
                <p:cNvPr id="68" name="TextBox 67"/>
                <p:cNvSpPr txBox="1"/>
                <p:nvPr/>
              </p:nvSpPr>
              <p:spPr>
                <a:xfrm>
                  <a:off x="31512" y="3090764"/>
                  <a:ext cx="952525" cy="461665"/>
                </a:xfrm>
                <a:prstGeom prst="rect">
                  <a:avLst/>
                </a:prstGeom>
                <a:noFill/>
              </p:spPr>
              <p:txBody>
                <a:bodyPr wrap="square" rtlCol="0">
                  <a:spAutoFit/>
                </a:bodyPr>
                <a:lstStyle/>
                <a:p>
                  <a:pPr algn="ctr"/>
                  <a:r>
                    <a:rPr lang="en-US" sz="1200" dirty="0" smtClean="0">
                      <a:solidFill>
                        <a:srgbClr val="333333"/>
                      </a:solidFill>
                      <a:latin typeface="+mn-lt"/>
                      <a:ea typeface="+mn-ea"/>
                    </a:rPr>
                    <a:t>Application Server</a:t>
                  </a:r>
                </a:p>
              </p:txBody>
            </p:sp>
            <p:sp>
              <p:nvSpPr>
                <p:cNvPr id="69" name="TextBox 68"/>
                <p:cNvSpPr txBox="1"/>
                <p:nvPr/>
              </p:nvSpPr>
              <p:spPr>
                <a:xfrm>
                  <a:off x="66881" y="4196772"/>
                  <a:ext cx="952525" cy="276999"/>
                </a:xfrm>
                <a:prstGeom prst="rect">
                  <a:avLst/>
                </a:prstGeom>
                <a:noFill/>
              </p:spPr>
              <p:txBody>
                <a:bodyPr wrap="square" rtlCol="0">
                  <a:spAutoFit/>
                </a:bodyPr>
                <a:lstStyle/>
                <a:p>
                  <a:pPr algn="ctr"/>
                  <a:r>
                    <a:rPr lang="en-US" sz="1200" dirty="0" smtClean="0">
                      <a:solidFill>
                        <a:srgbClr val="333333"/>
                      </a:solidFill>
                      <a:latin typeface="+mn-lt"/>
                      <a:ea typeface="+mn-ea"/>
                    </a:rPr>
                    <a:t>Messaging</a:t>
                  </a:r>
                </a:p>
              </p:txBody>
            </p:sp>
            <p:sp>
              <p:nvSpPr>
                <p:cNvPr id="70" name="TextBox 69"/>
                <p:cNvSpPr txBox="1"/>
                <p:nvPr/>
              </p:nvSpPr>
              <p:spPr>
                <a:xfrm>
                  <a:off x="110023" y="5088509"/>
                  <a:ext cx="952525" cy="461665"/>
                </a:xfrm>
                <a:prstGeom prst="rect">
                  <a:avLst/>
                </a:prstGeom>
                <a:noFill/>
              </p:spPr>
              <p:txBody>
                <a:bodyPr wrap="square" rtlCol="0">
                  <a:spAutoFit/>
                </a:bodyPr>
                <a:lstStyle/>
                <a:p>
                  <a:pPr algn="ctr"/>
                  <a:r>
                    <a:rPr lang="en-US" sz="1200" dirty="0" smtClean="0">
                      <a:solidFill>
                        <a:srgbClr val="333333"/>
                      </a:solidFill>
                      <a:latin typeface="+mn-lt"/>
                      <a:ea typeface="+mn-ea"/>
                    </a:rPr>
                    <a:t>In-memory database</a:t>
                  </a:r>
                </a:p>
              </p:txBody>
            </p:sp>
          </p:grpSp>
        </p:grpSp>
      </p:grpSp>
      <p:grpSp>
        <p:nvGrpSpPr>
          <p:cNvPr id="24" name="Group 23"/>
          <p:cNvGrpSpPr/>
          <p:nvPr/>
        </p:nvGrpSpPr>
        <p:grpSpPr>
          <a:xfrm>
            <a:off x="1549021" y="921912"/>
            <a:ext cx="4572000" cy="5108982"/>
            <a:chOff x="1549021" y="921912"/>
            <a:chExt cx="4572000" cy="5108982"/>
          </a:xfrm>
        </p:grpSpPr>
        <p:grpSp>
          <p:nvGrpSpPr>
            <p:cNvPr id="15" name="Group 14"/>
            <p:cNvGrpSpPr/>
            <p:nvPr/>
          </p:nvGrpSpPr>
          <p:grpSpPr>
            <a:xfrm>
              <a:off x="2205778" y="1482497"/>
              <a:ext cx="3682669" cy="4548397"/>
              <a:chOff x="2090330" y="1482497"/>
              <a:chExt cx="3682669" cy="4548397"/>
            </a:xfrm>
          </p:grpSpPr>
          <p:grpSp>
            <p:nvGrpSpPr>
              <p:cNvPr id="14" name="Group 13"/>
              <p:cNvGrpSpPr/>
              <p:nvPr/>
            </p:nvGrpSpPr>
            <p:grpSpPr>
              <a:xfrm>
                <a:off x="2090330" y="1482497"/>
                <a:ext cx="3682669" cy="4548397"/>
                <a:chOff x="2090330" y="1482497"/>
                <a:chExt cx="3682669" cy="4548397"/>
              </a:xfrm>
            </p:grpSpPr>
            <p:sp>
              <p:nvSpPr>
                <p:cNvPr id="38" name="Rounded Rectangle 37"/>
                <p:cNvSpPr/>
                <p:nvPr/>
              </p:nvSpPr>
              <p:spPr bwMode="auto">
                <a:xfrm>
                  <a:off x="2090330" y="1482497"/>
                  <a:ext cx="3682669" cy="4548397"/>
                </a:xfrm>
                <a:prstGeom prst="roundRect">
                  <a:avLst>
                    <a:gd name="adj" fmla="val 2908"/>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rtlCol="0" anchor="t"/>
                <a:lstStyle/>
                <a:p>
                  <a:pPr fontAlgn="base">
                    <a:spcBef>
                      <a:spcPct val="0"/>
                    </a:spcBef>
                    <a:spcAft>
                      <a:spcPct val="0"/>
                    </a:spcAft>
                  </a:pPr>
                  <a:endParaRPr lang="en-US" sz="1400" b="1" dirty="0">
                    <a:solidFill>
                      <a:schemeClr val="accent3">
                        <a:lumMod val="40000"/>
                        <a:lumOff val="60000"/>
                      </a:schemeClr>
                    </a:solidFill>
                  </a:endParaRPr>
                </a:p>
              </p:txBody>
            </p:sp>
            <p:grpSp>
              <p:nvGrpSpPr>
                <p:cNvPr id="80" name="Group 106"/>
                <p:cNvGrpSpPr/>
                <p:nvPr/>
              </p:nvGrpSpPr>
              <p:grpSpPr>
                <a:xfrm>
                  <a:off x="3745468" y="3482322"/>
                  <a:ext cx="1169989" cy="709816"/>
                  <a:chOff x="6170066" y="2622034"/>
                  <a:chExt cx="1676400" cy="801310"/>
                </a:xfrm>
              </p:grpSpPr>
              <p:sp>
                <p:nvSpPr>
                  <p:cNvPr id="81" name="Rounded Rectangle 80"/>
                  <p:cNvSpPr/>
                  <p:nvPr/>
                </p:nvSpPr>
                <p:spPr bwMode="auto">
                  <a:xfrm>
                    <a:off x="6170066" y="2622034"/>
                    <a:ext cx="1676400" cy="801310"/>
                  </a:xfrm>
                  <a:prstGeom prst="roundRect">
                    <a:avLst>
                      <a:gd name="adj" fmla="val 5969"/>
                    </a:avLst>
                  </a:prstGeom>
                  <a:gradFill>
                    <a:gsLst>
                      <a:gs pos="0">
                        <a:schemeClr val="bg2">
                          <a:lumMod val="75000"/>
                        </a:schemeClr>
                      </a:gs>
                      <a:gs pos="100000">
                        <a:schemeClr val="bg2">
                          <a:lumMod val="40000"/>
                          <a:lumOff val="60000"/>
                        </a:schemeClr>
                      </a:gs>
                    </a:gsLst>
                  </a:gradFill>
                  <a:ln w="12700">
                    <a:solidFill>
                      <a:schemeClr val="bg1">
                        <a:lumMod val="6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fontAlgn="base">
                      <a:spcBef>
                        <a:spcPct val="0"/>
                      </a:spcBef>
                      <a:spcAft>
                        <a:spcPct val="0"/>
                      </a:spcAft>
                    </a:pPr>
                    <a:endParaRPr lang="en-US" sz="1000">
                      <a:solidFill>
                        <a:srgbClr val="333333"/>
                      </a:solidFill>
                    </a:endParaRPr>
                  </a:p>
                </p:txBody>
              </p:sp>
              <p:sp>
                <p:nvSpPr>
                  <p:cNvPr id="83" name="Rounded Rectangle 82"/>
                  <p:cNvSpPr>
                    <a:spLocks noChangeArrowheads="1"/>
                  </p:cNvSpPr>
                  <p:nvPr/>
                </p:nvSpPr>
                <p:spPr bwMode="auto">
                  <a:xfrm>
                    <a:off x="6260516" y="3237325"/>
                    <a:ext cx="1495501" cy="152529"/>
                  </a:xfrm>
                  <a:prstGeom prst="roundRect">
                    <a:avLst>
                      <a:gd name="adj" fmla="val 16667"/>
                    </a:avLst>
                  </a:prstGeom>
                  <a:solidFill>
                    <a:srgbClr val="1685CE"/>
                  </a:solidFill>
                  <a:ln w="9525">
                    <a:noFill/>
                    <a:round/>
                    <a:headEnd/>
                    <a:tailEnd/>
                  </a:ln>
                </p:spPr>
                <p:txBody>
                  <a:bodyPr anchor="ctr"/>
                  <a:lstStyle/>
                  <a:p>
                    <a:pPr algn="ctr" fontAlgn="base">
                      <a:spcBef>
                        <a:spcPct val="0"/>
                      </a:spcBef>
                      <a:spcAft>
                        <a:spcPct val="0"/>
                      </a:spcAft>
                    </a:pPr>
                    <a:r>
                      <a:rPr lang="en-US" sz="1000" dirty="0">
                        <a:solidFill>
                          <a:srgbClr val="FFFFFF"/>
                        </a:solidFill>
                      </a:rPr>
                      <a:t>OS</a:t>
                    </a:r>
                  </a:p>
                </p:txBody>
              </p:sp>
              <p:grpSp>
                <p:nvGrpSpPr>
                  <p:cNvPr id="84" name="Group 109"/>
                  <p:cNvGrpSpPr/>
                  <p:nvPr/>
                </p:nvGrpSpPr>
                <p:grpSpPr>
                  <a:xfrm>
                    <a:off x="6265903" y="2628691"/>
                    <a:ext cx="833260" cy="640080"/>
                    <a:chOff x="6096319" y="2619157"/>
                    <a:chExt cx="833260" cy="640080"/>
                  </a:xfrm>
                </p:grpSpPr>
                <p:pic>
                  <p:nvPicPr>
                    <p:cNvPr id="90" name="Picture 2" descr="C:\Users\Abject-3D\Desktop\VMWare Files\FINAL diagrams\Basic Virtualization\3D PNGs\ICON_ThinApp_3D_Q408_Comm_7.png"/>
                    <p:cNvPicPr>
                      <a:picLocks noChangeAspect="1" noChangeArrowheads="1"/>
                    </p:cNvPicPr>
                    <p:nvPr/>
                  </p:nvPicPr>
                  <p:blipFill>
                    <a:blip r:embed="rId10" cstate="email"/>
                    <a:srcRect/>
                    <a:stretch>
                      <a:fillRect/>
                    </a:stretch>
                  </p:blipFill>
                  <p:spPr bwMode="auto">
                    <a:xfrm>
                      <a:off x="6157603" y="2619157"/>
                      <a:ext cx="771976" cy="640080"/>
                    </a:xfrm>
                    <a:prstGeom prst="rect">
                      <a:avLst/>
                    </a:prstGeom>
                    <a:noFill/>
                  </p:spPr>
                </p:pic>
                <p:sp>
                  <p:nvSpPr>
                    <p:cNvPr id="91" name="TextBox 90"/>
                    <p:cNvSpPr txBox="1"/>
                    <p:nvPr/>
                  </p:nvSpPr>
                  <p:spPr>
                    <a:xfrm>
                      <a:off x="6096319" y="2855539"/>
                      <a:ext cx="641922" cy="277959"/>
                    </a:xfrm>
                    <a:prstGeom prst="rect">
                      <a:avLst/>
                    </a:prstGeom>
                    <a:noFill/>
                    <a:scene3d>
                      <a:camera prst="orthographicFront">
                        <a:rot lat="2400000" lon="2520000" rev="0"/>
                      </a:camera>
                      <a:lightRig rig="threePt" dir="t"/>
                    </a:scene3d>
                    <a:sp3d z="38100"/>
                  </p:spPr>
                  <p:txBody>
                    <a:bodyPr wrap="square" rtlCol="0">
                      <a:spAutoFit/>
                      <a:scene3d>
                        <a:camera prst="isometricOffAxis2Top">
                          <a:rot lat="18075715" lon="2520000" rev="18141449"/>
                        </a:camera>
                        <a:lightRig rig="threePt" dir="t"/>
                      </a:scene3d>
                    </a:bodyPr>
                    <a:lstStyle/>
                    <a:p>
                      <a:pPr fontAlgn="base">
                        <a:spcBef>
                          <a:spcPct val="0"/>
                        </a:spcBef>
                        <a:spcAft>
                          <a:spcPct val="0"/>
                        </a:spcAft>
                      </a:pPr>
                      <a:r>
                        <a:rPr lang="en-US" sz="1000" b="1" dirty="0">
                          <a:solidFill>
                            <a:srgbClr val="FFFFFF"/>
                          </a:solidFill>
                        </a:rPr>
                        <a:t>App</a:t>
                      </a:r>
                    </a:p>
                  </p:txBody>
                </p:sp>
                <p:pic>
                  <p:nvPicPr>
                    <p:cNvPr id="92" name="Picture 4" descr="springLogoNew"/>
                    <p:cNvPicPr>
                      <a:picLocks noChangeAspect="1" noChangeArrowheads="1"/>
                    </p:cNvPicPr>
                    <p:nvPr/>
                  </p:nvPicPr>
                  <p:blipFill>
                    <a:blip r:embed="rId11" cstate="screen">
                      <a:clrChange>
                        <a:clrFrom>
                          <a:srgbClr val="F5FFF3"/>
                        </a:clrFrom>
                        <a:clrTo>
                          <a:srgbClr val="F5FFF3">
                            <a:alpha val="0"/>
                          </a:srgbClr>
                        </a:clrTo>
                      </a:clrChange>
                      <a:extLst>
                        <a:ext uri="{28A0092B-C50C-407E-A947-70E740481C1C}">
                          <a14:useLocalDpi xmlns:a14="http://schemas.microsoft.com/office/drawing/2010/main"/>
                        </a:ext>
                      </a:extLst>
                    </a:blip>
                    <a:srcRect/>
                    <a:stretch>
                      <a:fillRect/>
                    </a:stretch>
                  </p:blipFill>
                  <p:spPr bwMode="auto">
                    <a:xfrm>
                      <a:off x="6290216" y="2687251"/>
                      <a:ext cx="506750" cy="313859"/>
                    </a:xfrm>
                    <a:prstGeom prst="rect">
                      <a:avLst/>
                    </a:prstGeom>
                    <a:noFill/>
                    <a:ln w="28575">
                      <a:noFill/>
                      <a:miter lim="800000"/>
                      <a:headEnd/>
                      <a:tailEnd/>
                    </a:ln>
                  </p:spPr>
                </p:pic>
              </p:grpSp>
              <p:grpSp>
                <p:nvGrpSpPr>
                  <p:cNvPr id="86" name="Group 110"/>
                  <p:cNvGrpSpPr/>
                  <p:nvPr/>
                </p:nvGrpSpPr>
                <p:grpSpPr>
                  <a:xfrm>
                    <a:off x="7112152" y="2713781"/>
                    <a:ext cx="469900" cy="469900"/>
                    <a:chOff x="6942568" y="2704247"/>
                    <a:chExt cx="469900" cy="469900"/>
                  </a:xfrm>
                </p:grpSpPr>
                <p:pic>
                  <p:nvPicPr>
                    <p:cNvPr id="87" name="Picture 10" descr="ICON_VM_basic_flat_R2_Q408.png"/>
                    <p:cNvPicPr>
                      <a:picLocks noChangeAspect="1"/>
                    </p:cNvPicPr>
                    <p:nvPr/>
                  </p:nvPicPr>
                  <p:blipFill>
                    <a:blip r:embed="rId3" cstate="email"/>
                    <a:srcRect/>
                    <a:stretch>
                      <a:fillRect/>
                    </a:stretch>
                  </p:blipFill>
                  <p:spPr bwMode="auto">
                    <a:xfrm>
                      <a:off x="6942568" y="2704247"/>
                      <a:ext cx="469900" cy="469900"/>
                    </a:xfrm>
                    <a:prstGeom prst="rect">
                      <a:avLst/>
                    </a:prstGeom>
                    <a:noFill/>
                    <a:ln w="9525">
                      <a:noFill/>
                      <a:miter lim="800000"/>
                      <a:headEnd/>
                      <a:tailEnd/>
                    </a:ln>
                  </p:spPr>
                </p:pic>
                <p:pic>
                  <p:nvPicPr>
                    <p:cNvPr id="88" name="Picture 24" descr="ICON_OSWindows_Q308"/>
                    <p:cNvPicPr>
                      <a:picLocks noChangeAspect="1" noChangeArrowheads="1"/>
                    </p:cNvPicPr>
                    <p:nvPr/>
                  </p:nvPicPr>
                  <p:blipFill>
                    <a:blip r:embed="rId4" cstate="print">
                      <a:grayscl/>
                    </a:blip>
                    <a:srcRect/>
                    <a:stretch>
                      <a:fillRect/>
                    </a:stretch>
                  </p:blipFill>
                  <p:spPr bwMode="auto">
                    <a:xfrm rot="1204461">
                      <a:off x="6998769" y="2747131"/>
                      <a:ext cx="357499" cy="384133"/>
                    </a:xfrm>
                    <a:prstGeom prst="rect">
                      <a:avLst/>
                    </a:prstGeom>
                    <a:noFill/>
                    <a:ln w="9525">
                      <a:noFill/>
                      <a:miter lim="800000"/>
                      <a:headEnd/>
                      <a:tailEnd/>
                    </a:ln>
                  </p:spPr>
                </p:pic>
                <p:pic>
                  <p:nvPicPr>
                    <p:cNvPr id="89" name="Picture 148" descr="tomcat-logo.gif"/>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991034" y="2811153"/>
                      <a:ext cx="372969" cy="256089"/>
                    </a:xfrm>
                    <a:prstGeom prst="rect">
                      <a:avLst/>
                    </a:prstGeom>
                    <a:noFill/>
                    <a:ln w="9525">
                      <a:noFill/>
                      <a:miter lim="800000"/>
                      <a:headEnd/>
                      <a:tailEnd/>
                    </a:ln>
                  </p:spPr>
                </p:pic>
              </p:grpSp>
            </p:grpSp>
            <p:grpSp>
              <p:nvGrpSpPr>
                <p:cNvPr id="7" name="Group 237"/>
                <p:cNvGrpSpPr/>
                <p:nvPr/>
              </p:nvGrpSpPr>
              <p:grpSpPr>
                <a:xfrm>
                  <a:off x="3323344" y="2075641"/>
                  <a:ext cx="838200" cy="801310"/>
                  <a:chOff x="5871252" y="1372766"/>
                  <a:chExt cx="838200" cy="801310"/>
                </a:xfrm>
              </p:grpSpPr>
              <p:sp>
                <p:nvSpPr>
                  <p:cNvPr id="74" name="Rounded Rectangle 73"/>
                  <p:cNvSpPr/>
                  <p:nvPr/>
                </p:nvSpPr>
                <p:spPr bwMode="auto">
                  <a:xfrm>
                    <a:off x="5871252" y="1372766"/>
                    <a:ext cx="838200" cy="801310"/>
                  </a:xfrm>
                  <a:prstGeom prst="roundRect">
                    <a:avLst>
                      <a:gd name="adj" fmla="val 5969"/>
                    </a:avLst>
                  </a:prstGeom>
                  <a:gradFill>
                    <a:gsLst>
                      <a:gs pos="0">
                        <a:schemeClr val="bg2">
                          <a:lumMod val="75000"/>
                        </a:schemeClr>
                      </a:gs>
                      <a:gs pos="100000">
                        <a:schemeClr val="bg2">
                          <a:lumMod val="40000"/>
                          <a:lumOff val="60000"/>
                        </a:schemeClr>
                      </a:gs>
                    </a:gsLst>
                  </a:gradFill>
                  <a:ln w="12700">
                    <a:solidFill>
                      <a:schemeClr val="bg1">
                        <a:lumMod val="6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fontAlgn="base">
                      <a:spcBef>
                        <a:spcPct val="0"/>
                      </a:spcBef>
                      <a:spcAft>
                        <a:spcPct val="0"/>
                      </a:spcAft>
                    </a:pPr>
                    <a:endParaRPr lang="en-US" sz="1000">
                      <a:solidFill>
                        <a:srgbClr val="333333"/>
                      </a:solidFill>
                    </a:endParaRPr>
                  </a:p>
                </p:txBody>
              </p:sp>
              <p:sp>
                <p:nvSpPr>
                  <p:cNvPr id="76" name="Rounded Rectangle 75"/>
                  <p:cNvSpPr>
                    <a:spLocks noChangeArrowheads="1"/>
                  </p:cNvSpPr>
                  <p:nvPr/>
                </p:nvSpPr>
                <p:spPr bwMode="auto">
                  <a:xfrm>
                    <a:off x="5917259" y="1988057"/>
                    <a:ext cx="747751" cy="152529"/>
                  </a:xfrm>
                  <a:prstGeom prst="roundRect">
                    <a:avLst>
                      <a:gd name="adj" fmla="val 16667"/>
                    </a:avLst>
                  </a:prstGeom>
                  <a:solidFill>
                    <a:srgbClr val="1685CE"/>
                  </a:solidFill>
                  <a:ln w="9525">
                    <a:noFill/>
                    <a:round/>
                    <a:headEnd/>
                    <a:tailEnd/>
                  </a:ln>
                </p:spPr>
                <p:txBody>
                  <a:bodyPr anchor="ctr"/>
                  <a:lstStyle/>
                  <a:p>
                    <a:pPr algn="ctr" fontAlgn="base">
                      <a:spcBef>
                        <a:spcPct val="0"/>
                      </a:spcBef>
                      <a:spcAft>
                        <a:spcPct val="0"/>
                      </a:spcAft>
                    </a:pPr>
                    <a:r>
                      <a:rPr lang="en-US" sz="1000" dirty="0">
                        <a:solidFill>
                          <a:srgbClr val="FFFFFF"/>
                        </a:solidFill>
                      </a:rPr>
                      <a:t>OS</a:t>
                    </a:r>
                  </a:p>
                </p:txBody>
              </p:sp>
              <p:grpSp>
                <p:nvGrpSpPr>
                  <p:cNvPr id="8" name="Group 8"/>
                  <p:cNvGrpSpPr/>
                  <p:nvPr/>
                </p:nvGrpSpPr>
                <p:grpSpPr>
                  <a:xfrm>
                    <a:off x="6096372" y="1466497"/>
                    <a:ext cx="420219" cy="467438"/>
                    <a:chOff x="1387173" y="1393803"/>
                    <a:chExt cx="420219" cy="467438"/>
                  </a:xfrm>
                </p:grpSpPr>
                <p:sp>
                  <p:nvSpPr>
                    <p:cNvPr id="290" name="Rounded Rectangle 289"/>
                    <p:cNvSpPr/>
                    <p:nvPr/>
                  </p:nvSpPr>
                  <p:spPr bwMode="auto">
                    <a:xfrm>
                      <a:off x="1387173" y="1393803"/>
                      <a:ext cx="420219" cy="467438"/>
                    </a:xfrm>
                    <a:prstGeom prst="roundRect">
                      <a:avLst>
                        <a:gd name="adj" fmla="val 5084"/>
                      </a:avLst>
                    </a:prstGeom>
                    <a:solidFill>
                      <a:schemeClr val="tx2">
                        <a:lumMod val="20000"/>
                        <a:lumOff val="80000"/>
                      </a:schemeClr>
                    </a:solidFill>
                    <a:ln w="12700">
                      <a:solidFill>
                        <a:schemeClr val="bg2"/>
                      </a:solidFill>
                      <a:round/>
                      <a:headEnd/>
                      <a:tailEnd/>
                    </a:ln>
                  </p:spPr>
                  <p:txBody>
                    <a:bodyPr wrap="none" lIns="0" tIns="0" rIns="0" bIns="0" rtlCol="0" anchor="ctr"/>
                    <a:lstStyle/>
                    <a:p>
                      <a:pPr algn="ctr" fontAlgn="base">
                        <a:spcBef>
                          <a:spcPct val="0"/>
                        </a:spcBef>
                        <a:spcAft>
                          <a:spcPct val="0"/>
                        </a:spcAft>
                      </a:pPr>
                      <a:endParaRPr lang="en-US" dirty="0" err="1">
                        <a:solidFill>
                          <a:srgbClr val="FFFFFF"/>
                        </a:solidFill>
                      </a:endParaRPr>
                    </a:p>
                  </p:txBody>
                </p:sp>
                <p:pic>
                  <p:nvPicPr>
                    <p:cNvPr id="291" name="Picture 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387173" y="1568131"/>
                      <a:ext cx="420218" cy="118782"/>
                    </a:xfrm>
                    <a:prstGeom prst="rect">
                      <a:avLst/>
                    </a:prstGeom>
                    <a:noFill/>
                  </p:spPr>
                </p:pic>
              </p:grpSp>
            </p:grpSp>
            <p:grpSp>
              <p:nvGrpSpPr>
                <p:cNvPr id="9" name="Group 231"/>
                <p:cNvGrpSpPr/>
                <p:nvPr/>
              </p:nvGrpSpPr>
              <p:grpSpPr>
                <a:xfrm>
                  <a:off x="5187891" y="3491130"/>
                  <a:ext cx="462274" cy="698734"/>
                  <a:chOff x="8016768" y="2631515"/>
                  <a:chExt cx="838195" cy="801310"/>
                </a:xfrm>
              </p:grpSpPr>
              <p:sp>
                <p:nvSpPr>
                  <p:cNvPr id="269" name="Rounded Rectangle 268"/>
                  <p:cNvSpPr/>
                  <p:nvPr/>
                </p:nvSpPr>
                <p:spPr bwMode="auto">
                  <a:xfrm>
                    <a:off x="8016768" y="2631515"/>
                    <a:ext cx="838195" cy="801310"/>
                  </a:xfrm>
                  <a:prstGeom prst="roundRect">
                    <a:avLst>
                      <a:gd name="adj" fmla="val 5969"/>
                    </a:avLst>
                  </a:prstGeom>
                  <a:gradFill>
                    <a:gsLst>
                      <a:gs pos="0">
                        <a:schemeClr val="bg2">
                          <a:lumMod val="75000"/>
                        </a:schemeClr>
                      </a:gs>
                      <a:gs pos="100000">
                        <a:schemeClr val="bg2">
                          <a:lumMod val="40000"/>
                          <a:lumOff val="60000"/>
                        </a:schemeClr>
                      </a:gs>
                    </a:gsLst>
                  </a:gradFill>
                  <a:ln w="12700">
                    <a:solidFill>
                      <a:schemeClr val="bg1">
                        <a:lumMod val="6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fontAlgn="base">
                      <a:spcBef>
                        <a:spcPct val="0"/>
                      </a:spcBef>
                      <a:spcAft>
                        <a:spcPct val="0"/>
                      </a:spcAft>
                    </a:pPr>
                    <a:endParaRPr lang="en-US" sz="1000">
                      <a:solidFill>
                        <a:srgbClr val="333333"/>
                      </a:solidFill>
                    </a:endParaRPr>
                  </a:p>
                </p:txBody>
              </p:sp>
              <p:sp>
                <p:nvSpPr>
                  <p:cNvPr id="270" name="Rounded Rectangle 269"/>
                  <p:cNvSpPr>
                    <a:spLocks noChangeArrowheads="1"/>
                  </p:cNvSpPr>
                  <p:nvPr/>
                </p:nvSpPr>
                <p:spPr bwMode="auto">
                  <a:xfrm>
                    <a:off x="8061994" y="3246806"/>
                    <a:ext cx="747743" cy="152529"/>
                  </a:xfrm>
                  <a:prstGeom prst="roundRect">
                    <a:avLst>
                      <a:gd name="adj" fmla="val 16667"/>
                    </a:avLst>
                  </a:prstGeom>
                  <a:solidFill>
                    <a:srgbClr val="1685CE"/>
                  </a:solidFill>
                  <a:ln w="9525">
                    <a:noFill/>
                    <a:round/>
                    <a:headEnd/>
                    <a:tailEnd/>
                  </a:ln>
                </p:spPr>
                <p:txBody>
                  <a:bodyPr anchor="ctr"/>
                  <a:lstStyle/>
                  <a:p>
                    <a:pPr algn="ctr" fontAlgn="base">
                      <a:spcBef>
                        <a:spcPct val="0"/>
                      </a:spcBef>
                      <a:spcAft>
                        <a:spcPct val="0"/>
                      </a:spcAft>
                    </a:pPr>
                    <a:r>
                      <a:rPr lang="en-US" sz="1000" dirty="0">
                        <a:solidFill>
                          <a:srgbClr val="FFFFFF"/>
                        </a:solidFill>
                      </a:rPr>
                      <a:t>OS</a:t>
                    </a:r>
                  </a:p>
                </p:txBody>
              </p:sp>
              <p:pic>
                <p:nvPicPr>
                  <p:cNvPr id="332" name="Picture 4" descr="http://www.h-online.com/imgs/43/7/0/6/1/6/2/RabbitMQ_Logo_40-fdcba7702e109369.pn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11186" y="2738919"/>
                    <a:ext cx="449359" cy="438125"/>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10" name="Group 243"/>
                <p:cNvGrpSpPr/>
                <p:nvPr/>
              </p:nvGrpSpPr>
              <p:grpSpPr>
                <a:xfrm>
                  <a:off x="3342660" y="4613781"/>
                  <a:ext cx="642474" cy="736141"/>
                  <a:chOff x="6441452" y="4122925"/>
                  <a:chExt cx="838200" cy="806017"/>
                </a:xfrm>
              </p:grpSpPr>
              <p:sp>
                <p:nvSpPr>
                  <p:cNvPr id="281" name="Rounded Rectangle 280"/>
                  <p:cNvSpPr/>
                  <p:nvPr/>
                </p:nvSpPr>
                <p:spPr bwMode="auto">
                  <a:xfrm>
                    <a:off x="6441452" y="4127632"/>
                    <a:ext cx="838200" cy="801310"/>
                  </a:xfrm>
                  <a:prstGeom prst="roundRect">
                    <a:avLst>
                      <a:gd name="adj" fmla="val 5969"/>
                    </a:avLst>
                  </a:prstGeom>
                  <a:gradFill>
                    <a:gsLst>
                      <a:gs pos="0">
                        <a:schemeClr val="bg2">
                          <a:lumMod val="75000"/>
                        </a:schemeClr>
                      </a:gs>
                      <a:gs pos="100000">
                        <a:schemeClr val="bg2">
                          <a:lumMod val="40000"/>
                          <a:lumOff val="60000"/>
                        </a:schemeClr>
                      </a:gs>
                    </a:gsLst>
                  </a:gradFill>
                  <a:ln w="12700">
                    <a:solidFill>
                      <a:schemeClr val="bg1">
                        <a:lumMod val="6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fontAlgn="base">
                      <a:spcBef>
                        <a:spcPct val="0"/>
                      </a:spcBef>
                      <a:spcAft>
                        <a:spcPct val="0"/>
                      </a:spcAft>
                    </a:pPr>
                    <a:endParaRPr lang="en-US" sz="1000">
                      <a:solidFill>
                        <a:srgbClr val="333333"/>
                      </a:solidFill>
                    </a:endParaRPr>
                  </a:p>
                </p:txBody>
              </p:sp>
              <p:sp>
                <p:nvSpPr>
                  <p:cNvPr id="282" name="Rounded Rectangle 281"/>
                  <p:cNvSpPr>
                    <a:spLocks noChangeArrowheads="1"/>
                  </p:cNvSpPr>
                  <p:nvPr/>
                </p:nvSpPr>
                <p:spPr bwMode="auto">
                  <a:xfrm>
                    <a:off x="6486677" y="4742923"/>
                    <a:ext cx="747751" cy="152529"/>
                  </a:xfrm>
                  <a:prstGeom prst="roundRect">
                    <a:avLst>
                      <a:gd name="adj" fmla="val 16667"/>
                    </a:avLst>
                  </a:prstGeom>
                  <a:solidFill>
                    <a:srgbClr val="1685CE"/>
                  </a:solidFill>
                  <a:ln w="9525">
                    <a:noFill/>
                    <a:round/>
                    <a:headEnd/>
                    <a:tailEnd/>
                  </a:ln>
                </p:spPr>
                <p:txBody>
                  <a:bodyPr anchor="ctr"/>
                  <a:lstStyle/>
                  <a:p>
                    <a:pPr algn="ctr" fontAlgn="base">
                      <a:spcBef>
                        <a:spcPct val="0"/>
                      </a:spcBef>
                      <a:spcAft>
                        <a:spcPct val="0"/>
                      </a:spcAft>
                    </a:pPr>
                    <a:r>
                      <a:rPr lang="en-US" sz="1000" dirty="0">
                        <a:solidFill>
                          <a:srgbClr val="FFFFFF"/>
                        </a:solidFill>
                      </a:rPr>
                      <a:t>OS</a:t>
                    </a:r>
                  </a:p>
                </p:txBody>
              </p:sp>
              <p:grpSp>
                <p:nvGrpSpPr>
                  <p:cNvPr id="12" name="Group 4"/>
                  <p:cNvGrpSpPr/>
                  <p:nvPr/>
                </p:nvGrpSpPr>
                <p:grpSpPr>
                  <a:xfrm>
                    <a:off x="6619695" y="4122925"/>
                    <a:ext cx="481714" cy="611372"/>
                    <a:chOff x="6777298" y="5142855"/>
                    <a:chExt cx="481714" cy="611372"/>
                  </a:xfrm>
                </p:grpSpPr>
                <p:pic>
                  <p:nvPicPr>
                    <p:cNvPr id="363" name="Picture 13" descr="ICON_Storage_1up_Q308.png"/>
                    <p:cNvPicPr>
                      <a:picLocks noChangeAspect="1"/>
                    </p:cNvPicPr>
                    <p:nvPr/>
                  </p:nvPicPr>
                  <p:blipFill>
                    <a:blip r:embed="rId6" cstate="email"/>
                    <a:srcRect/>
                    <a:stretch>
                      <a:fillRect/>
                    </a:stretch>
                  </p:blipFill>
                  <p:spPr bwMode="auto">
                    <a:xfrm>
                      <a:off x="6777298" y="5165792"/>
                      <a:ext cx="481714" cy="588435"/>
                    </a:xfrm>
                    <a:prstGeom prst="rect">
                      <a:avLst/>
                    </a:prstGeom>
                    <a:noFill/>
                    <a:ln w="9525">
                      <a:noFill/>
                      <a:miter lim="800000"/>
                      <a:headEnd/>
                      <a:tailEnd/>
                    </a:ln>
                  </p:spPr>
                </p:pic>
                <p:pic>
                  <p:nvPicPr>
                    <p:cNvPr id="364" name="Picture 8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837650" y="5142855"/>
                      <a:ext cx="361010" cy="361010"/>
                    </a:xfrm>
                    <a:prstGeom prst="rect">
                      <a:avLst/>
                    </a:prstGeom>
                    <a:noFill/>
                  </p:spPr>
                </p:pic>
              </p:grpSp>
            </p:grpSp>
            <p:cxnSp>
              <p:nvCxnSpPr>
                <p:cNvPr id="11" name="Elbow Connector 10"/>
                <p:cNvCxnSpPr>
                  <a:stCxn id="108" idx="0"/>
                  <a:endCxn id="74" idx="2"/>
                </p:cNvCxnSpPr>
                <p:nvPr/>
              </p:nvCxnSpPr>
              <p:spPr bwMode="auto">
                <a:xfrm rot="5400000" flipH="1" flipV="1">
                  <a:off x="3024085" y="2597915"/>
                  <a:ext cx="439323" cy="997396"/>
                </a:xfrm>
                <a:prstGeom prst="bentConnector3">
                  <a:avLst>
                    <a:gd name="adj1" fmla="val 50000"/>
                  </a:avLst>
                </a:prstGeom>
                <a:solidFill>
                  <a:srgbClr val="0095D3"/>
                </a:solidFill>
                <a:ln w="15875" cap="flat" cmpd="sng" algn="ctr">
                  <a:solidFill>
                    <a:schemeClr val="tx1"/>
                  </a:solidFill>
                  <a:prstDash val="solid"/>
                  <a:round/>
                  <a:headEnd type="triangle" w="med" len="med"/>
                  <a:tailEnd type="triangle" w="med" len="med"/>
                </a:ln>
                <a:effectLst/>
              </p:spPr>
            </p:cxnSp>
            <p:cxnSp>
              <p:nvCxnSpPr>
                <p:cNvPr id="95" name="Elbow Connector 94"/>
                <p:cNvCxnSpPr>
                  <a:endCxn id="74" idx="2"/>
                </p:cNvCxnSpPr>
                <p:nvPr/>
              </p:nvCxnSpPr>
              <p:spPr bwMode="auto">
                <a:xfrm rot="16200000" flipV="1">
                  <a:off x="3643167" y="2856106"/>
                  <a:ext cx="555781" cy="602922"/>
                </a:xfrm>
                <a:prstGeom prst="bentConnector3">
                  <a:avLst>
                    <a:gd name="adj1" fmla="val 50000"/>
                  </a:avLst>
                </a:prstGeom>
                <a:solidFill>
                  <a:srgbClr val="0095D3"/>
                </a:solidFill>
                <a:ln w="15875" cap="flat" cmpd="sng" algn="ctr">
                  <a:solidFill>
                    <a:schemeClr val="tx1"/>
                  </a:solidFill>
                  <a:prstDash val="solid"/>
                  <a:round/>
                  <a:headEnd type="triangle" w="med" len="med"/>
                  <a:tailEnd type="triangle" w="med" len="med"/>
                </a:ln>
                <a:effectLst/>
              </p:spPr>
            </p:cxnSp>
            <p:grpSp>
              <p:nvGrpSpPr>
                <p:cNvPr id="16" name="Group 106"/>
                <p:cNvGrpSpPr/>
                <p:nvPr/>
              </p:nvGrpSpPr>
              <p:grpSpPr>
                <a:xfrm>
                  <a:off x="2160053" y="3316274"/>
                  <a:ext cx="1169989" cy="709816"/>
                  <a:chOff x="6170066" y="2622034"/>
                  <a:chExt cx="1676400" cy="801310"/>
                </a:xfrm>
              </p:grpSpPr>
              <p:sp>
                <p:nvSpPr>
                  <p:cNvPr id="108" name="Rounded Rectangle 107"/>
                  <p:cNvSpPr/>
                  <p:nvPr/>
                </p:nvSpPr>
                <p:spPr bwMode="auto">
                  <a:xfrm>
                    <a:off x="6170066" y="2622034"/>
                    <a:ext cx="1676400" cy="801310"/>
                  </a:xfrm>
                  <a:prstGeom prst="roundRect">
                    <a:avLst>
                      <a:gd name="adj" fmla="val 5969"/>
                    </a:avLst>
                  </a:prstGeom>
                  <a:gradFill>
                    <a:gsLst>
                      <a:gs pos="0">
                        <a:schemeClr val="bg2">
                          <a:lumMod val="75000"/>
                        </a:schemeClr>
                      </a:gs>
                      <a:gs pos="100000">
                        <a:schemeClr val="bg2">
                          <a:lumMod val="40000"/>
                          <a:lumOff val="60000"/>
                        </a:schemeClr>
                      </a:gs>
                    </a:gsLst>
                  </a:gradFill>
                  <a:ln w="12700">
                    <a:solidFill>
                      <a:schemeClr val="bg1">
                        <a:lumMod val="6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fontAlgn="base">
                      <a:spcBef>
                        <a:spcPct val="0"/>
                      </a:spcBef>
                      <a:spcAft>
                        <a:spcPct val="0"/>
                      </a:spcAft>
                    </a:pPr>
                    <a:endParaRPr lang="en-US" sz="1000">
                      <a:solidFill>
                        <a:srgbClr val="333333"/>
                      </a:solidFill>
                    </a:endParaRPr>
                  </a:p>
                </p:txBody>
              </p:sp>
              <p:sp>
                <p:nvSpPr>
                  <p:cNvPr id="109" name="Rounded Rectangle 108"/>
                  <p:cNvSpPr>
                    <a:spLocks noChangeArrowheads="1"/>
                  </p:cNvSpPr>
                  <p:nvPr/>
                </p:nvSpPr>
                <p:spPr bwMode="auto">
                  <a:xfrm>
                    <a:off x="6260516" y="3237325"/>
                    <a:ext cx="1495501" cy="152529"/>
                  </a:xfrm>
                  <a:prstGeom prst="roundRect">
                    <a:avLst>
                      <a:gd name="adj" fmla="val 16667"/>
                    </a:avLst>
                  </a:prstGeom>
                  <a:solidFill>
                    <a:srgbClr val="1685CE"/>
                  </a:solidFill>
                  <a:ln w="9525">
                    <a:noFill/>
                    <a:round/>
                    <a:headEnd/>
                    <a:tailEnd/>
                  </a:ln>
                </p:spPr>
                <p:txBody>
                  <a:bodyPr anchor="ctr"/>
                  <a:lstStyle/>
                  <a:p>
                    <a:pPr algn="ctr" fontAlgn="base">
                      <a:spcBef>
                        <a:spcPct val="0"/>
                      </a:spcBef>
                      <a:spcAft>
                        <a:spcPct val="0"/>
                      </a:spcAft>
                    </a:pPr>
                    <a:r>
                      <a:rPr lang="en-US" sz="1000" dirty="0">
                        <a:solidFill>
                          <a:srgbClr val="FFFFFF"/>
                        </a:solidFill>
                      </a:rPr>
                      <a:t>OS</a:t>
                    </a:r>
                  </a:p>
                </p:txBody>
              </p:sp>
              <p:grpSp>
                <p:nvGrpSpPr>
                  <p:cNvPr id="17" name="Group 109"/>
                  <p:cNvGrpSpPr/>
                  <p:nvPr/>
                </p:nvGrpSpPr>
                <p:grpSpPr>
                  <a:xfrm>
                    <a:off x="6265903" y="2628691"/>
                    <a:ext cx="833260" cy="640080"/>
                    <a:chOff x="6096319" y="2619157"/>
                    <a:chExt cx="833260" cy="640080"/>
                  </a:xfrm>
                </p:grpSpPr>
                <p:pic>
                  <p:nvPicPr>
                    <p:cNvPr id="116" name="Picture 2" descr="C:\Users\Abject-3D\Desktop\VMWare Files\FINAL diagrams\Basic Virtualization\3D PNGs\ICON_ThinApp_3D_Q408_Comm_7.png"/>
                    <p:cNvPicPr>
                      <a:picLocks noChangeAspect="1" noChangeArrowheads="1"/>
                    </p:cNvPicPr>
                    <p:nvPr/>
                  </p:nvPicPr>
                  <p:blipFill>
                    <a:blip r:embed="rId10" cstate="email"/>
                    <a:srcRect/>
                    <a:stretch>
                      <a:fillRect/>
                    </a:stretch>
                  </p:blipFill>
                  <p:spPr bwMode="auto">
                    <a:xfrm>
                      <a:off x="6157603" y="2619157"/>
                      <a:ext cx="771976" cy="640080"/>
                    </a:xfrm>
                    <a:prstGeom prst="rect">
                      <a:avLst/>
                    </a:prstGeom>
                    <a:noFill/>
                  </p:spPr>
                </p:pic>
                <p:sp>
                  <p:nvSpPr>
                    <p:cNvPr id="117" name="TextBox 116"/>
                    <p:cNvSpPr txBox="1"/>
                    <p:nvPr/>
                  </p:nvSpPr>
                  <p:spPr>
                    <a:xfrm>
                      <a:off x="6096319" y="2855539"/>
                      <a:ext cx="641922" cy="277959"/>
                    </a:xfrm>
                    <a:prstGeom prst="rect">
                      <a:avLst/>
                    </a:prstGeom>
                    <a:noFill/>
                    <a:scene3d>
                      <a:camera prst="orthographicFront">
                        <a:rot lat="2400000" lon="2520000" rev="0"/>
                      </a:camera>
                      <a:lightRig rig="threePt" dir="t"/>
                    </a:scene3d>
                    <a:sp3d z="38100"/>
                  </p:spPr>
                  <p:txBody>
                    <a:bodyPr wrap="square" rtlCol="0">
                      <a:spAutoFit/>
                      <a:scene3d>
                        <a:camera prst="isometricOffAxis2Top">
                          <a:rot lat="18075715" lon="2520000" rev="18141449"/>
                        </a:camera>
                        <a:lightRig rig="threePt" dir="t"/>
                      </a:scene3d>
                    </a:bodyPr>
                    <a:lstStyle/>
                    <a:p>
                      <a:pPr fontAlgn="base">
                        <a:spcBef>
                          <a:spcPct val="0"/>
                        </a:spcBef>
                        <a:spcAft>
                          <a:spcPct val="0"/>
                        </a:spcAft>
                      </a:pPr>
                      <a:r>
                        <a:rPr lang="en-US" sz="1000" b="1" dirty="0">
                          <a:solidFill>
                            <a:srgbClr val="FFFFFF"/>
                          </a:solidFill>
                        </a:rPr>
                        <a:t>App</a:t>
                      </a:r>
                    </a:p>
                  </p:txBody>
                </p:sp>
                <p:pic>
                  <p:nvPicPr>
                    <p:cNvPr id="118" name="Picture 4" descr="springLogoNew"/>
                    <p:cNvPicPr>
                      <a:picLocks noChangeAspect="1" noChangeArrowheads="1"/>
                    </p:cNvPicPr>
                    <p:nvPr/>
                  </p:nvPicPr>
                  <p:blipFill>
                    <a:blip r:embed="rId11" cstate="screen">
                      <a:clrChange>
                        <a:clrFrom>
                          <a:srgbClr val="F5FFF3"/>
                        </a:clrFrom>
                        <a:clrTo>
                          <a:srgbClr val="F5FFF3">
                            <a:alpha val="0"/>
                          </a:srgbClr>
                        </a:clrTo>
                      </a:clrChange>
                      <a:extLst>
                        <a:ext uri="{28A0092B-C50C-407E-A947-70E740481C1C}">
                          <a14:useLocalDpi xmlns:a14="http://schemas.microsoft.com/office/drawing/2010/main"/>
                        </a:ext>
                      </a:extLst>
                    </a:blip>
                    <a:srcRect/>
                    <a:stretch>
                      <a:fillRect/>
                    </a:stretch>
                  </p:blipFill>
                  <p:spPr bwMode="auto">
                    <a:xfrm>
                      <a:off x="6290216" y="2687251"/>
                      <a:ext cx="506750" cy="313859"/>
                    </a:xfrm>
                    <a:prstGeom prst="rect">
                      <a:avLst/>
                    </a:prstGeom>
                    <a:noFill/>
                    <a:ln w="28575">
                      <a:noFill/>
                      <a:miter lim="800000"/>
                      <a:headEnd/>
                      <a:tailEnd/>
                    </a:ln>
                  </p:spPr>
                </p:pic>
              </p:grpSp>
              <p:grpSp>
                <p:nvGrpSpPr>
                  <p:cNvPr id="18" name="Group 110"/>
                  <p:cNvGrpSpPr/>
                  <p:nvPr/>
                </p:nvGrpSpPr>
                <p:grpSpPr>
                  <a:xfrm>
                    <a:off x="7112152" y="2713781"/>
                    <a:ext cx="469900" cy="469900"/>
                    <a:chOff x="6942568" y="2704247"/>
                    <a:chExt cx="469900" cy="469900"/>
                  </a:xfrm>
                </p:grpSpPr>
                <p:pic>
                  <p:nvPicPr>
                    <p:cNvPr id="113" name="Picture 10" descr="ICON_VM_basic_flat_R2_Q408.png"/>
                    <p:cNvPicPr>
                      <a:picLocks noChangeAspect="1"/>
                    </p:cNvPicPr>
                    <p:nvPr/>
                  </p:nvPicPr>
                  <p:blipFill>
                    <a:blip r:embed="rId3" cstate="email"/>
                    <a:srcRect/>
                    <a:stretch>
                      <a:fillRect/>
                    </a:stretch>
                  </p:blipFill>
                  <p:spPr bwMode="auto">
                    <a:xfrm>
                      <a:off x="6942568" y="2704247"/>
                      <a:ext cx="469900" cy="469900"/>
                    </a:xfrm>
                    <a:prstGeom prst="rect">
                      <a:avLst/>
                    </a:prstGeom>
                    <a:noFill/>
                    <a:ln w="9525">
                      <a:noFill/>
                      <a:miter lim="800000"/>
                      <a:headEnd/>
                      <a:tailEnd/>
                    </a:ln>
                  </p:spPr>
                </p:pic>
                <p:pic>
                  <p:nvPicPr>
                    <p:cNvPr id="114" name="Picture 24" descr="ICON_OSWindows_Q308"/>
                    <p:cNvPicPr>
                      <a:picLocks noChangeAspect="1" noChangeArrowheads="1"/>
                    </p:cNvPicPr>
                    <p:nvPr/>
                  </p:nvPicPr>
                  <p:blipFill>
                    <a:blip r:embed="rId4" cstate="print">
                      <a:grayscl/>
                    </a:blip>
                    <a:srcRect/>
                    <a:stretch>
                      <a:fillRect/>
                    </a:stretch>
                  </p:blipFill>
                  <p:spPr bwMode="auto">
                    <a:xfrm rot="1204461">
                      <a:off x="6998769" y="2747131"/>
                      <a:ext cx="357499" cy="384133"/>
                    </a:xfrm>
                    <a:prstGeom prst="rect">
                      <a:avLst/>
                    </a:prstGeom>
                    <a:noFill/>
                    <a:ln w="9525">
                      <a:noFill/>
                      <a:miter lim="800000"/>
                      <a:headEnd/>
                      <a:tailEnd/>
                    </a:ln>
                  </p:spPr>
                </p:pic>
                <p:pic>
                  <p:nvPicPr>
                    <p:cNvPr id="115" name="Picture 148" descr="tomcat-logo.gif"/>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991034" y="2811153"/>
                      <a:ext cx="372969" cy="256089"/>
                    </a:xfrm>
                    <a:prstGeom prst="rect">
                      <a:avLst/>
                    </a:prstGeom>
                    <a:noFill/>
                    <a:ln w="9525">
                      <a:noFill/>
                      <a:miter lim="800000"/>
                      <a:headEnd/>
                      <a:tailEnd/>
                    </a:ln>
                  </p:spPr>
                </p:pic>
              </p:grpSp>
            </p:grpSp>
            <p:cxnSp>
              <p:nvCxnSpPr>
                <p:cNvPr id="128" name="Straight Arrow Connector 127"/>
                <p:cNvCxnSpPr/>
                <p:nvPr/>
              </p:nvCxnSpPr>
              <p:spPr bwMode="auto">
                <a:xfrm flipH="1" flipV="1">
                  <a:off x="4897541" y="3828605"/>
                  <a:ext cx="220365" cy="6416"/>
                </a:xfrm>
                <a:prstGeom prst="straightConnector1">
                  <a:avLst/>
                </a:prstGeom>
                <a:solidFill>
                  <a:srgbClr val="0095D3"/>
                </a:solidFill>
                <a:ln w="19050" cap="flat" cmpd="sng" algn="ctr">
                  <a:solidFill>
                    <a:schemeClr val="tx1">
                      <a:lumMod val="75000"/>
                    </a:schemeClr>
                  </a:solidFill>
                  <a:prstDash val="solid"/>
                  <a:round/>
                  <a:headEnd type="triangle" w="med" len="med"/>
                  <a:tailEnd type="triangle" w="med" len="med"/>
                </a:ln>
                <a:effectLst/>
              </p:spPr>
            </p:cxnSp>
          </p:grpSp>
          <p:cxnSp>
            <p:nvCxnSpPr>
              <p:cNvPr id="82" name="Elbow Connector 81"/>
              <p:cNvCxnSpPr>
                <a:stCxn id="364" idx="0"/>
                <a:endCxn id="108" idx="2"/>
              </p:cNvCxnSpPr>
              <p:nvPr/>
            </p:nvCxnSpPr>
            <p:spPr bwMode="auto">
              <a:xfrm rot="16200000" flipV="1">
                <a:off x="2910628" y="3860511"/>
                <a:ext cx="587691" cy="918849"/>
              </a:xfrm>
              <a:prstGeom prst="bentConnector3">
                <a:avLst>
                  <a:gd name="adj1" fmla="val 50000"/>
                </a:avLst>
              </a:prstGeom>
              <a:solidFill>
                <a:srgbClr val="0095D3"/>
              </a:solidFill>
              <a:ln w="15875" cap="flat" cmpd="sng" algn="ctr">
                <a:solidFill>
                  <a:schemeClr val="tx1"/>
                </a:solidFill>
                <a:prstDash val="solid"/>
                <a:round/>
                <a:headEnd type="triangle" w="med" len="med"/>
                <a:tailEnd type="triangle" w="med" len="med"/>
              </a:ln>
              <a:effectLst/>
            </p:spPr>
          </p:cxnSp>
          <p:cxnSp>
            <p:nvCxnSpPr>
              <p:cNvPr id="85" name="Elbow Connector 84"/>
              <p:cNvCxnSpPr>
                <a:stCxn id="364" idx="0"/>
              </p:cNvCxnSpPr>
              <p:nvPr/>
            </p:nvCxnSpPr>
            <p:spPr bwMode="auto">
              <a:xfrm rot="5400000" flipH="1" flipV="1">
                <a:off x="3760852" y="4029264"/>
                <a:ext cx="487563" cy="681472"/>
              </a:xfrm>
              <a:prstGeom prst="bentConnector3">
                <a:avLst>
                  <a:gd name="adj1" fmla="val 50000"/>
                </a:avLst>
              </a:prstGeom>
              <a:solidFill>
                <a:srgbClr val="0095D3"/>
              </a:solidFill>
              <a:ln w="15875" cap="flat" cmpd="sng" algn="ctr">
                <a:solidFill>
                  <a:schemeClr val="tx1"/>
                </a:solidFill>
                <a:prstDash val="solid"/>
                <a:round/>
                <a:headEnd type="triangle" w="med" len="med"/>
                <a:tailEnd type="triangle" w="med" len="med"/>
              </a:ln>
              <a:effectLst/>
            </p:spPr>
          </p:cxnSp>
        </p:grpSp>
        <p:sp>
          <p:nvSpPr>
            <p:cNvPr id="111" name="Rectangle 110"/>
            <p:cNvSpPr/>
            <p:nvPr/>
          </p:nvSpPr>
          <p:spPr>
            <a:xfrm>
              <a:off x="1549021" y="921912"/>
              <a:ext cx="4572000" cy="307777"/>
            </a:xfrm>
            <a:prstGeom prst="rect">
              <a:avLst/>
            </a:prstGeom>
          </p:spPr>
          <p:txBody>
            <a:bodyPr>
              <a:spAutoFit/>
            </a:bodyPr>
            <a:lstStyle/>
            <a:p>
              <a:r>
                <a:rPr lang="en-US" sz="1400" b="1" dirty="0" smtClean="0">
                  <a:solidFill>
                    <a:srgbClr val="D9541E"/>
                  </a:solidFill>
                </a:rPr>
                <a:t> </a:t>
              </a:r>
              <a:r>
                <a:rPr lang="en-US" sz="1400" b="1" dirty="0" smtClean="0">
                  <a:solidFill>
                    <a:schemeClr val="accent3">
                      <a:lumMod val="40000"/>
                      <a:lumOff val="60000"/>
                    </a:schemeClr>
                  </a:solidFill>
                </a:rPr>
                <a:t>Application Blueprint</a:t>
              </a:r>
              <a:endParaRPr lang="en-US" sz="1400" dirty="0"/>
            </a:p>
          </p:txBody>
        </p:sp>
      </p:grpSp>
      <p:grpSp>
        <p:nvGrpSpPr>
          <p:cNvPr id="30" name="Group 29"/>
          <p:cNvGrpSpPr/>
          <p:nvPr/>
        </p:nvGrpSpPr>
        <p:grpSpPr>
          <a:xfrm>
            <a:off x="6016145" y="4785111"/>
            <a:ext cx="3003385" cy="1140292"/>
            <a:chOff x="6016145" y="4785111"/>
            <a:chExt cx="3003385" cy="1140292"/>
          </a:xfrm>
        </p:grpSpPr>
        <p:sp>
          <p:nvSpPr>
            <p:cNvPr id="110" name="Rounded Rectangle 109"/>
            <p:cNvSpPr/>
            <p:nvPr/>
          </p:nvSpPr>
          <p:spPr bwMode="auto">
            <a:xfrm>
              <a:off x="6460639" y="5078068"/>
              <a:ext cx="787975" cy="637938"/>
            </a:xfrm>
            <a:prstGeom prst="roundRect">
              <a:avLst/>
            </a:prstGeom>
            <a:solidFill>
              <a:schemeClr val="accent2"/>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none" lIns="0" tIns="0" rIns="0" bIns="0" rtlCol="0" anchor="ctr"/>
            <a:lstStyle/>
            <a:p>
              <a:pPr marL="0" marR="0" indent="0" algn="ctr" defTabSz="914400" eaLnBrk="1" latinLnBrk="0" hangingPunct="1">
                <a:lnSpc>
                  <a:spcPct val="100000"/>
                </a:lnSpc>
                <a:buClrTx/>
                <a:buSzTx/>
                <a:buFontTx/>
                <a:buNone/>
                <a:tabLst/>
              </a:pPr>
              <a:r>
                <a:rPr lang="en-US" sz="1400" dirty="0" smtClean="0">
                  <a:solidFill>
                    <a:schemeClr val="tx1"/>
                  </a:solidFill>
                </a:rPr>
                <a:t>Prod</a:t>
              </a:r>
            </a:p>
          </p:txBody>
        </p:sp>
        <p:sp>
          <p:nvSpPr>
            <p:cNvPr id="99" name="Right Arrow 98"/>
            <p:cNvSpPr/>
            <p:nvPr/>
          </p:nvSpPr>
          <p:spPr bwMode="auto">
            <a:xfrm>
              <a:off x="6016145" y="4857994"/>
              <a:ext cx="271929" cy="1067409"/>
            </a:xfrm>
            <a:prstGeom prst="rightArrow">
              <a:avLst>
                <a:gd name="adj1" fmla="val 83199"/>
                <a:gd name="adj2" fmla="val 69648"/>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15362" name="Picture 2" descr="http://www.craighighschool.org/portals/0/LMC/Webpage%20image.jpg"/>
            <p:cNvPicPr>
              <a:picLocks noChangeAspect="1" noChangeArrowheads="1"/>
            </p:cNvPicPr>
            <p:nvPr/>
          </p:nvPicPr>
          <p:blipFill>
            <a:blip r:embed="rId12"/>
            <a:srcRect/>
            <a:stretch>
              <a:fillRect/>
            </a:stretch>
          </p:blipFill>
          <p:spPr bwMode="auto">
            <a:xfrm>
              <a:off x="7922823" y="4974167"/>
              <a:ext cx="1096707" cy="870104"/>
            </a:xfrm>
            <a:prstGeom prst="rect">
              <a:avLst/>
            </a:prstGeom>
            <a:noFill/>
          </p:spPr>
        </p:pic>
        <p:sp>
          <p:nvSpPr>
            <p:cNvPr id="96" name="Right Arrow 95"/>
            <p:cNvSpPr/>
            <p:nvPr/>
          </p:nvSpPr>
          <p:spPr bwMode="auto">
            <a:xfrm>
              <a:off x="7483058" y="4785111"/>
              <a:ext cx="271929" cy="1067409"/>
            </a:xfrm>
            <a:prstGeom prst="rightArrow">
              <a:avLst>
                <a:gd name="adj1" fmla="val 83199"/>
                <a:gd name="adj2" fmla="val 69648"/>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grpSp>
        <p:nvGrpSpPr>
          <p:cNvPr id="29" name="Group 28"/>
          <p:cNvGrpSpPr/>
          <p:nvPr/>
        </p:nvGrpSpPr>
        <p:grpSpPr>
          <a:xfrm>
            <a:off x="6016145" y="3155279"/>
            <a:ext cx="3018165" cy="1353221"/>
            <a:chOff x="6016145" y="3155279"/>
            <a:chExt cx="3018165" cy="1353221"/>
          </a:xfrm>
        </p:grpSpPr>
        <p:sp>
          <p:nvSpPr>
            <p:cNvPr id="98" name="Right Arrow 97"/>
            <p:cNvSpPr/>
            <p:nvPr/>
          </p:nvSpPr>
          <p:spPr bwMode="auto">
            <a:xfrm>
              <a:off x="6016145" y="3220262"/>
              <a:ext cx="271929" cy="1067409"/>
            </a:xfrm>
            <a:prstGeom prst="rightArrow">
              <a:avLst>
                <a:gd name="adj1" fmla="val 83199"/>
                <a:gd name="adj2" fmla="val 69648"/>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05" name="Rounded Rectangle 104"/>
            <p:cNvSpPr/>
            <p:nvPr/>
          </p:nvSpPr>
          <p:spPr bwMode="auto">
            <a:xfrm>
              <a:off x="6435065" y="3469589"/>
              <a:ext cx="709688" cy="586853"/>
            </a:xfrm>
            <a:prstGeom prst="roundRect">
              <a:avLst/>
            </a:prstGeom>
            <a:solidFill>
              <a:schemeClr val="accent2"/>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none" lIns="0" tIns="0" rIns="0" bIns="0" rtlCol="0" anchor="ctr"/>
            <a:lstStyle/>
            <a:p>
              <a:pPr marL="0" marR="0" indent="0" algn="ctr" defTabSz="914400" eaLnBrk="1" latinLnBrk="0" hangingPunct="1">
                <a:lnSpc>
                  <a:spcPct val="100000"/>
                </a:lnSpc>
                <a:buClrTx/>
                <a:buSzTx/>
                <a:buFontTx/>
                <a:buNone/>
                <a:tabLst/>
              </a:pPr>
              <a:r>
                <a:rPr lang="en-US" sz="1400" dirty="0" smtClean="0">
                  <a:solidFill>
                    <a:schemeClr val="tx1"/>
                  </a:solidFill>
                </a:rPr>
                <a:t>Test</a:t>
              </a:r>
            </a:p>
          </p:txBody>
        </p:sp>
        <p:sp>
          <p:nvSpPr>
            <p:cNvPr id="93" name="Right Arrow 92"/>
            <p:cNvSpPr/>
            <p:nvPr/>
          </p:nvSpPr>
          <p:spPr bwMode="auto">
            <a:xfrm>
              <a:off x="7472474" y="3155279"/>
              <a:ext cx="271929" cy="591222"/>
            </a:xfrm>
            <a:prstGeom prst="rightArrow">
              <a:avLst>
                <a:gd name="adj1" fmla="val 83199"/>
                <a:gd name="adj2" fmla="val 69648"/>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112" name="Picture 2" descr="http://www.craighighschool.org/portals/0/LMC/Webpage%20image.jpg"/>
            <p:cNvPicPr>
              <a:picLocks noChangeAspect="1" noChangeArrowheads="1"/>
            </p:cNvPicPr>
            <p:nvPr/>
          </p:nvPicPr>
          <p:blipFill>
            <a:blip r:embed="rId12"/>
            <a:srcRect/>
            <a:stretch>
              <a:fillRect/>
            </a:stretch>
          </p:blipFill>
          <p:spPr bwMode="auto">
            <a:xfrm>
              <a:off x="8177343" y="3205472"/>
              <a:ext cx="856967" cy="668029"/>
            </a:xfrm>
            <a:prstGeom prst="rect">
              <a:avLst/>
            </a:prstGeom>
            <a:noFill/>
          </p:spPr>
        </p:pic>
        <p:sp>
          <p:nvSpPr>
            <p:cNvPr id="119" name="Right Arrow 118"/>
            <p:cNvSpPr/>
            <p:nvPr/>
          </p:nvSpPr>
          <p:spPr bwMode="auto">
            <a:xfrm>
              <a:off x="7476706" y="3889762"/>
              <a:ext cx="271929" cy="618738"/>
            </a:xfrm>
            <a:prstGeom prst="rightArrow">
              <a:avLst>
                <a:gd name="adj1" fmla="val 83199"/>
                <a:gd name="adj2" fmla="val 69648"/>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120" name="Picture 2" descr="http://www.craighighschool.org/portals/0/LMC/Webpage%20image.jpg"/>
            <p:cNvPicPr>
              <a:picLocks noChangeAspect="1" noChangeArrowheads="1"/>
            </p:cNvPicPr>
            <p:nvPr/>
          </p:nvPicPr>
          <p:blipFill>
            <a:blip r:embed="rId12"/>
            <a:srcRect/>
            <a:stretch>
              <a:fillRect/>
            </a:stretch>
          </p:blipFill>
          <p:spPr bwMode="auto">
            <a:xfrm>
              <a:off x="7938161" y="3791789"/>
              <a:ext cx="856967" cy="668029"/>
            </a:xfrm>
            <a:prstGeom prst="rect">
              <a:avLst/>
            </a:prstGeom>
            <a:noFill/>
          </p:spPr>
        </p:pic>
      </p:grpSp>
      <p:grpSp>
        <p:nvGrpSpPr>
          <p:cNvPr id="28" name="Group 27"/>
          <p:cNvGrpSpPr/>
          <p:nvPr/>
        </p:nvGrpSpPr>
        <p:grpSpPr>
          <a:xfrm>
            <a:off x="5986574" y="879703"/>
            <a:ext cx="3132059" cy="1918530"/>
            <a:chOff x="5986574" y="879703"/>
            <a:chExt cx="3132059" cy="1918530"/>
          </a:xfrm>
        </p:grpSpPr>
        <p:sp>
          <p:nvSpPr>
            <p:cNvPr id="94" name="Rectangle 93"/>
            <p:cNvSpPr/>
            <p:nvPr/>
          </p:nvSpPr>
          <p:spPr>
            <a:xfrm>
              <a:off x="6032515" y="891078"/>
              <a:ext cx="1258678" cy="523220"/>
            </a:xfrm>
            <a:prstGeom prst="rect">
              <a:avLst/>
            </a:prstGeom>
          </p:spPr>
          <p:txBody>
            <a:bodyPr wrap="none">
              <a:spAutoFit/>
            </a:bodyPr>
            <a:lstStyle/>
            <a:p>
              <a:pPr algn="ctr" fontAlgn="base">
                <a:spcBef>
                  <a:spcPct val="0"/>
                </a:spcBef>
                <a:spcAft>
                  <a:spcPct val="0"/>
                </a:spcAft>
              </a:pPr>
              <a:r>
                <a:rPr lang="en-US" sz="1400" b="1" dirty="0" smtClean="0">
                  <a:solidFill>
                    <a:schemeClr val="accent3">
                      <a:lumMod val="40000"/>
                      <a:lumOff val="60000"/>
                    </a:schemeClr>
                  </a:solidFill>
                </a:rPr>
                <a:t>Deployment </a:t>
              </a:r>
            </a:p>
            <a:p>
              <a:pPr algn="ctr" fontAlgn="base">
                <a:spcBef>
                  <a:spcPct val="0"/>
                </a:spcBef>
                <a:spcAft>
                  <a:spcPct val="0"/>
                </a:spcAft>
              </a:pPr>
              <a:r>
                <a:rPr lang="en-US" sz="1400" b="1" dirty="0" smtClean="0">
                  <a:solidFill>
                    <a:schemeClr val="accent3">
                      <a:lumMod val="40000"/>
                      <a:lumOff val="60000"/>
                    </a:schemeClr>
                  </a:solidFill>
                </a:rPr>
                <a:t>Profiles</a:t>
              </a:r>
              <a:endParaRPr lang="en-US" sz="1400" b="1" dirty="0">
                <a:solidFill>
                  <a:schemeClr val="accent3">
                    <a:lumMod val="40000"/>
                    <a:lumOff val="60000"/>
                  </a:schemeClr>
                </a:solidFill>
              </a:endParaRPr>
            </a:p>
          </p:txBody>
        </p:sp>
        <p:sp>
          <p:nvSpPr>
            <p:cNvPr id="103" name="Rectangle 102"/>
            <p:cNvSpPr/>
            <p:nvPr/>
          </p:nvSpPr>
          <p:spPr>
            <a:xfrm>
              <a:off x="7673149" y="879703"/>
              <a:ext cx="1312028" cy="307777"/>
            </a:xfrm>
            <a:prstGeom prst="rect">
              <a:avLst/>
            </a:prstGeom>
          </p:spPr>
          <p:txBody>
            <a:bodyPr wrap="none">
              <a:spAutoFit/>
            </a:bodyPr>
            <a:lstStyle/>
            <a:p>
              <a:pPr algn="ctr" fontAlgn="base">
                <a:spcBef>
                  <a:spcPct val="0"/>
                </a:spcBef>
                <a:spcAft>
                  <a:spcPct val="0"/>
                </a:spcAft>
              </a:pPr>
              <a:r>
                <a:rPr lang="en-US" sz="1400" b="1" dirty="0" smtClean="0">
                  <a:solidFill>
                    <a:schemeClr val="accent3">
                      <a:lumMod val="40000"/>
                      <a:lumOff val="60000"/>
                    </a:schemeClr>
                  </a:solidFill>
                </a:rPr>
                <a:t>Deployments</a:t>
              </a:r>
              <a:endParaRPr lang="en-US" sz="1400" b="1" dirty="0">
                <a:solidFill>
                  <a:schemeClr val="accent3">
                    <a:lumMod val="40000"/>
                    <a:lumOff val="60000"/>
                  </a:schemeClr>
                </a:solidFill>
              </a:endParaRPr>
            </a:p>
          </p:txBody>
        </p:sp>
        <p:sp>
          <p:nvSpPr>
            <p:cNvPr id="97" name="Right Arrow 96"/>
            <p:cNvSpPr/>
            <p:nvPr/>
          </p:nvSpPr>
          <p:spPr bwMode="auto">
            <a:xfrm>
              <a:off x="5986574" y="1552961"/>
              <a:ext cx="271929" cy="1067409"/>
            </a:xfrm>
            <a:prstGeom prst="rightArrow">
              <a:avLst>
                <a:gd name="adj1" fmla="val 83199"/>
                <a:gd name="adj2" fmla="val 69648"/>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00" name="Rounded Rectangle 99"/>
            <p:cNvSpPr/>
            <p:nvPr/>
          </p:nvSpPr>
          <p:spPr bwMode="auto">
            <a:xfrm>
              <a:off x="6408628" y="1692323"/>
              <a:ext cx="709688" cy="586853"/>
            </a:xfrm>
            <a:prstGeom prst="roundRect">
              <a:avLst/>
            </a:prstGeom>
            <a:solidFill>
              <a:schemeClr val="accent2"/>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none" lIns="0" tIns="0" rIns="0" bIns="0" rtlCol="0" anchor="ctr"/>
            <a:lstStyle/>
            <a:p>
              <a:pPr marL="0" marR="0" indent="0" algn="ctr" defTabSz="914400" eaLnBrk="1" latinLnBrk="0" hangingPunct="1">
                <a:lnSpc>
                  <a:spcPct val="100000"/>
                </a:lnSpc>
                <a:buClrTx/>
                <a:buSzTx/>
                <a:buFontTx/>
                <a:buNone/>
                <a:tabLst/>
              </a:pPr>
              <a:r>
                <a:rPr lang="en-US" sz="1400" dirty="0" err="1" smtClean="0">
                  <a:solidFill>
                    <a:schemeClr val="tx1"/>
                  </a:solidFill>
                </a:rPr>
                <a:t>Dev</a:t>
              </a:r>
              <a:endParaRPr lang="en-US" sz="1400" dirty="0" smtClean="0">
                <a:solidFill>
                  <a:schemeClr val="tx1"/>
                </a:solidFill>
              </a:endParaRPr>
            </a:p>
          </p:txBody>
        </p:sp>
        <p:pic>
          <p:nvPicPr>
            <p:cNvPr id="102" name="Picture 2" descr="http://www.craighighschool.org/portals/0/LMC/Webpage%20image.jpg"/>
            <p:cNvPicPr>
              <a:picLocks noChangeAspect="1" noChangeArrowheads="1"/>
            </p:cNvPicPr>
            <p:nvPr/>
          </p:nvPicPr>
          <p:blipFill>
            <a:blip r:embed="rId12"/>
            <a:srcRect/>
            <a:stretch>
              <a:fillRect/>
            </a:stretch>
          </p:blipFill>
          <p:spPr bwMode="auto">
            <a:xfrm>
              <a:off x="7811160" y="1607389"/>
              <a:ext cx="666893" cy="519861"/>
            </a:xfrm>
            <a:prstGeom prst="rect">
              <a:avLst/>
            </a:prstGeom>
            <a:noFill/>
          </p:spPr>
        </p:pic>
        <p:sp>
          <p:nvSpPr>
            <p:cNvPr id="121" name="Right Arrow 120"/>
            <p:cNvSpPr/>
            <p:nvPr/>
          </p:nvSpPr>
          <p:spPr bwMode="auto">
            <a:xfrm>
              <a:off x="7476708" y="1445012"/>
              <a:ext cx="271929" cy="591222"/>
            </a:xfrm>
            <a:prstGeom prst="rightArrow">
              <a:avLst>
                <a:gd name="adj1" fmla="val 83199"/>
                <a:gd name="adj2" fmla="val 69648"/>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22" name="Right Arrow 121"/>
            <p:cNvSpPr/>
            <p:nvPr/>
          </p:nvSpPr>
          <p:spPr bwMode="auto">
            <a:xfrm>
              <a:off x="7480940" y="2179495"/>
              <a:ext cx="271929" cy="618738"/>
            </a:xfrm>
            <a:prstGeom prst="rightArrow">
              <a:avLst>
                <a:gd name="adj1" fmla="val 83199"/>
                <a:gd name="adj2" fmla="val 69648"/>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123" name="Picture 2" descr="http://www.craighighschool.org/portals/0/LMC/Webpage%20image.jpg"/>
            <p:cNvPicPr>
              <a:picLocks noChangeAspect="1" noChangeArrowheads="1"/>
            </p:cNvPicPr>
            <p:nvPr/>
          </p:nvPicPr>
          <p:blipFill>
            <a:blip r:embed="rId12"/>
            <a:srcRect/>
            <a:stretch>
              <a:fillRect/>
            </a:stretch>
          </p:blipFill>
          <p:spPr bwMode="auto">
            <a:xfrm>
              <a:off x="7878894" y="2119622"/>
              <a:ext cx="666893" cy="519861"/>
            </a:xfrm>
            <a:prstGeom prst="rect">
              <a:avLst/>
            </a:prstGeom>
            <a:noFill/>
          </p:spPr>
        </p:pic>
        <p:pic>
          <p:nvPicPr>
            <p:cNvPr id="124" name="Picture 2" descr="http://www.craighighschool.org/portals/0/LMC/Webpage%20image.jpg"/>
            <p:cNvPicPr>
              <a:picLocks noChangeAspect="1" noChangeArrowheads="1"/>
            </p:cNvPicPr>
            <p:nvPr/>
          </p:nvPicPr>
          <p:blipFill>
            <a:blip r:embed="rId12"/>
            <a:srcRect/>
            <a:stretch>
              <a:fillRect/>
            </a:stretch>
          </p:blipFill>
          <p:spPr bwMode="auto">
            <a:xfrm>
              <a:off x="8451740" y="1999777"/>
              <a:ext cx="666893" cy="519861"/>
            </a:xfrm>
            <a:prstGeom prst="rect">
              <a:avLst/>
            </a:prstGeom>
            <a:noFill/>
          </p:spPr>
        </p:pic>
      </p:grpSp>
    </p:spTree>
    <p:extLst>
      <p:ext uri="{BB962C8B-B14F-4D97-AF65-F5344CB8AC3E}">
        <p14:creationId xmlns:p14="http://schemas.microsoft.com/office/powerpoint/2010/main" val="201318786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4">
            <a:hlinkClick r:id="rId3" action="ppaction://hlinksldjump"/>
          </p:cNvPr>
          <p:cNvSpPr>
            <a:spLocks noChangeArrowheads="1"/>
          </p:cNvSpPr>
          <p:nvPr/>
        </p:nvSpPr>
        <p:spPr bwMode="auto">
          <a:xfrm>
            <a:off x="1558925" y="4765675"/>
            <a:ext cx="3630613" cy="1376363"/>
          </a:xfrm>
          <a:prstGeom prst="rect">
            <a:avLst/>
          </a:prstGeom>
          <a:gradFill rotWithShape="1">
            <a:gsLst>
              <a:gs pos="0">
                <a:srgbClr val="3366FF"/>
              </a:gs>
              <a:gs pos="100000">
                <a:schemeClr val="accent1">
                  <a:lumMod val="20000"/>
                  <a:lumOff val="80000"/>
                </a:schemeClr>
              </a:gs>
            </a:gsLst>
            <a:lin ang="16200000" scaled="1"/>
          </a:gradFill>
          <a:ln w="9525" algn="ctr">
            <a:solidFill>
              <a:schemeClr val="accent1"/>
            </a:solidFill>
            <a:miter lim="800000"/>
            <a:headEnd/>
            <a:tailEnd/>
          </a:ln>
          <a:effectLst>
            <a:outerShdw dist="20000" dir="5400000" rotWithShape="0">
              <a:srgbClr val="000000">
                <a:alpha val="37999"/>
              </a:srgbClr>
            </a:outerShdw>
          </a:effectLst>
        </p:spPr>
        <p:txBody>
          <a:bodyPr wrap="none"/>
          <a:lstStyle/>
          <a:p>
            <a:pPr algn="ctr">
              <a:defRPr/>
            </a:pPr>
            <a:r>
              <a:rPr lang="en-US" sz="1800" b="1" dirty="0">
                <a:solidFill>
                  <a:schemeClr val="tx2">
                    <a:lumMod val="50000"/>
                  </a:schemeClr>
                </a:solidFill>
                <a:latin typeface="Arial" charset="0"/>
              </a:rPr>
              <a:t>Deployment </a:t>
            </a:r>
            <a:r>
              <a:rPr lang="en-US" sz="1800" b="1" dirty="0" smtClean="0">
                <a:solidFill>
                  <a:schemeClr val="tx2">
                    <a:lumMod val="50000"/>
                  </a:schemeClr>
                </a:solidFill>
                <a:latin typeface="Arial" charset="0"/>
              </a:rPr>
              <a:t> Environments</a:t>
            </a:r>
            <a:endParaRPr lang="en-US" sz="1800" b="1" dirty="0">
              <a:solidFill>
                <a:schemeClr val="tx2">
                  <a:lumMod val="50000"/>
                </a:schemeClr>
              </a:solidFill>
              <a:latin typeface="Arial" charset="0"/>
            </a:endParaRPr>
          </a:p>
        </p:txBody>
      </p:sp>
      <p:sp>
        <p:nvSpPr>
          <p:cNvPr id="61" name="Rectangle 4">
            <a:hlinkClick r:id="rId4" action="ppaction://hlinksldjump"/>
          </p:cNvPr>
          <p:cNvSpPr>
            <a:spLocks noChangeArrowheads="1"/>
          </p:cNvSpPr>
          <p:nvPr/>
        </p:nvSpPr>
        <p:spPr bwMode="auto">
          <a:xfrm>
            <a:off x="1647825" y="720725"/>
            <a:ext cx="3362325" cy="1481138"/>
          </a:xfrm>
          <a:prstGeom prst="rect">
            <a:avLst/>
          </a:prstGeom>
          <a:gradFill rotWithShape="1">
            <a:gsLst>
              <a:gs pos="0">
                <a:srgbClr val="3366FF"/>
              </a:gs>
              <a:gs pos="100000">
                <a:schemeClr val="accent1">
                  <a:lumMod val="20000"/>
                  <a:lumOff val="80000"/>
                </a:schemeClr>
              </a:gs>
            </a:gsLst>
            <a:lin ang="16200000" scaled="1"/>
          </a:gradFill>
          <a:ln w="9525" algn="ctr">
            <a:solidFill>
              <a:schemeClr val="accent1"/>
            </a:solidFill>
            <a:miter lim="800000"/>
            <a:headEnd/>
            <a:tailEnd/>
          </a:ln>
          <a:effectLst>
            <a:outerShdw dist="20000" dir="5400000" rotWithShape="0">
              <a:srgbClr val="000000">
                <a:alpha val="37999"/>
              </a:srgbClr>
            </a:outerShdw>
          </a:effectLst>
        </p:spPr>
        <p:txBody>
          <a:bodyPr wrap="none"/>
          <a:lstStyle/>
          <a:p>
            <a:pPr>
              <a:defRPr/>
            </a:pPr>
            <a:r>
              <a:rPr lang="en-US" sz="1800" b="1" dirty="0">
                <a:solidFill>
                  <a:schemeClr val="tx2">
                    <a:lumMod val="50000"/>
                  </a:schemeClr>
                </a:solidFill>
                <a:latin typeface="Arial" charset="0"/>
              </a:rPr>
              <a:t>Application Blueprint</a:t>
            </a:r>
          </a:p>
        </p:txBody>
      </p:sp>
      <p:pic>
        <p:nvPicPr>
          <p:cNvPr id="89" name="Picture 2"/>
          <p:cNvPicPr>
            <a:picLocks noChangeAspect="1" noChangeArrowheads="1"/>
          </p:cNvPicPr>
          <p:nvPr/>
        </p:nvPicPr>
        <p:blipFill>
          <a:blip r:embed="rId5" cstate="print">
            <a:duotone>
              <a:prstClr val="black"/>
              <a:schemeClr val="accent4">
                <a:tint val="45000"/>
                <a:satMod val="400000"/>
              </a:schemeClr>
            </a:duotone>
          </a:blip>
          <a:srcRect l="84667" b="85887"/>
          <a:stretch>
            <a:fillRect/>
          </a:stretch>
        </p:blipFill>
        <p:spPr bwMode="auto">
          <a:xfrm flipH="1">
            <a:off x="334851" y="1712891"/>
            <a:ext cx="682580" cy="325576"/>
          </a:xfrm>
          <a:prstGeom prst="rect">
            <a:avLst/>
          </a:prstGeom>
          <a:noFill/>
          <a:ln w="9525">
            <a:noFill/>
            <a:miter lim="800000"/>
            <a:headEnd/>
            <a:tailEnd/>
          </a:ln>
          <a:effectLst/>
        </p:spPr>
      </p:pic>
      <p:cxnSp>
        <p:nvCxnSpPr>
          <p:cNvPr id="90" name="Straight Arrow Connector 89"/>
          <p:cNvCxnSpPr>
            <a:stCxn id="89" idx="1"/>
            <a:endCxn id="61" idx="1"/>
          </p:cNvCxnSpPr>
          <p:nvPr/>
        </p:nvCxnSpPr>
        <p:spPr bwMode="auto">
          <a:xfrm flipV="1">
            <a:off x="1017588" y="1462088"/>
            <a:ext cx="630237" cy="414337"/>
          </a:xfrm>
          <a:prstGeom prst="straightConnector1">
            <a:avLst/>
          </a:prstGeom>
          <a:solidFill>
            <a:srgbClr val="0095D3"/>
          </a:solidFill>
          <a:ln w="9525" cap="rnd" cmpd="sng" algn="ctr">
            <a:solidFill>
              <a:schemeClr val="tx2">
                <a:lumMod val="20000"/>
                <a:lumOff val="80000"/>
              </a:schemeClr>
            </a:solidFill>
            <a:prstDash val="solid"/>
            <a:round/>
            <a:headEnd type="none" w="med" len="med"/>
            <a:tailEnd type="triangle"/>
          </a:ln>
          <a:effectLst/>
        </p:spPr>
      </p:cxnSp>
      <p:sp>
        <p:nvSpPr>
          <p:cNvPr id="97" name="TextBox 96"/>
          <p:cNvSpPr txBox="1"/>
          <p:nvPr/>
        </p:nvSpPr>
        <p:spPr>
          <a:xfrm>
            <a:off x="157163" y="2024063"/>
            <a:ext cx="990600" cy="276225"/>
          </a:xfrm>
          <a:prstGeom prst="rect">
            <a:avLst/>
          </a:prstGeom>
          <a:noFill/>
        </p:spPr>
        <p:txBody>
          <a:bodyPr>
            <a:spAutoFit/>
          </a:bodyPr>
          <a:lstStyle/>
          <a:p>
            <a:pPr algn="ctr">
              <a:defRPr/>
            </a:pPr>
            <a:r>
              <a:rPr lang="en-US" sz="1200" dirty="0">
                <a:solidFill>
                  <a:srgbClr val="333333"/>
                </a:solidFill>
                <a:latin typeface="+mn-lt"/>
                <a:ea typeface="+mn-ea"/>
              </a:rPr>
              <a:t>Architect</a:t>
            </a:r>
          </a:p>
        </p:txBody>
      </p:sp>
      <p:pic>
        <p:nvPicPr>
          <p:cNvPr id="99" name="Picture 7"/>
          <p:cNvPicPr>
            <a:picLocks noChangeAspect="1" noChangeArrowheads="1"/>
          </p:cNvPicPr>
          <p:nvPr/>
        </p:nvPicPr>
        <p:blipFill>
          <a:blip r:embed="rId6" cstate="print">
            <a:duotone>
              <a:prstClr val="black"/>
              <a:schemeClr val="accent1">
                <a:tint val="45000"/>
                <a:satMod val="400000"/>
              </a:schemeClr>
            </a:duotone>
          </a:blip>
          <a:srcRect/>
          <a:stretch>
            <a:fillRect/>
          </a:stretch>
        </p:blipFill>
        <p:spPr bwMode="auto">
          <a:xfrm>
            <a:off x="283335" y="5160434"/>
            <a:ext cx="643944" cy="330659"/>
          </a:xfrm>
          <a:prstGeom prst="rect">
            <a:avLst/>
          </a:prstGeom>
          <a:noFill/>
          <a:ln w="9525">
            <a:noFill/>
            <a:miter lim="800000"/>
            <a:headEnd/>
            <a:tailEnd/>
          </a:ln>
        </p:spPr>
      </p:pic>
      <p:sp>
        <p:nvSpPr>
          <p:cNvPr id="100" name="TextBox 99"/>
          <p:cNvSpPr txBox="1"/>
          <p:nvPr/>
        </p:nvSpPr>
        <p:spPr>
          <a:xfrm>
            <a:off x="166688" y="5618163"/>
            <a:ext cx="1738312" cy="276225"/>
          </a:xfrm>
          <a:prstGeom prst="rect">
            <a:avLst/>
          </a:prstGeom>
          <a:noFill/>
        </p:spPr>
        <p:txBody>
          <a:bodyPr>
            <a:spAutoFit/>
          </a:bodyPr>
          <a:lstStyle/>
          <a:p>
            <a:pPr>
              <a:defRPr/>
            </a:pPr>
            <a:r>
              <a:rPr lang="en-US" sz="1200" dirty="0">
                <a:solidFill>
                  <a:srgbClr val="333333"/>
                </a:solidFill>
                <a:latin typeface="+mn-lt"/>
                <a:ea typeface="+mn-ea"/>
              </a:rPr>
              <a:t>Cloud </a:t>
            </a:r>
            <a:r>
              <a:rPr lang="en-US" sz="1200" dirty="0">
                <a:solidFill>
                  <a:srgbClr val="333333"/>
                </a:solidFill>
                <a:latin typeface="+mn-lt"/>
              </a:rPr>
              <a:t>Admin</a:t>
            </a:r>
          </a:p>
        </p:txBody>
      </p:sp>
      <p:cxnSp>
        <p:nvCxnSpPr>
          <p:cNvPr id="108" name="Straight Arrow Connector 107"/>
          <p:cNvCxnSpPr>
            <a:stCxn id="99" idx="3"/>
            <a:endCxn id="58" idx="1"/>
          </p:cNvCxnSpPr>
          <p:nvPr/>
        </p:nvCxnSpPr>
        <p:spPr bwMode="auto">
          <a:xfrm>
            <a:off x="927100" y="5326063"/>
            <a:ext cx="631825" cy="127000"/>
          </a:xfrm>
          <a:prstGeom prst="straightConnector1">
            <a:avLst/>
          </a:prstGeom>
          <a:solidFill>
            <a:srgbClr val="0095D3"/>
          </a:solidFill>
          <a:ln w="9525" cap="rnd" cmpd="sng" algn="ctr">
            <a:solidFill>
              <a:schemeClr val="tx1">
                <a:lumMod val="20000"/>
                <a:lumOff val="80000"/>
              </a:schemeClr>
            </a:solidFill>
            <a:prstDash val="solid"/>
            <a:round/>
            <a:headEnd type="none" w="med" len="med"/>
            <a:tailEnd type="triangle"/>
          </a:ln>
          <a:effectLst/>
        </p:spPr>
      </p:cxnSp>
      <p:sp>
        <p:nvSpPr>
          <p:cNvPr id="57" name="Rectangle 4">
            <a:hlinkClick r:id="rId3" action="ppaction://hlinksldjump"/>
          </p:cNvPr>
          <p:cNvSpPr>
            <a:spLocks noChangeArrowheads="1"/>
          </p:cNvSpPr>
          <p:nvPr/>
        </p:nvSpPr>
        <p:spPr bwMode="auto">
          <a:xfrm>
            <a:off x="1584325" y="2549525"/>
            <a:ext cx="992188" cy="719138"/>
          </a:xfrm>
          <a:prstGeom prst="rect">
            <a:avLst/>
          </a:prstGeom>
          <a:gradFill rotWithShape="1">
            <a:gsLst>
              <a:gs pos="0">
                <a:srgbClr val="3366FF"/>
              </a:gs>
              <a:gs pos="100000">
                <a:schemeClr val="accent1">
                  <a:lumMod val="20000"/>
                  <a:lumOff val="80000"/>
                </a:schemeClr>
              </a:gs>
            </a:gsLst>
            <a:lin ang="16200000" scaled="1"/>
          </a:gradFill>
          <a:ln w="9525" algn="ctr">
            <a:solidFill>
              <a:schemeClr val="accent1"/>
            </a:solidFill>
            <a:miter lim="800000"/>
            <a:headEnd/>
            <a:tailEnd/>
          </a:ln>
          <a:effectLst>
            <a:outerShdw dist="20000" dir="5400000" rotWithShape="0">
              <a:srgbClr val="000000">
                <a:alpha val="37999"/>
              </a:srgbClr>
            </a:outerShdw>
          </a:effectLst>
        </p:spPr>
        <p:txBody>
          <a:bodyPr wrap="none"/>
          <a:lstStyle/>
          <a:p>
            <a:pPr>
              <a:defRPr/>
            </a:pPr>
            <a:r>
              <a:rPr lang="en-US" sz="1200" b="1" dirty="0">
                <a:solidFill>
                  <a:schemeClr val="tx2">
                    <a:lumMod val="50000"/>
                  </a:schemeClr>
                </a:solidFill>
                <a:latin typeface="Arial" charset="0"/>
              </a:rPr>
              <a:t>Deployment </a:t>
            </a:r>
          </a:p>
          <a:p>
            <a:pPr>
              <a:defRPr/>
            </a:pPr>
            <a:r>
              <a:rPr lang="en-US" sz="1200" b="1" dirty="0">
                <a:solidFill>
                  <a:schemeClr val="tx2">
                    <a:lumMod val="50000"/>
                  </a:schemeClr>
                </a:solidFill>
                <a:latin typeface="Arial" charset="0"/>
              </a:rPr>
              <a:t>Profile</a:t>
            </a:r>
          </a:p>
          <a:p>
            <a:pPr>
              <a:defRPr/>
            </a:pPr>
            <a:r>
              <a:rPr lang="en-US" sz="1100" dirty="0">
                <a:solidFill>
                  <a:schemeClr val="tx2">
                    <a:lumMod val="50000"/>
                  </a:schemeClr>
                </a:solidFill>
                <a:latin typeface="Arial" charset="0"/>
              </a:rPr>
              <a:t>(dev)</a:t>
            </a:r>
          </a:p>
        </p:txBody>
      </p:sp>
      <p:sp>
        <p:nvSpPr>
          <p:cNvPr id="67" name="Rounded Rectangle 66"/>
          <p:cNvSpPr/>
          <p:nvPr/>
        </p:nvSpPr>
        <p:spPr bwMode="auto">
          <a:xfrm>
            <a:off x="1995488" y="1146175"/>
            <a:ext cx="2673350" cy="463550"/>
          </a:xfrm>
          <a:prstGeom prst="roundRect">
            <a:avLst/>
          </a:prstGeom>
          <a:solidFill>
            <a:schemeClr val="accent5"/>
          </a:solidFill>
          <a:ln w="12700">
            <a:noFill/>
            <a:round/>
            <a:headEnd/>
            <a:tailEnd/>
          </a:ln>
        </p:spPr>
        <p:txBody>
          <a:bodyPr wrap="none" lIns="0" tIns="0" rIns="0" bIns="0"/>
          <a:lstStyle/>
          <a:p>
            <a:pPr>
              <a:defRPr/>
            </a:pPr>
            <a:r>
              <a:rPr lang="en-US" sz="1200" b="1" dirty="0">
                <a:solidFill>
                  <a:srgbClr val="FFFFFF"/>
                </a:solidFill>
                <a:latin typeface="Arial" charset="0"/>
              </a:rPr>
              <a:t>Application Binaries</a:t>
            </a:r>
          </a:p>
        </p:txBody>
      </p:sp>
      <p:sp>
        <p:nvSpPr>
          <p:cNvPr id="68" name="Rounded Rectangle 67"/>
          <p:cNvSpPr/>
          <p:nvPr/>
        </p:nvSpPr>
        <p:spPr bwMode="auto">
          <a:xfrm>
            <a:off x="1703388" y="1635125"/>
            <a:ext cx="3100387" cy="515938"/>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wrap="none" lIns="0" tIns="0" rIns="0" bIns="0"/>
          <a:lstStyle/>
          <a:p>
            <a:pPr>
              <a:defRPr/>
            </a:pPr>
            <a:r>
              <a:rPr lang="en-US" sz="1200" b="1" dirty="0">
                <a:solidFill>
                  <a:srgbClr val="FFFFFF"/>
                </a:solidFill>
                <a:latin typeface="Arial" charset="0"/>
              </a:rPr>
              <a:t>Application Stack - (Middleware, OS)</a:t>
            </a:r>
          </a:p>
        </p:txBody>
      </p:sp>
      <p:cxnSp>
        <p:nvCxnSpPr>
          <p:cNvPr id="131" name="Straight Arrow Connector 130"/>
          <p:cNvCxnSpPr/>
          <p:nvPr/>
        </p:nvCxnSpPr>
        <p:spPr bwMode="auto">
          <a:xfrm flipV="1">
            <a:off x="2317750" y="3316288"/>
            <a:ext cx="1588" cy="1809750"/>
          </a:xfrm>
          <a:prstGeom prst="straightConnector1">
            <a:avLst/>
          </a:prstGeom>
          <a:ln>
            <a:headEnd type="arrow" w="med" len="med"/>
            <a:tailEnd type="none"/>
          </a:ln>
        </p:spPr>
        <p:style>
          <a:lnRef idx="1">
            <a:schemeClr val="accent2"/>
          </a:lnRef>
          <a:fillRef idx="0">
            <a:schemeClr val="accent2"/>
          </a:fillRef>
          <a:effectRef idx="0">
            <a:schemeClr val="accent2"/>
          </a:effectRef>
          <a:fontRef idx="minor">
            <a:schemeClr val="tx1"/>
          </a:fontRef>
        </p:style>
      </p:cxnSp>
      <p:cxnSp>
        <p:nvCxnSpPr>
          <p:cNvPr id="152" name="Straight Arrow Connector 151"/>
          <p:cNvCxnSpPr>
            <a:stCxn id="57" idx="0"/>
          </p:cNvCxnSpPr>
          <p:nvPr/>
        </p:nvCxnSpPr>
        <p:spPr bwMode="auto">
          <a:xfrm rot="5400000" flipH="1" flipV="1">
            <a:off x="2497138" y="1820862"/>
            <a:ext cx="311150" cy="1146175"/>
          </a:xfrm>
          <a:prstGeom prst="straightConnector1">
            <a:avLst/>
          </a:prstGeom>
          <a:ln>
            <a:headEnd type="arrow" w="med" len="med"/>
            <a:tailEnd type="none"/>
          </a:ln>
        </p:spPr>
        <p:style>
          <a:lnRef idx="1">
            <a:schemeClr val="accent2"/>
          </a:lnRef>
          <a:fillRef idx="0">
            <a:schemeClr val="accent2"/>
          </a:fillRef>
          <a:effectRef idx="0">
            <a:schemeClr val="accent2"/>
          </a:effectRef>
          <a:fontRef idx="minor">
            <a:schemeClr val="tx1"/>
          </a:fontRef>
        </p:style>
      </p:cxnSp>
      <p:pic>
        <p:nvPicPr>
          <p:cNvPr id="182" name="Picture 2">
            <a:hlinkClick r:id="rId7" action="ppaction://hlinksldjump"/>
          </p:cNvPr>
          <p:cNvPicPr>
            <a:picLocks noChangeAspect="1" noChangeArrowheads="1"/>
          </p:cNvPicPr>
          <p:nvPr/>
        </p:nvPicPr>
        <p:blipFill>
          <a:blip r:embed="rId8" cstate="print"/>
          <a:srcRect/>
          <a:stretch>
            <a:fillRect/>
          </a:stretch>
        </p:blipFill>
        <p:spPr bwMode="auto">
          <a:xfrm>
            <a:off x="1752600" y="3670300"/>
            <a:ext cx="693738" cy="549275"/>
          </a:xfrm>
          <a:prstGeom prst="rect">
            <a:avLst/>
          </a:prstGeom>
          <a:noFill/>
          <a:ln w="9525">
            <a:solidFill>
              <a:schemeClr val="accent1"/>
            </a:solidFill>
            <a:miter lim="800000"/>
            <a:headEnd/>
            <a:tailEnd/>
          </a:ln>
        </p:spPr>
      </p:pic>
      <p:grpSp>
        <p:nvGrpSpPr>
          <p:cNvPr id="2" name="Group 108"/>
          <p:cNvGrpSpPr>
            <a:grpSpLocks/>
          </p:cNvGrpSpPr>
          <p:nvPr/>
        </p:nvGrpSpPr>
        <p:grpSpPr bwMode="auto">
          <a:xfrm>
            <a:off x="2743200" y="2201863"/>
            <a:ext cx="1039813" cy="2877603"/>
            <a:chOff x="2743200" y="2202288"/>
            <a:chExt cx="1040343" cy="2877581"/>
          </a:xfrm>
        </p:grpSpPr>
        <p:sp>
          <p:nvSpPr>
            <p:cNvPr id="39" name="Rectangle 4">
              <a:hlinkClick r:id="rId3" action="ppaction://hlinksldjump"/>
            </p:cNvPr>
            <p:cNvSpPr>
              <a:spLocks noChangeArrowheads="1"/>
            </p:cNvSpPr>
            <p:nvPr/>
          </p:nvSpPr>
          <p:spPr bwMode="auto">
            <a:xfrm>
              <a:off x="2743200" y="2549947"/>
              <a:ext cx="1040343" cy="719133"/>
            </a:xfrm>
            <a:prstGeom prst="rect">
              <a:avLst/>
            </a:prstGeom>
            <a:gradFill rotWithShape="1">
              <a:gsLst>
                <a:gs pos="0">
                  <a:srgbClr val="3366FF"/>
                </a:gs>
                <a:gs pos="100000">
                  <a:schemeClr val="accent1">
                    <a:lumMod val="20000"/>
                    <a:lumOff val="80000"/>
                  </a:schemeClr>
                </a:gs>
              </a:gsLst>
              <a:lin ang="16200000" scaled="1"/>
            </a:gradFill>
            <a:ln w="9525" algn="ctr">
              <a:solidFill>
                <a:schemeClr val="accent1"/>
              </a:solidFill>
              <a:miter lim="800000"/>
              <a:headEnd/>
              <a:tailEnd/>
            </a:ln>
            <a:effectLst>
              <a:outerShdw dist="20000" dir="5400000" rotWithShape="0">
                <a:srgbClr val="000000">
                  <a:alpha val="37999"/>
                </a:srgbClr>
              </a:outerShdw>
            </a:effectLst>
          </p:spPr>
          <p:txBody>
            <a:bodyPr wrap="none"/>
            <a:lstStyle/>
            <a:p>
              <a:pPr>
                <a:defRPr/>
              </a:pPr>
              <a:r>
                <a:rPr lang="en-US" sz="1200" b="1" dirty="0">
                  <a:solidFill>
                    <a:schemeClr val="tx2">
                      <a:lumMod val="50000"/>
                    </a:schemeClr>
                  </a:solidFill>
                  <a:latin typeface="Arial" charset="0"/>
                </a:rPr>
                <a:t>Deployment </a:t>
              </a:r>
            </a:p>
            <a:p>
              <a:pPr>
                <a:defRPr/>
              </a:pPr>
              <a:r>
                <a:rPr lang="en-US" sz="1200" b="1" dirty="0">
                  <a:solidFill>
                    <a:schemeClr val="tx2">
                      <a:lumMod val="50000"/>
                    </a:schemeClr>
                  </a:solidFill>
                  <a:latin typeface="Arial" charset="0"/>
                </a:rPr>
                <a:t>Profile</a:t>
              </a:r>
            </a:p>
            <a:p>
              <a:pPr>
                <a:defRPr/>
              </a:pPr>
              <a:r>
                <a:rPr lang="en-US" sz="1200" dirty="0">
                  <a:solidFill>
                    <a:schemeClr val="tx2">
                      <a:lumMod val="50000"/>
                    </a:schemeClr>
                  </a:solidFill>
                  <a:latin typeface="Arial" charset="0"/>
                </a:rPr>
                <a:t>(test)</a:t>
              </a:r>
            </a:p>
            <a:p>
              <a:pPr>
                <a:defRPr/>
              </a:pPr>
              <a:endParaRPr lang="en-US" sz="1200" b="1" dirty="0">
                <a:solidFill>
                  <a:schemeClr val="tx2">
                    <a:lumMod val="50000"/>
                  </a:schemeClr>
                </a:solidFill>
                <a:latin typeface="Arial" charset="0"/>
              </a:endParaRPr>
            </a:p>
          </p:txBody>
        </p:sp>
        <p:cxnSp>
          <p:nvCxnSpPr>
            <p:cNvPr id="44" name="Straight Arrow Connector 43"/>
            <p:cNvCxnSpPr>
              <a:endCxn id="39" idx="2"/>
            </p:cNvCxnSpPr>
            <p:nvPr/>
          </p:nvCxnSpPr>
          <p:spPr bwMode="auto">
            <a:xfrm flipV="1">
              <a:off x="3232849" y="3269080"/>
              <a:ext cx="30523" cy="1810789"/>
            </a:xfrm>
            <a:prstGeom prst="straightConnector1">
              <a:avLst/>
            </a:prstGeom>
            <a:ln>
              <a:headEnd type="arrow" w="med" len="med"/>
              <a:tailEnd type="none"/>
            </a:ln>
          </p:spPr>
          <p:style>
            <a:lnRef idx="1">
              <a:schemeClr val="accent2"/>
            </a:lnRef>
            <a:fillRef idx="0">
              <a:schemeClr val="accent2"/>
            </a:fillRef>
            <a:effectRef idx="0">
              <a:schemeClr val="accent2"/>
            </a:effectRef>
            <a:fontRef idx="minor">
              <a:schemeClr val="tx1"/>
            </a:fontRef>
          </p:style>
        </p:cxnSp>
        <p:cxnSp>
          <p:nvCxnSpPr>
            <p:cNvPr id="154" name="Straight Arrow Connector 153"/>
            <p:cNvCxnSpPr>
              <a:stCxn id="39" idx="0"/>
              <a:endCxn id="61" idx="2"/>
            </p:cNvCxnSpPr>
            <p:nvPr/>
          </p:nvCxnSpPr>
          <p:spPr bwMode="auto">
            <a:xfrm rot="5400000" flipH="1" flipV="1">
              <a:off x="3122896" y="2343557"/>
              <a:ext cx="347659" cy="65121"/>
            </a:xfrm>
            <a:prstGeom prst="straightConnector1">
              <a:avLst/>
            </a:prstGeom>
            <a:ln>
              <a:headEnd type="arrow" w="med" len="med"/>
              <a:tailEnd type="none"/>
            </a:ln>
          </p:spPr>
          <p:style>
            <a:lnRef idx="1">
              <a:schemeClr val="accent2"/>
            </a:lnRef>
            <a:fillRef idx="0">
              <a:schemeClr val="accent2"/>
            </a:fillRef>
            <a:effectRef idx="0">
              <a:schemeClr val="accent2"/>
            </a:effectRef>
            <a:fontRef idx="minor">
              <a:schemeClr val="tx1"/>
            </a:fontRef>
          </p:style>
        </p:cxnSp>
        <p:pic>
          <p:nvPicPr>
            <p:cNvPr id="47177" name="Picture 2">
              <a:hlinkClick r:id="rId7" action="ppaction://hlinksldjump"/>
            </p:cNvPr>
            <p:cNvPicPr>
              <a:picLocks noChangeAspect="1" noChangeArrowheads="1"/>
            </p:cNvPicPr>
            <p:nvPr/>
          </p:nvPicPr>
          <p:blipFill>
            <a:blip r:embed="rId8" cstate="print"/>
            <a:srcRect/>
            <a:stretch>
              <a:fillRect/>
            </a:stretch>
          </p:blipFill>
          <p:spPr bwMode="auto">
            <a:xfrm>
              <a:off x="2885941" y="3683554"/>
              <a:ext cx="694386" cy="548640"/>
            </a:xfrm>
            <a:prstGeom prst="rect">
              <a:avLst/>
            </a:prstGeom>
            <a:noFill/>
            <a:ln w="9525">
              <a:solidFill>
                <a:schemeClr val="accent1"/>
              </a:solidFill>
              <a:miter lim="800000"/>
              <a:headEnd/>
              <a:tailEnd/>
            </a:ln>
          </p:spPr>
        </p:pic>
      </p:grpSp>
      <p:grpSp>
        <p:nvGrpSpPr>
          <p:cNvPr id="4" name="Group 80"/>
          <p:cNvGrpSpPr>
            <a:grpSpLocks/>
          </p:cNvGrpSpPr>
          <p:nvPr/>
        </p:nvGrpSpPr>
        <p:grpSpPr bwMode="auto">
          <a:xfrm>
            <a:off x="2652713" y="1416050"/>
            <a:ext cx="503237" cy="142875"/>
            <a:chOff x="6014434" y="1339403"/>
            <a:chExt cx="502275" cy="141667"/>
          </a:xfrm>
        </p:grpSpPr>
        <p:sp>
          <p:nvSpPr>
            <p:cNvPr id="55" name="Oval 54"/>
            <p:cNvSpPr/>
            <p:nvPr/>
          </p:nvSpPr>
          <p:spPr bwMode="auto">
            <a:xfrm>
              <a:off x="6014434" y="1339403"/>
              <a:ext cx="115665" cy="141667"/>
            </a:xfrm>
            <a:prstGeom prst="ellipse">
              <a:avLst/>
            </a:prstGeom>
            <a:solidFill>
              <a:schemeClr val="accent3">
                <a:lumMod val="40000"/>
                <a:lumOff val="60000"/>
              </a:schemeClr>
            </a:solidFill>
            <a:ln w="19050">
              <a:solidFill>
                <a:schemeClr val="accent3"/>
              </a:solidFill>
              <a:round/>
              <a:headEnd/>
              <a:tailEnd/>
            </a:ln>
          </p:spPr>
          <p:txBody>
            <a:bodyPr wrap="none" lIns="0" tIns="0" rIns="0" bIns="0" anchor="ctr"/>
            <a:lstStyle/>
            <a:p>
              <a:pPr algn="ctr">
                <a:defRPr/>
              </a:pPr>
              <a:endParaRPr lang="en-US" sz="1800" dirty="0" err="1">
                <a:solidFill>
                  <a:srgbClr val="FFFFFF"/>
                </a:solidFill>
                <a:latin typeface="Arial" charset="0"/>
              </a:endParaRPr>
            </a:p>
          </p:txBody>
        </p:sp>
        <p:sp>
          <p:nvSpPr>
            <p:cNvPr id="71" name="Oval 70"/>
            <p:cNvSpPr/>
            <p:nvPr/>
          </p:nvSpPr>
          <p:spPr bwMode="auto">
            <a:xfrm>
              <a:off x="6207739" y="1339403"/>
              <a:ext cx="115665" cy="141667"/>
            </a:xfrm>
            <a:prstGeom prst="ellipse">
              <a:avLst/>
            </a:prstGeom>
            <a:solidFill>
              <a:schemeClr val="accent3">
                <a:lumMod val="40000"/>
                <a:lumOff val="60000"/>
              </a:schemeClr>
            </a:solidFill>
            <a:ln w="19050">
              <a:solidFill>
                <a:schemeClr val="accent3"/>
              </a:solidFill>
              <a:round/>
              <a:headEnd/>
              <a:tailEnd/>
            </a:ln>
          </p:spPr>
          <p:txBody>
            <a:bodyPr wrap="none" lIns="0" tIns="0" rIns="0" bIns="0" anchor="ctr"/>
            <a:lstStyle/>
            <a:p>
              <a:pPr algn="ctr">
                <a:defRPr/>
              </a:pPr>
              <a:endParaRPr lang="en-US" sz="1800" dirty="0" err="1">
                <a:solidFill>
                  <a:srgbClr val="FFFFFF"/>
                </a:solidFill>
                <a:latin typeface="Arial" charset="0"/>
              </a:endParaRPr>
            </a:p>
          </p:txBody>
        </p:sp>
        <p:sp>
          <p:nvSpPr>
            <p:cNvPr id="75" name="Oval 74"/>
            <p:cNvSpPr/>
            <p:nvPr/>
          </p:nvSpPr>
          <p:spPr bwMode="auto">
            <a:xfrm>
              <a:off x="6401044" y="1339403"/>
              <a:ext cx="115665" cy="141667"/>
            </a:xfrm>
            <a:prstGeom prst="ellipse">
              <a:avLst/>
            </a:prstGeom>
            <a:solidFill>
              <a:schemeClr val="accent3">
                <a:lumMod val="40000"/>
                <a:lumOff val="60000"/>
              </a:schemeClr>
            </a:solidFill>
            <a:ln w="19050">
              <a:solidFill>
                <a:schemeClr val="accent3"/>
              </a:solidFill>
              <a:round/>
              <a:headEnd/>
              <a:tailEnd/>
            </a:ln>
          </p:spPr>
          <p:txBody>
            <a:bodyPr wrap="none" lIns="0" tIns="0" rIns="0" bIns="0" anchor="ctr"/>
            <a:lstStyle/>
            <a:p>
              <a:pPr algn="ctr">
                <a:defRPr/>
              </a:pPr>
              <a:endParaRPr lang="en-US" sz="1800" dirty="0" err="1">
                <a:solidFill>
                  <a:srgbClr val="FFFFFF"/>
                </a:solidFill>
                <a:latin typeface="Arial" charset="0"/>
              </a:endParaRPr>
            </a:p>
          </p:txBody>
        </p:sp>
      </p:grpSp>
      <p:grpSp>
        <p:nvGrpSpPr>
          <p:cNvPr id="5" name="Group 81"/>
          <p:cNvGrpSpPr>
            <a:grpSpLocks/>
          </p:cNvGrpSpPr>
          <p:nvPr/>
        </p:nvGrpSpPr>
        <p:grpSpPr bwMode="auto">
          <a:xfrm>
            <a:off x="3476625" y="1414463"/>
            <a:ext cx="461963" cy="157162"/>
            <a:chOff x="6619741" y="1324378"/>
            <a:chExt cx="461492" cy="156692"/>
          </a:xfrm>
        </p:grpSpPr>
        <p:sp>
          <p:nvSpPr>
            <p:cNvPr id="76" name="Oval 75"/>
            <p:cNvSpPr/>
            <p:nvPr/>
          </p:nvSpPr>
          <p:spPr bwMode="auto">
            <a:xfrm>
              <a:off x="6619741" y="1338622"/>
              <a:ext cx="115770" cy="142448"/>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wrap="none" lIns="0" tIns="0" rIns="0" bIns="0" anchor="ctr"/>
            <a:lstStyle/>
            <a:p>
              <a:pPr algn="ctr">
                <a:defRPr/>
              </a:pPr>
              <a:endParaRPr lang="en-US" sz="1800" dirty="0" err="1">
                <a:solidFill>
                  <a:srgbClr val="FFFFFF"/>
                </a:solidFill>
              </a:endParaRPr>
            </a:p>
          </p:txBody>
        </p:sp>
        <p:sp>
          <p:nvSpPr>
            <p:cNvPr id="77" name="Oval 76"/>
            <p:cNvSpPr/>
            <p:nvPr/>
          </p:nvSpPr>
          <p:spPr bwMode="auto">
            <a:xfrm>
              <a:off x="6965463" y="1324378"/>
              <a:ext cx="115770" cy="142448"/>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wrap="none" lIns="0" tIns="0" rIns="0" bIns="0" anchor="ctr"/>
            <a:lstStyle/>
            <a:p>
              <a:pPr algn="ctr">
                <a:defRPr/>
              </a:pPr>
              <a:endParaRPr lang="en-US" sz="1800" dirty="0" err="1">
                <a:solidFill>
                  <a:srgbClr val="FFFFFF"/>
                </a:solidFill>
              </a:endParaRPr>
            </a:p>
          </p:txBody>
        </p:sp>
        <p:sp>
          <p:nvSpPr>
            <p:cNvPr id="80" name="Oval 79"/>
            <p:cNvSpPr/>
            <p:nvPr/>
          </p:nvSpPr>
          <p:spPr bwMode="auto">
            <a:xfrm>
              <a:off x="6806875" y="1332291"/>
              <a:ext cx="115770" cy="142448"/>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wrap="none" lIns="0" tIns="0" rIns="0" bIns="0" anchor="ctr"/>
            <a:lstStyle/>
            <a:p>
              <a:pPr algn="ctr">
                <a:defRPr/>
              </a:pPr>
              <a:endParaRPr lang="en-US" sz="1800" dirty="0" err="1">
                <a:solidFill>
                  <a:srgbClr val="FFFFFF"/>
                </a:solidFill>
              </a:endParaRPr>
            </a:p>
          </p:txBody>
        </p:sp>
      </p:grpSp>
      <p:grpSp>
        <p:nvGrpSpPr>
          <p:cNvPr id="6" name="Group 93"/>
          <p:cNvGrpSpPr>
            <a:grpSpLocks/>
          </p:cNvGrpSpPr>
          <p:nvPr/>
        </p:nvGrpSpPr>
        <p:grpSpPr bwMode="auto">
          <a:xfrm>
            <a:off x="2176463" y="1906588"/>
            <a:ext cx="554037" cy="179387"/>
            <a:chOff x="6091707" y="1442434"/>
            <a:chExt cx="553792" cy="180304"/>
          </a:xfrm>
        </p:grpSpPr>
        <p:sp>
          <p:nvSpPr>
            <p:cNvPr id="83" name="Isosceles Triangle 82"/>
            <p:cNvSpPr/>
            <p:nvPr/>
          </p:nvSpPr>
          <p:spPr bwMode="auto">
            <a:xfrm>
              <a:off x="6091707" y="1455199"/>
              <a:ext cx="115836" cy="167539"/>
            </a:xfrm>
            <a:prstGeom prst="triangle">
              <a:avLst/>
            </a:prstGeom>
            <a:ln>
              <a:headEnd/>
              <a:tailEnd/>
            </a:ln>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a:defRPr/>
              </a:pPr>
              <a:endParaRPr lang="en-US" sz="1800" dirty="0" err="1">
                <a:solidFill>
                  <a:srgbClr val="FFFFFF"/>
                </a:solidFill>
              </a:endParaRPr>
            </a:p>
          </p:txBody>
        </p:sp>
        <p:sp>
          <p:nvSpPr>
            <p:cNvPr id="84" name="Isosceles Triangle 83"/>
            <p:cNvSpPr/>
            <p:nvPr/>
          </p:nvSpPr>
          <p:spPr bwMode="auto">
            <a:xfrm>
              <a:off x="6310685" y="1442434"/>
              <a:ext cx="115836" cy="167539"/>
            </a:xfrm>
            <a:prstGeom prst="triangle">
              <a:avLst/>
            </a:prstGeom>
            <a:ln>
              <a:headEnd/>
              <a:tailEnd/>
            </a:ln>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a:defRPr/>
              </a:pPr>
              <a:endParaRPr lang="en-US" sz="1800" dirty="0" err="1">
                <a:solidFill>
                  <a:srgbClr val="FFFFFF"/>
                </a:solidFill>
              </a:endParaRPr>
            </a:p>
          </p:txBody>
        </p:sp>
        <p:sp>
          <p:nvSpPr>
            <p:cNvPr id="85" name="Isosceles Triangle 84"/>
            <p:cNvSpPr/>
            <p:nvPr/>
          </p:nvSpPr>
          <p:spPr bwMode="auto">
            <a:xfrm>
              <a:off x="6529663" y="1442434"/>
              <a:ext cx="115836" cy="167539"/>
            </a:xfrm>
            <a:prstGeom prst="triangle">
              <a:avLst/>
            </a:prstGeom>
            <a:ln>
              <a:headEnd/>
              <a:tailEnd/>
            </a:ln>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a:defRPr/>
              </a:pPr>
              <a:endParaRPr lang="en-US" sz="1800" dirty="0" err="1">
                <a:solidFill>
                  <a:srgbClr val="FFFFFF"/>
                </a:solidFill>
              </a:endParaRPr>
            </a:p>
          </p:txBody>
        </p:sp>
      </p:grpSp>
      <p:grpSp>
        <p:nvGrpSpPr>
          <p:cNvPr id="7" name="Group 94"/>
          <p:cNvGrpSpPr>
            <a:grpSpLocks/>
          </p:cNvGrpSpPr>
          <p:nvPr/>
        </p:nvGrpSpPr>
        <p:grpSpPr bwMode="auto">
          <a:xfrm>
            <a:off x="2962275" y="1944688"/>
            <a:ext cx="579438" cy="128587"/>
            <a:chOff x="6684136" y="1455312"/>
            <a:chExt cx="579548" cy="128789"/>
          </a:xfrm>
        </p:grpSpPr>
        <p:sp>
          <p:nvSpPr>
            <p:cNvPr id="87" name="Flowchart: Terminator 86"/>
            <p:cNvSpPr/>
            <p:nvPr/>
          </p:nvSpPr>
          <p:spPr bwMode="auto">
            <a:xfrm>
              <a:off x="7031865" y="1455312"/>
              <a:ext cx="231819" cy="128789"/>
            </a:xfrm>
            <a:prstGeom prst="flowChartTerminator">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a:defRPr/>
              </a:pPr>
              <a:endParaRPr lang="en-US" sz="1800" dirty="0" err="1">
                <a:solidFill>
                  <a:srgbClr val="FFFFFF"/>
                </a:solidFill>
              </a:endParaRPr>
            </a:p>
          </p:txBody>
        </p:sp>
        <p:sp>
          <p:nvSpPr>
            <p:cNvPr id="91" name="Flowchart: Terminator 90"/>
            <p:cNvSpPr/>
            <p:nvPr/>
          </p:nvSpPr>
          <p:spPr bwMode="auto">
            <a:xfrm>
              <a:off x="6684136" y="1455312"/>
              <a:ext cx="231819" cy="128789"/>
            </a:xfrm>
            <a:prstGeom prst="flowChartTerminator">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a:defRPr/>
              </a:pPr>
              <a:endParaRPr lang="en-US" sz="1800" dirty="0" err="1">
                <a:solidFill>
                  <a:srgbClr val="FFFFFF"/>
                </a:solidFill>
              </a:endParaRPr>
            </a:p>
          </p:txBody>
        </p:sp>
      </p:grpSp>
      <p:grpSp>
        <p:nvGrpSpPr>
          <p:cNvPr id="8" name="Group 95"/>
          <p:cNvGrpSpPr>
            <a:grpSpLocks/>
          </p:cNvGrpSpPr>
          <p:nvPr/>
        </p:nvGrpSpPr>
        <p:grpSpPr bwMode="auto">
          <a:xfrm>
            <a:off x="3863975" y="1919288"/>
            <a:ext cx="411163" cy="153987"/>
            <a:chOff x="7379594" y="1429555"/>
            <a:chExt cx="412125" cy="154546"/>
          </a:xfrm>
        </p:grpSpPr>
        <p:sp>
          <p:nvSpPr>
            <p:cNvPr id="92" name="Can 91"/>
            <p:cNvSpPr/>
            <p:nvPr/>
          </p:nvSpPr>
          <p:spPr bwMode="auto">
            <a:xfrm>
              <a:off x="7379594" y="1429555"/>
              <a:ext cx="167426" cy="154546"/>
            </a:xfrm>
            <a:prstGeom prst="can">
              <a:avLst/>
            </a:prstGeom>
            <a:ln>
              <a:headEnd/>
              <a:tailEnd/>
            </a:ln>
          </p:spPr>
          <p:style>
            <a:lnRef idx="0">
              <a:schemeClr val="accent5"/>
            </a:lnRef>
            <a:fillRef idx="3">
              <a:schemeClr val="accent5"/>
            </a:fillRef>
            <a:effectRef idx="3">
              <a:schemeClr val="accent5"/>
            </a:effectRef>
            <a:fontRef idx="minor">
              <a:schemeClr val="lt1"/>
            </a:fontRef>
          </p:style>
          <p:txBody>
            <a:bodyPr wrap="none" lIns="0" tIns="0" rIns="0" bIns="0" anchor="ctr"/>
            <a:lstStyle/>
            <a:p>
              <a:pPr algn="ctr">
                <a:defRPr/>
              </a:pPr>
              <a:endParaRPr lang="en-US" sz="1800" dirty="0" err="1">
                <a:solidFill>
                  <a:srgbClr val="FFFFFF"/>
                </a:solidFill>
              </a:endParaRPr>
            </a:p>
          </p:txBody>
        </p:sp>
        <p:sp>
          <p:nvSpPr>
            <p:cNvPr id="93" name="Can 92"/>
            <p:cNvSpPr/>
            <p:nvPr/>
          </p:nvSpPr>
          <p:spPr bwMode="auto">
            <a:xfrm>
              <a:off x="7624293" y="1429555"/>
              <a:ext cx="167426" cy="154546"/>
            </a:xfrm>
            <a:prstGeom prst="can">
              <a:avLst/>
            </a:prstGeom>
            <a:ln>
              <a:headEnd/>
              <a:tailEnd/>
            </a:ln>
          </p:spPr>
          <p:style>
            <a:lnRef idx="0">
              <a:schemeClr val="accent5"/>
            </a:lnRef>
            <a:fillRef idx="3">
              <a:schemeClr val="accent5"/>
            </a:fillRef>
            <a:effectRef idx="3">
              <a:schemeClr val="accent5"/>
            </a:effectRef>
            <a:fontRef idx="minor">
              <a:schemeClr val="lt1"/>
            </a:fontRef>
          </p:style>
          <p:txBody>
            <a:bodyPr wrap="none" lIns="0" tIns="0" rIns="0" bIns="0" anchor="ctr"/>
            <a:lstStyle/>
            <a:p>
              <a:pPr algn="ctr">
                <a:defRPr/>
              </a:pPr>
              <a:endParaRPr lang="en-US" sz="1800" dirty="0" err="1">
                <a:solidFill>
                  <a:srgbClr val="FFFFFF"/>
                </a:solidFill>
              </a:endParaRPr>
            </a:p>
          </p:txBody>
        </p:sp>
      </p:grpSp>
      <p:pic>
        <p:nvPicPr>
          <p:cNvPr id="66" name="Picture 2"/>
          <p:cNvPicPr>
            <a:picLocks noChangeAspect="1" noChangeArrowheads="1"/>
          </p:cNvPicPr>
          <p:nvPr/>
        </p:nvPicPr>
        <p:blipFill>
          <a:blip r:embed="rId9" cstate="print"/>
          <a:srcRect/>
          <a:stretch>
            <a:fillRect/>
          </a:stretch>
        </p:blipFill>
        <p:spPr bwMode="auto">
          <a:xfrm>
            <a:off x="431800" y="3181350"/>
            <a:ext cx="682625" cy="473075"/>
          </a:xfrm>
          <a:prstGeom prst="rect">
            <a:avLst/>
          </a:prstGeom>
          <a:noFill/>
          <a:ln w="9525">
            <a:noFill/>
            <a:miter lim="800000"/>
            <a:headEnd/>
            <a:tailEnd/>
          </a:ln>
        </p:spPr>
      </p:pic>
      <p:sp>
        <p:nvSpPr>
          <p:cNvPr id="69" name="TextBox 68"/>
          <p:cNvSpPr txBox="1"/>
          <p:nvPr/>
        </p:nvSpPr>
        <p:spPr>
          <a:xfrm>
            <a:off x="200025" y="3717925"/>
            <a:ext cx="1371600" cy="431800"/>
          </a:xfrm>
          <a:prstGeom prst="rect">
            <a:avLst/>
          </a:prstGeom>
          <a:noFill/>
        </p:spPr>
        <p:txBody>
          <a:bodyPr>
            <a:spAutoFit/>
          </a:bodyPr>
          <a:lstStyle/>
          <a:p>
            <a:pPr>
              <a:defRPr/>
            </a:pPr>
            <a:r>
              <a:rPr lang="en-US" sz="1100" dirty="0">
                <a:solidFill>
                  <a:srgbClr val="333333"/>
                </a:solidFill>
                <a:latin typeface="+mn-lt"/>
                <a:ea typeface="+mn-ea"/>
              </a:rPr>
              <a:t>App Dev, QA, Release</a:t>
            </a:r>
          </a:p>
        </p:txBody>
      </p:sp>
      <p:pic>
        <p:nvPicPr>
          <p:cNvPr id="70" name="Picture 27" descr="ICON_Cloud_Q308"/>
          <p:cNvPicPr>
            <a:picLocks noChangeAspect="1" noChangeArrowheads="1"/>
          </p:cNvPicPr>
          <p:nvPr/>
        </p:nvPicPr>
        <p:blipFill>
          <a:blip r:embed="rId10" cstate="print"/>
          <a:srcRect/>
          <a:stretch>
            <a:fillRect/>
          </a:stretch>
        </p:blipFill>
        <p:spPr bwMode="auto">
          <a:xfrm>
            <a:off x="3911600" y="5616575"/>
            <a:ext cx="509588" cy="323850"/>
          </a:xfrm>
          <a:prstGeom prst="rect">
            <a:avLst/>
          </a:prstGeom>
          <a:noFill/>
          <a:ln w="9525">
            <a:noFill/>
            <a:miter lim="800000"/>
            <a:headEnd/>
            <a:tailEnd/>
          </a:ln>
        </p:spPr>
      </p:pic>
      <p:pic>
        <p:nvPicPr>
          <p:cNvPr id="78" name="Picture 27" descr="ICON_Cloud_Q308"/>
          <p:cNvPicPr>
            <a:picLocks noChangeAspect="1" noChangeArrowheads="1"/>
          </p:cNvPicPr>
          <p:nvPr/>
        </p:nvPicPr>
        <p:blipFill>
          <a:blip r:embed="rId10" cstate="print"/>
          <a:srcRect/>
          <a:stretch>
            <a:fillRect/>
          </a:stretch>
        </p:blipFill>
        <p:spPr bwMode="auto">
          <a:xfrm>
            <a:off x="3689350" y="5643563"/>
            <a:ext cx="509588" cy="325437"/>
          </a:xfrm>
          <a:prstGeom prst="rect">
            <a:avLst/>
          </a:prstGeom>
          <a:noFill/>
          <a:ln w="9525">
            <a:noFill/>
            <a:miter lim="800000"/>
            <a:headEnd/>
            <a:tailEnd/>
          </a:ln>
        </p:spPr>
      </p:pic>
      <p:sp>
        <p:nvSpPr>
          <p:cNvPr id="81" name="Rectangle 4"/>
          <p:cNvSpPr>
            <a:spLocks noChangeArrowheads="1"/>
          </p:cNvSpPr>
          <p:nvPr/>
        </p:nvSpPr>
        <p:spPr bwMode="auto">
          <a:xfrm>
            <a:off x="3044825" y="5136437"/>
            <a:ext cx="857250" cy="462521"/>
          </a:xfrm>
          <a:prstGeom prst="rect">
            <a:avLst/>
          </a:prstGeom>
          <a:gradFill rotWithShape="1">
            <a:gsLst>
              <a:gs pos="0">
                <a:srgbClr val="FF6600"/>
              </a:gs>
              <a:gs pos="100000">
                <a:srgbClr val="FFCC66"/>
              </a:gs>
            </a:gsLst>
            <a:lin ang="16200000" scaled="1"/>
          </a:gradFill>
          <a:ln w="9525" algn="ctr">
            <a:solidFill>
              <a:srgbClr val="FF6600"/>
            </a:solidFill>
            <a:miter lim="800000"/>
            <a:headEnd/>
            <a:tailEnd/>
          </a:ln>
          <a:effectLst>
            <a:outerShdw dist="20000" dir="5400000" rotWithShape="0">
              <a:srgbClr val="000000">
                <a:alpha val="37999"/>
              </a:srgbClr>
            </a:outerShdw>
          </a:effectLst>
        </p:spPr>
        <p:txBody>
          <a:bodyPr wrap="none" anchor="ctr"/>
          <a:lstStyle/>
          <a:p>
            <a:pPr algn="ctr">
              <a:defRPr/>
            </a:pPr>
            <a:r>
              <a:rPr lang="en-US" sz="1200" b="1" dirty="0" smtClean="0"/>
              <a:t>Public </a:t>
            </a:r>
          </a:p>
          <a:p>
            <a:pPr algn="ctr">
              <a:defRPr/>
            </a:pPr>
            <a:r>
              <a:rPr lang="en-US" sz="1200" b="1" dirty="0" smtClean="0"/>
              <a:t>vCloud</a:t>
            </a:r>
            <a:endParaRPr lang="en-US" sz="1200" b="1" dirty="0"/>
          </a:p>
        </p:txBody>
      </p:sp>
      <p:sp>
        <p:nvSpPr>
          <p:cNvPr id="82" name="Rectangle 4"/>
          <p:cNvSpPr>
            <a:spLocks noChangeArrowheads="1"/>
          </p:cNvSpPr>
          <p:nvPr/>
        </p:nvSpPr>
        <p:spPr bwMode="auto">
          <a:xfrm>
            <a:off x="4254500" y="5130230"/>
            <a:ext cx="767575" cy="483158"/>
          </a:xfrm>
          <a:prstGeom prst="rect">
            <a:avLst/>
          </a:prstGeom>
          <a:gradFill rotWithShape="1">
            <a:gsLst>
              <a:gs pos="0">
                <a:srgbClr val="FF6600"/>
              </a:gs>
              <a:gs pos="100000">
                <a:srgbClr val="FFCC66"/>
              </a:gs>
            </a:gsLst>
            <a:lin ang="16200000" scaled="1"/>
          </a:gradFill>
          <a:ln w="9525" algn="ctr">
            <a:solidFill>
              <a:srgbClr val="FF6600"/>
            </a:solidFill>
            <a:miter lim="800000"/>
            <a:headEnd/>
            <a:tailEnd/>
          </a:ln>
          <a:effectLst>
            <a:outerShdw dist="20000" dir="5400000" rotWithShape="0">
              <a:srgbClr val="000000">
                <a:alpha val="37999"/>
              </a:srgbClr>
            </a:outerShdw>
          </a:effectLst>
        </p:spPr>
        <p:txBody>
          <a:bodyPr wrap="none" anchor="ctr"/>
          <a:lstStyle/>
          <a:p>
            <a:pPr algn="ctr">
              <a:defRPr/>
            </a:pPr>
            <a:r>
              <a:rPr lang="en-US" sz="1200" b="1" dirty="0" smtClean="0">
                <a:latin typeface="Arial" charset="0"/>
              </a:rPr>
              <a:t>Private</a:t>
            </a:r>
          </a:p>
          <a:p>
            <a:pPr algn="ctr">
              <a:defRPr/>
            </a:pPr>
            <a:r>
              <a:rPr lang="en-US" sz="1200" b="1" dirty="0" smtClean="0">
                <a:latin typeface="Arial" charset="0"/>
              </a:rPr>
              <a:t>vCloud</a:t>
            </a:r>
            <a:endParaRPr lang="en-US" sz="1200" b="1" dirty="0">
              <a:latin typeface="Arial" charset="0"/>
            </a:endParaRPr>
          </a:p>
        </p:txBody>
      </p:sp>
      <p:pic>
        <p:nvPicPr>
          <p:cNvPr id="86" name="Picture 27" descr="ICON_Cloud_Q308"/>
          <p:cNvPicPr>
            <a:picLocks noChangeAspect="1" noChangeArrowheads="1"/>
          </p:cNvPicPr>
          <p:nvPr/>
        </p:nvPicPr>
        <p:blipFill>
          <a:blip r:embed="rId11" cstate="print"/>
          <a:srcRect/>
          <a:stretch>
            <a:fillRect/>
          </a:stretch>
        </p:blipFill>
        <p:spPr bwMode="auto">
          <a:xfrm>
            <a:off x="2355850" y="5541963"/>
            <a:ext cx="766763" cy="487362"/>
          </a:xfrm>
          <a:prstGeom prst="rect">
            <a:avLst/>
          </a:prstGeom>
          <a:noFill/>
          <a:ln w="9525">
            <a:noFill/>
            <a:miter lim="800000"/>
            <a:headEnd/>
            <a:tailEnd/>
          </a:ln>
        </p:spPr>
      </p:pic>
      <p:pic>
        <p:nvPicPr>
          <p:cNvPr id="94" name="Picture 10" descr="DGRM_Server_VMs_basic_6_VMware_Q408.png"/>
          <p:cNvPicPr>
            <a:picLocks noChangeAspect="1"/>
          </p:cNvPicPr>
          <p:nvPr/>
        </p:nvPicPr>
        <p:blipFill>
          <a:blip r:embed="rId12" cstate="print"/>
          <a:srcRect/>
          <a:stretch>
            <a:fillRect/>
          </a:stretch>
        </p:blipFill>
        <p:spPr bwMode="auto">
          <a:xfrm>
            <a:off x="2522538" y="5602288"/>
            <a:ext cx="379412" cy="406400"/>
          </a:xfrm>
          <a:prstGeom prst="rect">
            <a:avLst/>
          </a:prstGeom>
          <a:noFill/>
          <a:ln w="9525">
            <a:noFill/>
            <a:miter lim="800000"/>
            <a:headEnd/>
            <a:tailEnd/>
          </a:ln>
        </p:spPr>
      </p:pic>
      <p:sp>
        <p:nvSpPr>
          <p:cNvPr id="95" name="Rectangle 4"/>
          <p:cNvSpPr>
            <a:spLocks noChangeArrowheads="1"/>
          </p:cNvSpPr>
          <p:nvPr/>
        </p:nvSpPr>
        <p:spPr bwMode="auto">
          <a:xfrm>
            <a:off x="1944688" y="5207000"/>
            <a:ext cx="811212" cy="319805"/>
          </a:xfrm>
          <a:prstGeom prst="rect">
            <a:avLst/>
          </a:prstGeom>
          <a:gradFill rotWithShape="1">
            <a:gsLst>
              <a:gs pos="0">
                <a:srgbClr val="FF6600"/>
              </a:gs>
              <a:gs pos="100000">
                <a:srgbClr val="FFCC66"/>
              </a:gs>
            </a:gsLst>
            <a:lin ang="16200000" scaled="1"/>
          </a:gradFill>
          <a:ln w="9525" algn="ctr">
            <a:solidFill>
              <a:srgbClr val="FF6600"/>
            </a:solidFill>
            <a:miter lim="800000"/>
            <a:headEnd/>
            <a:tailEnd/>
          </a:ln>
          <a:effectLst>
            <a:outerShdw dist="20000" dir="5400000" rotWithShape="0">
              <a:srgbClr val="000000">
                <a:alpha val="37999"/>
              </a:srgbClr>
            </a:outerShdw>
          </a:effectLst>
        </p:spPr>
        <p:txBody>
          <a:bodyPr wrap="none" anchor="ctr"/>
          <a:lstStyle/>
          <a:p>
            <a:pPr algn="ctr">
              <a:defRPr/>
            </a:pPr>
            <a:r>
              <a:rPr lang="en-US" sz="1200" b="1" dirty="0" smtClean="0"/>
              <a:t>EC2</a:t>
            </a:r>
            <a:endParaRPr lang="en-US" sz="1200" b="1" dirty="0"/>
          </a:p>
        </p:txBody>
      </p:sp>
      <p:sp>
        <p:nvSpPr>
          <p:cNvPr id="96" name="Left-Right Arrow 95"/>
          <p:cNvSpPr/>
          <p:nvPr/>
        </p:nvSpPr>
        <p:spPr bwMode="auto">
          <a:xfrm>
            <a:off x="3044825" y="5761038"/>
            <a:ext cx="639763" cy="90487"/>
          </a:xfrm>
          <a:prstGeom prst="leftRightArrow">
            <a:avLst/>
          </a:prstGeom>
          <a:solidFill>
            <a:schemeClr val="bg1"/>
          </a:solidFill>
          <a:ln w="12700">
            <a:solidFill>
              <a:schemeClr val="accent3"/>
            </a:solidFill>
            <a:round/>
            <a:headEnd/>
            <a:tailEnd/>
          </a:ln>
        </p:spPr>
        <p:txBody>
          <a:bodyPr wrap="none" lIns="0" tIns="0" rIns="0" bIns="0" anchor="ctr"/>
          <a:lstStyle/>
          <a:p>
            <a:pPr algn="ctr">
              <a:defRPr/>
            </a:pPr>
            <a:endParaRPr lang="en-US" sz="1800" dirty="0" err="1">
              <a:solidFill>
                <a:srgbClr val="FFFFFF"/>
              </a:solidFill>
              <a:latin typeface="Arial" charset="0"/>
            </a:endParaRPr>
          </a:p>
        </p:txBody>
      </p:sp>
      <p:sp>
        <p:nvSpPr>
          <p:cNvPr id="47137" name="Title 3"/>
          <p:cNvSpPr>
            <a:spLocks noGrp="1"/>
          </p:cNvSpPr>
          <p:nvPr>
            <p:ph type="title"/>
          </p:nvPr>
        </p:nvSpPr>
        <p:spPr/>
        <p:txBody>
          <a:bodyPr/>
          <a:lstStyle/>
          <a:p>
            <a:r>
              <a:rPr lang="en-US" dirty="0" smtClean="0"/>
              <a:t>Collaborative Platform for various roles</a:t>
            </a:r>
          </a:p>
        </p:txBody>
      </p:sp>
      <p:sp>
        <p:nvSpPr>
          <p:cNvPr id="59" name="Rectangle 58"/>
          <p:cNvSpPr/>
          <p:nvPr/>
        </p:nvSpPr>
        <p:spPr>
          <a:xfrm>
            <a:off x="6448425" y="4462463"/>
            <a:ext cx="1031875" cy="369887"/>
          </a:xfrm>
          <a:prstGeom prst="rect">
            <a:avLst/>
          </a:prstGeom>
        </p:spPr>
        <p:txBody>
          <a:bodyPr wrap="none">
            <a:spAutoFit/>
          </a:bodyPr>
          <a:lstStyle/>
          <a:p>
            <a:pPr>
              <a:defRPr/>
            </a:pPr>
            <a:r>
              <a:rPr lang="en-US" sz="1800" b="1" dirty="0">
                <a:solidFill>
                  <a:schemeClr val="tx2">
                    <a:lumMod val="50000"/>
                  </a:schemeClr>
                </a:solidFill>
                <a:latin typeface="Arial" charset="0"/>
              </a:rPr>
              <a:t>Catalog</a:t>
            </a:r>
          </a:p>
        </p:txBody>
      </p:sp>
      <p:sp>
        <p:nvSpPr>
          <p:cNvPr id="60" name="TextBox 59"/>
          <p:cNvSpPr txBox="1"/>
          <p:nvPr/>
        </p:nvSpPr>
        <p:spPr>
          <a:xfrm>
            <a:off x="5700713" y="3905250"/>
            <a:ext cx="2768600" cy="522288"/>
          </a:xfrm>
          <a:prstGeom prst="rect">
            <a:avLst/>
          </a:prstGeom>
          <a:noFill/>
        </p:spPr>
        <p:txBody>
          <a:bodyPr>
            <a:spAutoFit/>
          </a:bodyPr>
          <a:lstStyle/>
          <a:p>
            <a:pPr>
              <a:defRPr/>
            </a:pPr>
            <a:r>
              <a:rPr lang="en-US" sz="1400" dirty="0">
                <a:solidFill>
                  <a:srgbClr val="333333"/>
                </a:solidFill>
                <a:latin typeface="+mn-lt"/>
                <a:ea typeface="+mn-ea"/>
              </a:rPr>
              <a:t>Standardized configurations of OS, Middleware</a:t>
            </a:r>
          </a:p>
        </p:txBody>
      </p:sp>
      <p:pic>
        <p:nvPicPr>
          <p:cNvPr id="62" name="Picture 2"/>
          <p:cNvPicPr>
            <a:picLocks noChangeAspect="1" noChangeArrowheads="1"/>
          </p:cNvPicPr>
          <p:nvPr/>
        </p:nvPicPr>
        <p:blipFill>
          <a:blip r:embed="rId13" cstate="print"/>
          <a:srcRect/>
          <a:stretch>
            <a:fillRect/>
          </a:stretch>
        </p:blipFill>
        <p:spPr bwMode="auto">
          <a:xfrm>
            <a:off x="6113463" y="4816475"/>
            <a:ext cx="1528762" cy="1281113"/>
          </a:xfrm>
          <a:prstGeom prst="rect">
            <a:avLst/>
          </a:prstGeom>
          <a:noFill/>
          <a:ln w="9525">
            <a:noFill/>
            <a:miter lim="800000"/>
            <a:headEnd/>
            <a:tailEnd/>
          </a:ln>
        </p:spPr>
      </p:pic>
      <p:cxnSp>
        <p:nvCxnSpPr>
          <p:cNvPr id="47141" name="Straight Arrow Connector 64"/>
          <p:cNvCxnSpPr>
            <a:cxnSpLocks noChangeShapeType="1"/>
          </p:cNvCxnSpPr>
          <p:nvPr/>
        </p:nvCxnSpPr>
        <p:spPr bwMode="auto">
          <a:xfrm flipV="1">
            <a:off x="4845050" y="5457825"/>
            <a:ext cx="1268413" cy="2024063"/>
          </a:xfrm>
          <a:prstGeom prst="straightConnector1">
            <a:avLst/>
          </a:prstGeom>
          <a:noFill/>
          <a:ln w="9525" algn="ctr">
            <a:noFill/>
            <a:round/>
            <a:headEnd/>
            <a:tailEnd type="arrow" w="med" len="med"/>
          </a:ln>
        </p:spPr>
      </p:cxnSp>
      <p:cxnSp>
        <p:nvCxnSpPr>
          <p:cNvPr id="73" name="Straight Arrow Connector 72"/>
          <p:cNvCxnSpPr>
            <a:stCxn id="58" idx="3"/>
            <a:endCxn id="62" idx="1"/>
          </p:cNvCxnSpPr>
          <p:nvPr/>
        </p:nvCxnSpPr>
        <p:spPr bwMode="auto">
          <a:xfrm>
            <a:off x="5189538" y="5453063"/>
            <a:ext cx="923925" cy="4762"/>
          </a:xfrm>
          <a:prstGeom prst="straightConnector1">
            <a:avLst/>
          </a:prstGeom>
          <a:solidFill>
            <a:srgbClr val="0095D3"/>
          </a:solidFill>
          <a:ln w="9525" cap="flat" cmpd="sng" algn="ctr">
            <a:solidFill>
              <a:schemeClr val="accent2">
                <a:lumMod val="75000"/>
              </a:schemeClr>
            </a:solidFill>
            <a:prstDash val="solid"/>
            <a:round/>
            <a:headEnd type="triangle" w="med" len="med"/>
            <a:tailEnd type="triangle"/>
          </a:ln>
          <a:effectLst/>
        </p:spPr>
      </p:cxnSp>
      <p:cxnSp>
        <p:nvCxnSpPr>
          <p:cNvPr id="79" name="Straight Arrow Connector 78"/>
          <p:cNvCxnSpPr>
            <a:stCxn id="62" idx="1"/>
            <a:endCxn id="68" idx="3"/>
          </p:cNvCxnSpPr>
          <p:nvPr/>
        </p:nvCxnSpPr>
        <p:spPr bwMode="auto">
          <a:xfrm flipH="1" flipV="1">
            <a:off x="4803775" y="1893888"/>
            <a:ext cx="1309688" cy="3563937"/>
          </a:xfrm>
          <a:prstGeom prst="straightConnector1">
            <a:avLst/>
          </a:prstGeom>
          <a:solidFill>
            <a:srgbClr val="0095D3"/>
          </a:solidFill>
          <a:ln w="9525" cap="flat" cmpd="sng" algn="ctr">
            <a:solidFill>
              <a:schemeClr val="accent2">
                <a:lumMod val="75000"/>
              </a:schemeClr>
            </a:solidFill>
            <a:prstDash val="solid"/>
            <a:round/>
            <a:headEnd type="none" w="med" len="med"/>
            <a:tailEnd type="arrow"/>
          </a:ln>
          <a:effectLst/>
        </p:spPr>
      </p:cxnSp>
      <p:pic>
        <p:nvPicPr>
          <p:cNvPr id="64" name="Picture 7"/>
          <p:cNvPicPr>
            <a:picLocks noChangeAspect="1" noChangeArrowheads="1"/>
          </p:cNvPicPr>
          <p:nvPr/>
        </p:nvPicPr>
        <p:blipFill>
          <a:blip r:embed="rId6" cstate="print">
            <a:duotone>
              <a:prstClr val="black"/>
              <a:schemeClr val="accent5">
                <a:tint val="45000"/>
                <a:satMod val="400000"/>
              </a:schemeClr>
            </a:duotone>
          </a:blip>
          <a:srcRect/>
          <a:stretch>
            <a:fillRect/>
          </a:stretch>
        </p:blipFill>
        <p:spPr bwMode="auto">
          <a:xfrm>
            <a:off x="8076233" y="5187747"/>
            <a:ext cx="643944" cy="330659"/>
          </a:xfrm>
          <a:prstGeom prst="rect">
            <a:avLst/>
          </a:prstGeom>
          <a:noFill/>
          <a:ln w="9525">
            <a:noFill/>
            <a:miter lim="800000"/>
            <a:headEnd/>
            <a:tailEnd/>
          </a:ln>
        </p:spPr>
      </p:pic>
      <p:sp>
        <p:nvSpPr>
          <p:cNvPr id="72" name="TextBox 71"/>
          <p:cNvSpPr txBox="1"/>
          <p:nvPr/>
        </p:nvSpPr>
        <p:spPr>
          <a:xfrm>
            <a:off x="7470067" y="5535613"/>
            <a:ext cx="1736725" cy="276225"/>
          </a:xfrm>
          <a:prstGeom prst="rect">
            <a:avLst/>
          </a:prstGeom>
          <a:noFill/>
        </p:spPr>
        <p:txBody>
          <a:bodyPr>
            <a:spAutoFit/>
          </a:bodyPr>
          <a:lstStyle/>
          <a:p>
            <a:pPr>
              <a:defRPr/>
            </a:pPr>
            <a:r>
              <a:rPr lang="en-US" sz="1200" dirty="0">
                <a:solidFill>
                  <a:srgbClr val="333333"/>
                </a:solidFill>
                <a:latin typeface="+mn-lt"/>
                <a:ea typeface="+mn-ea"/>
              </a:rPr>
              <a:t>Middleware </a:t>
            </a:r>
            <a:r>
              <a:rPr lang="en-US" sz="1200" dirty="0">
                <a:solidFill>
                  <a:srgbClr val="333333"/>
                </a:solidFill>
                <a:latin typeface="+mn-lt"/>
              </a:rPr>
              <a:t>Admin</a:t>
            </a:r>
          </a:p>
        </p:txBody>
      </p:sp>
      <p:sp>
        <p:nvSpPr>
          <p:cNvPr id="111" name="TextBox 110"/>
          <p:cNvSpPr txBox="1"/>
          <p:nvPr/>
        </p:nvSpPr>
        <p:spPr>
          <a:xfrm>
            <a:off x="5327650" y="809625"/>
            <a:ext cx="3476625" cy="825500"/>
          </a:xfrm>
          <a:prstGeom prst="rect">
            <a:avLst/>
          </a:prstGeom>
          <a:noFill/>
        </p:spPr>
        <p:txBody>
          <a:bodyPr>
            <a:spAutoFit/>
          </a:bodyPr>
          <a:lstStyle/>
          <a:p>
            <a:pPr>
              <a:defRPr/>
            </a:pPr>
            <a:r>
              <a:rPr lang="en-US" sz="1400" dirty="0">
                <a:solidFill>
                  <a:srgbClr val="333333"/>
                </a:solidFill>
                <a:latin typeface="+mn-lt"/>
                <a:ea typeface="+mn-ea"/>
              </a:rPr>
              <a:t>Logical  Application Topology with Application Policies, </a:t>
            </a:r>
            <a:r>
              <a:rPr lang="en-US" sz="1400" dirty="0" smtClean="0">
                <a:solidFill>
                  <a:srgbClr val="333333"/>
                </a:solidFill>
                <a:latin typeface="+mn-lt"/>
                <a:ea typeface="+mn-ea"/>
              </a:rPr>
              <a:t>Configurations</a:t>
            </a:r>
          </a:p>
          <a:p>
            <a:pPr>
              <a:defRPr/>
            </a:pPr>
            <a:r>
              <a:rPr lang="en-US" sz="1400" b="1" dirty="0" smtClean="0">
                <a:solidFill>
                  <a:srgbClr val="333333"/>
                </a:solidFill>
                <a:latin typeface="+mn-lt"/>
                <a:ea typeface="+mn-ea"/>
              </a:rPr>
              <a:t>Pre-instrumented with App Monitoring</a:t>
            </a:r>
            <a:endParaRPr lang="en-US" sz="1400" b="1" dirty="0">
              <a:solidFill>
                <a:srgbClr val="333333"/>
              </a:solidFill>
              <a:latin typeface="+mn-lt"/>
              <a:ea typeface="+mn-ea"/>
            </a:endParaRPr>
          </a:p>
        </p:txBody>
      </p:sp>
      <p:sp>
        <p:nvSpPr>
          <p:cNvPr id="112" name="TextBox 111"/>
          <p:cNvSpPr txBox="1"/>
          <p:nvPr/>
        </p:nvSpPr>
        <p:spPr>
          <a:xfrm>
            <a:off x="5408613" y="2544763"/>
            <a:ext cx="3967162" cy="609600"/>
          </a:xfrm>
          <a:prstGeom prst="rect">
            <a:avLst/>
          </a:prstGeom>
          <a:noFill/>
        </p:spPr>
        <p:txBody>
          <a:bodyPr>
            <a:spAutoFit/>
          </a:bodyPr>
          <a:lstStyle/>
          <a:p>
            <a:pPr>
              <a:defRPr/>
            </a:pPr>
            <a:r>
              <a:rPr lang="en-US" sz="1400" dirty="0">
                <a:solidFill>
                  <a:srgbClr val="333333"/>
                </a:solidFill>
                <a:latin typeface="+mn-lt"/>
                <a:ea typeface="+mn-ea"/>
              </a:rPr>
              <a:t>Collection of deployment settings</a:t>
            </a:r>
          </a:p>
          <a:p>
            <a:pPr>
              <a:defRPr/>
            </a:pPr>
            <a:r>
              <a:rPr lang="en-US" sz="1400" dirty="0">
                <a:solidFill>
                  <a:srgbClr val="333333"/>
                </a:solidFill>
                <a:latin typeface="+mn-lt"/>
                <a:ea typeface="+mn-ea"/>
              </a:rPr>
              <a:t>Makes blueprints portable across clouds</a:t>
            </a:r>
          </a:p>
        </p:txBody>
      </p:sp>
      <p:pic>
        <p:nvPicPr>
          <p:cNvPr id="2050" name="Picture 2"/>
          <p:cNvPicPr>
            <a:picLocks noChangeAspect="1" noChangeArrowheads="1"/>
          </p:cNvPicPr>
          <p:nvPr/>
        </p:nvPicPr>
        <p:blipFill>
          <a:blip r:embed="rId14" cstate="print"/>
          <a:srcRect/>
          <a:stretch>
            <a:fillRect/>
          </a:stretch>
        </p:blipFill>
        <p:spPr bwMode="auto">
          <a:xfrm>
            <a:off x="4865688" y="1274763"/>
            <a:ext cx="469900" cy="417512"/>
          </a:xfrm>
          <a:prstGeom prst="rect">
            <a:avLst/>
          </a:prstGeom>
          <a:noFill/>
          <a:ln w="9525">
            <a:noFill/>
            <a:miter lim="800000"/>
            <a:headEnd/>
            <a:tailEnd/>
          </a:ln>
        </p:spPr>
      </p:pic>
      <p:grpSp>
        <p:nvGrpSpPr>
          <p:cNvPr id="3" name="Group 109"/>
          <p:cNvGrpSpPr>
            <a:grpSpLocks/>
          </p:cNvGrpSpPr>
          <p:nvPr/>
        </p:nvGrpSpPr>
        <p:grpSpPr bwMode="auto">
          <a:xfrm>
            <a:off x="3406775" y="2254250"/>
            <a:ext cx="1590675" cy="2895600"/>
            <a:chOff x="3406463" y="2253802"/>
            <a:chExt cx="1590540" cy="2895656"/>
          </a:xfrm>
        </p:grpSpPr>
        <p:sp>
          <p:nvSpPr>
            <p:cNvPr id="40" name="Rectangle 4">
              <a:hlinkClick r:id="rId3" action="ppaction://hlinksldjump"/>
            </p:cNvPr>
            <p:cNvSpPr>
              <a:spLocks noChangeArrowheads="1"/>
            </p:cNvSpPr>
            <p:nvPr/>
          </p:nvSpPr>
          <p:spPr bwMode="auto">
            <a:xfrm>
              <a:off x="3928707" y="2536382"/>
              <a:ext cx="1068296" cy="719152"/>
            </a:xfrm>
            <a:prstGeom prst="rect">
              <a:avLst/>
            </a:prstGeom>
            <a:gradFill rotWithShape="1">
              <a:gsLst>
                <a:gs pos="0">
                  <a:srgbClr val="3366FF"/>
                </a:gs>
                <a:gs pos="100000">
                  <a:schemeClr val="accent1">
                    <a:lumMod val="20000"/>
                    <a:lumOff val="80000"/>
                  </a:schemeClr>
                </a:gs>
              </a:gsLst>
              <a:lin ang="16200000" scaled="1"/>
            </a:gradFill>
            <a:ln w="9525" algn="ctr">
              <a:solidFill>
                <a:schemeClr val="accent1"/>
              </a:solidFill>
              <a:miter lim="800000"/>
              <a:headEnd/>
              <a:tailEnd/>
            </a:ln>
            <a:effectLst>
              <a:outerShdw dist="20000" dir="5400000" rotWithShape="0">
                <a:srgbClr val="000000">
                  <a:alpha val="37999"/>
                </a:srgbClr>
              </a:outerShdw>
            </a:effectLst>
          </p:spPr>
          <p:txBody>
            <a:bodyPr wrap="none"/>
            <a:lstStyle/>
            <a:p>
              <a:pPr>
                <a:defRPr/>
              </a:pPr>
              <a:r>
                <a:rPr lang="en-US" sz="1200" b="1" dirty="0">
                  <a:solidFill>
                    <a:schemeClr val="tx2">
                      <a:lumMod val="50000"/>
                    </a:schemeClr>
                  </a:solidFill>
                  <a:latin typeface="Arial" charset="0"/>
                </a:rPr>
                <a:t>Deployment </a:t>
              </a:r>
            </a:p>
            <a:p>
              <a:pPr>
                <a:defRPr/>
              </a:pPr>
              <a:r>
                <a:rPr lang="en-US" sz="1200" b="1" dirty="0">
                  <a:solidFill>
                    <a:schemeClr val="tx2">
                      <a:lumMod val="50000"/>
                    </a:schemeClr>
                  </a:solidFill>
                  <a:latin typeface="Arial" charset="0"/>
                </a:rPr>
                <a:t>Profile</a:t>
              </a:r>
            </a:p>
            <a:p>
              <a:pPr>
                <a:defRPr/>
              </a:pPr>
              <a:r>
                <a:rPr lang="en-US" sz="1200" dirty="0">
                  <a:solidFill>
                    <a:schemeClr val="tx2">
                      <a:lumMod val="50000"/>
                    </a:schemeClr>
                  </a:solidFill>
                  <a:latin typeface="Arial" charset="0"/>
                </a:rPr>
                <a:t>(prod)</a:t>
              </a:r>
            </a:p>
            <a:p>
              <a:pPr>
                <a:defRPr/>
              </a:pPr>
              <a:endParaRPr lang="en-US" sz="1200" b="1" dirty="0">
                <a:solidFill>
                  <a:schemeClr val="tx2">
                    <a:lumMod val="50000"/>
                  </a:schemeClr>
                </a:solidFill>
                <a:latin typeface="Arial" charset="0"/>
              </a:endParaRPr>
            </a:p>
          </p:txBody>
        </p:sp>
        <p:cxnSp>
          <p:nvCxnSpPr>
            <p:cNvPr id="160" name="Straight Arrow Connector 159"/>
            <p:cNvCxnSpPr/>
            <p:nvPr/>
          </p:nvCxnSpPr>
          <p:spPr bwMode="auto">
            <a:xfrm rot="10800000">
              <a:off x="3406463" y="2253802"/>
              <a:ext cx="920672" cy="334969"/>
            </a:xfrm>
            <a:prstGeom prst="straightConnector1">
              <a:avLst/>
            </a:prstGeom>
            <a:ln>
              <a:headEnd type="arrow" w="med" len="med"/>
              <a:tailEnd type="none"/>
            </a:ln>
          </p:spPr>
          <p:style>
            <a:lnRef idx="1">
              <a:schemeClr val="accent2"/>
            </a:lnRef>
            <a:fillRef idx="0">
              <a:schemeClr val="accent2"/>
            </a:fillRef>
            <a:effectRef idx="0">
              <a:schemeClr val="accent2"/>
            </a:effectRef>
            <a:fontRef idx="minor">
              <a:schemeClr val="tx1"/>
            </a:fontRef>
          </p:style>
        </p:cxnSp>
        <p:pic>
          <p:nvPicPr>
            <p:cNvPr id="47173" name="Picture 2">
              <a:hlinkClick r:id="rId7" action="ppaction://hlinksldjump"/>
            </p:cNvPr>
            <p:cNvPicPr>
              <a:picLocks noChangeAspect="1" noChangeArrowheads="1"/>
            </p:cNvPicPr>
            <p:nvPr/>
          </p:nvPicPr>
          <p:blipFill>
            <a:blip r:embed="rId8" cstate="print"/>
            <a:srcRect/>
            <a:stretch>
              <a:fillRect/>
            </a:stretch>
          </p:blipFill>
          <p:spPr bwMode="auto">
            <a:xfrm>
              <a:off x="4032161" y="3683554"/>
              <a:ext cx="694386" cy="548640"/>
            </a:xfrm>
            <a:prstGeom prst="rect">
              <a:avLst/>
            </a:prstGeom>
            <a:noFill/>
            <a:ln w="9525">
              <a:solidFill>
                <a:schemeClr val="accent1"/>
              </a:solidFill>
              <a:miter lim="800000"/>
              <a:headEnd/>
              <a:tailEnd/>
            </a:ln>
          </p:spPr>
        </p:pic>
        <p:cxnSp>
          <p:nvCxnSpPr>
            <p:cNvPr id="149" name="Straight Arrow Connector 148"/>
            <p:cNvCxnSpPr>
              <a:endCxn id="40" idx="2"/>
            </p:cNvCxnSpPr>
            <p:nvPr/>
          </p:nvCxnSpPr>
          <p:spPr bwMode="auto">
            <a:xfrm flipH="1" flipV="1">
              <a:off x="4462061" y="3255534"/>
              <a:ext cx="25398" cy="1893924"/>
            </a:xfrm>
            <a:prstGeom prst="straightConnector1">
              <a:avLst/>
            </a:prstGeom>
            <a:ln>
              <a:headEnd type="arrow" w="med" len="med"/>
              <a:tailEnd type="non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82960553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05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8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5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1" grpId="0" animBg="1"/>
      <p:bldP spid="97" grpId="0"/>
      <p:bldP spid="100" grpId="0"/>
      <p:bldP spid="57" grpId="0" animBg="1"/>
      <p:bldP spid="67" grpId="0" animBg="1"/>
      <p:bldP spid="68" grpId="0" animBg="1"/>
      <p:bldP spid="69" grpId="0"/>
      <p:bldP spid="81" grpId="0" animBg="1"/>
      <p:bldP spid="82" grpId="0" animBg="1"/>
      <p:bldP spid="95" grpId="0" animBg="1"/>
      <p:bldP spid="96" grpId="0" animBg="1"/>
      <p:bldP spid="59" grpId="0"/>
      <p:bldP spid="60" grpId="0"/>
      <p:bldP spid="72"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Updates : Model driven App Management</a:t>
            </a:r>
            <a:endParaRPr lang="en-US" dirty="0"/>
          </a:p>
        </p:txBody>
      </p:sp>
      <p:sp>
        <p:nvSpPr>
          <p:cNvPr id="3" name="Rectangle 4">
            <a:hlinkClick r:id="rId3" action="ppaction://hlinksldjump"/>
          </p:cNvPr>
          <p:cNvSpPr>
            <a:spLocks noChangeArrowheads="1"/>
          </p:cNvSpPr>
          <p:nvPr/>
        </p:nvSpPr>
        <p:spPr bwMode="auto">
          <a:xfrm>
            <a:off x="536575" y="2658116"/>
            <a:ext cx="3362325" cy="1861051"/>
          </a:xfrm>
          <a:prstGeom prst="rect">
            <a:avLst/>
          </a:prstGeom>
          <a:gradFill rotWithShape="1">
            <a:gsLst>
              <a:gs pos="0">
                <a:srgbClr val="3366FF"/>
              </a:gs>
              <a:gs pos="100000">
                <a:schemeClr val="accent1">
                  <a:lumMod val="20000"/>
                  <a:lumOff val="80000"/>
                </a:schemeClr>
              </a:gs>
            </a:gsLst>
            <a:lin ang="16200000" scaled="1"/>
          </a:gradFill>
          <a:ln w="9525" algn="ctr">
            <a:solidFill>
              <a:schemeClr val="accent1"/>
            </a:solidFill>
            <a:miter lim="800000"/>
            <a:headEnd/>
            <a:tailEnd/>
          </a:ln>
          <a:effectLst>
            <a:outerShdw dist="20000" dir="5400000" rotWithShape="0">
              <a:srgbClr val="000000">
                <a:alpha val="37999"/>
              </a:srgbClr>
            </a:outerShdw>
          </a:effectLst>
        </p:spPr>
        <p:txBody>
          <a:bodyPr wrap="none"/>
          <a:lstStyle/>
          <a:p>
            <a:pPr>
              <a:defRPr/>
            </a:pPr>
            <a:r>
              <a:rPr lang="en-US" sz="1800" b="1" dirty="0">
                <a:solidFill>
                  <a:schemeClr val="tx2">
                    <a:lumMod val="50000"/>
                  </a:schemeClr>
                </a:solidFill>
                <a:latin typeface="Arial" charset="0"/>
              </a:rPr>
              <a:t>Application Blueprint</a:t>
            </a:r>
          </a:p>
        </p:txBody>
      </p:sp>
      <p:sp>
        <p:nvSpPr>
          <p:cNvPr id="4" name="Rounded Rectangle 3"/>
          <p:cNvSpPr/>
          <p:nvPr/>
        </p:nvSpPr>
        <p:spPr bwMode="auto">
          <a:xfrm>
            <a:off x="855376" y="3011431"/>
            <a:ext cx="2673350" cy="463550"/>
          </a:xfrm>
          <a:prstGeom prst="roundRect">
            <a:avLst/>
          </a:prstGeom>
          <a:solidFill>
            <a:schemeClr val="accent5"/>
          </a:solidFill>
          <a:ln w="12700">
            <a:noFill/>
            <a:round/>
            <a:headEnd/>
            <a:tailEnd/>
          </a:ln>
        </p:spPr>
        <p:txBody>
          <a:bodyPr wrap="none" lIns="0" tIns="0" rIns="0" bIns="0"/>
          <a:lstStyle/>
          <a:p>
            <a:pPr>
              <a:defRPr/>
            </a:pPr>
            <a:r>
              <a:rPr lang="en-US" sz="1200" b="1" dirty="0">
                <a:solidFill>
                  <a:srgbClr val="FFFFFF"/>
                </a:solidFill>
                <a:latin typeface="Arial" charset="0"/>
              </a:rPr>
              <a:t>Application Binaries</a:t>
            </a:r>
          </a:p>
        </p:txBody>
      </p:sp>
      <p:sp>
        <p:nvSpPr>
          <p:cNvPr id="5" name="Rounded Rectangle 4"/>
          <p:cNvSpPr/>
          <p:nvPr/>
        </p:nvSpPr>
        <p:spPr bwMode="auto">
          <a:xfrm>
            <a:off x="678725" y="3535423"/>
            <a:ext cx="3100387" cy="726211"/>
          </a:xfrm>
          <a:prstGeom prst="roundRect">
            <a:avLst/>
          </a:prstGeom>
          <a:solidFill>
            <a:schemeClr val="accent4">
              <a:lumMod val="60000"/>
              <a:lumOff val="40000"/>
            </a:schemeClr>
          </a:solidFill>
          <a:ln w="12700">
            <a:noFill/>
            <a:round/>
            <a:headEnd/>
            <a:tailEnd/>
          </a:ln>
        </p:spPr>
        <p:txBody>
          <a:bodyPr wrap="none" lIns="0" tIns="0" rIns="0" bIns="0"/>
          <a:lstStyle/>
          <a:p>
            <a:pPr>
              <a:defRPr/>
            </a:pPr>
            <a:r>
              <a:rPr lang="en-US" sz="1200" b="1" dirty="0">
                <a:solidFill>
                  <a:srgbClr val="FFFFFF"/>
                </a:solidFill>
                <a:latin typeface="Arial" charset="0"/>
              </a:rPr>
              <a:t>Application Stack - (Middleware, OS)</a:t>
            </a:r>
          </a:p>
        </p:txBody>
      </p:sp>
      <p:grpSp>
        <p:nvGrpSpPr>
          <p:cNvPr id="6" name="Group 94"/>
          <p:cNvGrpSpPr>
            <a:grpSpLocks/>
          </p:cNvGrpSpPr>
          <p:nvPr/>
        </p:nvGrpSpPr>
        <p:grpSpPr bwMode="auto">
          <a:xfrm>
            <a:off x="1764439" y="3896510"/>
            <a:ext cx="579438" cy="128587"/>
            <a:chOff x="6684136" y="1455312"/>
            <a:chExt cx="579548" cy="128789"/>
          </a:xfrm>
        </p:grpSpPr>
        <p:sp>
          <p:nvSpPr>
            <p:cNvPr id="7" name="Flowchart: Terminator 86"/>
            <p:cNvSpPr/>
            <p:nvPr/>
          </p:nvSpPr>
          <p:spPr bwMode="auto">
            <a:xfrm>
              <a:off x="7031865" y="1455312"/>
              <a:ext cx="231819" cy="128789"/>
            </a:xfrm>
            <a:prstGeom prst="flowChartTerminator">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a:defRPr/>
              </a:pPr>
              <a:endParaRPr lang="en-US" sz="1800" dirty="0" err="1">
                <a:solidFill>
                  <a:srgbClr val="FFFFFF"/>
                </a:solidFill>
              </a:endParaRPr>
            </a:p>
          </p:txBody>
        </p:sp>
        <p:sp>
          <p:nvSpPr>
            <p:cNvPr id="8" name="Flowchart: Terminator 90"/>
            <p:cNvSpPr/>
            <p:nvPr/>
          </p:nvSpPr>
          <p:spPr bwMode="auto">
            <a:xfrm>
              <a:off x="6684136" y="1455312"/>
              <a:ext cx="231819" cy="128789"/>
            </a:xfrm>
            <a:prstGeom prst="flowChartTerminator">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a:defRPr/>
              </a:pPr>
              <a:endParaRPr lang="en-US" sz="1800" dirty="0" err="1">
                <a:solidFill>
                  <a:srgbClr val="FFFFFF"/>
                </a:solidFill>
              </a:endParaRPr>
            </a:p>
          </p:txBody>
        </p:sp>
      </p:grpSp>
      <p:sp>
        <p:nvSpPr>
          <p:cNvPr id="9" name="Right Arrow 8"/>
          <p:cNvSpPr/>
          <p:nvPr/>
        </p:nvSpPr>
        <p:spPr bwMode="auto">
          <a:xfrm>
            <a:off x="3984625" y="3217957"/>
            <a:ext cx="777687" cy="375172"/>
          </a:xfrm>
          <a:prstGeom prst="rightArrow">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3" name="Curved Right Arrow 12"/>
          <p:cNvSpPr/>
          <p:nvPr/>
        </p:nvSpPr>
        <p:spPr bwMode="auto">
          <a:xfrm flipV="1">
            <a:off x="663870" y="3896180"/>
            <a:ext cx="649375" cy="649360"/>
          </a:xfrm>
          <a:prstGeom prst="curvedRightArrow">
            <a:avLst/>
          </a:prstGeom>
          <a:ln>
            <a:headEnd/>
            <a:tailEnd/>
          </a:ln>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25" name="Flowchart: Terminator 90"/>
          <p:cNvSpPr/>
          <p:nvPr/>
        </p:nvSpPr>
        <p:spPr bwMode="auto">
          <a:xfrm>
            <a:off x="1974850" y="3223715"/>
            <a:ext cx="231775" cy="128587"/>
          </a:xfrm>
          <a:prstGeom prst="flowChartTerminator">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a:defRPr/>
            </a:pPr>
            <a:endParaRPr lang="en-US" sz="1800" dirty="0" err="1">
              <a:solidFill>
                <a:srgbClr val="FFFFFF"/>
              </a:solidFill>
            </a:endParaRPr>
          </a:p>
        </p:txBody>
      </p:sp>
      <p:grpSp>
        <p:nvGrpSpPr>
          <p:cNvPr id="12" name="Group 11"/>
          <p:cNvGrpSpPr/>
          <p:nvPr/>
        </p:nvGrpSpPr>
        <p:grpSpPr>
          <a:xfrm>
            <a:off x="5203865" y="4170340"/>
            <a:ext cx="1749425" cy="1327227"/>
            <a:chOff x="6156325" y="3333398"/>
            <a:chExt cx="1749425" cy="1327227"/>
          </a:xfrm>
        </p:grpSpPr>
        <p:pic>
          <p:nvPicPr>
            <p:cNvPr id="28" name="Picture 2">
              <a:hlinkClick r:id="rId4" action="ppaction://hlinksldjump"/>
            </p:cNvPr>
            <p:cNvPicPr>
              <a:picLocks noChangeAspect="1" noChangeArrowheads="1"/>
            </p:cNvPicPr>
            <p:nvPr/>
          </p:nvPicPr>
          <p:blipFill>
            <a:blip r:embed="rId5" cstate="print"/>
            <a:srcRect/>
            <a:stretch>
              <a:fillRect/>
            </a:stretch>
          </p:blipFill>
          <p:spPr bwMode="auto">
            <a:xfrm>
              <a:off x="7102475" y="3998637"/>
              <a:ext cx="803275" cy="636002"/>
            </a:xfrm>
            <a:prstGeom prst="rect">
              <a:avLst/>
            </a:prstGeom>
            <a:noFill/>
            <a:ln w="9525">
              <a:solidFill>
                <a:schemeClr val="accent1"/>
              </a:solidFill>
              <a:miter lim="800000"/>
              <a:headEnd/>
              <a:tailEnd/>
            </a:ln>
          </p:spPr>
        </p:pic>
        <p:sp>
          <p:nvSpPr>
            <p:cNvPr id="29" name="Rectangle 4">
              <a:hlinkClick r:id="rId6" action="ppaction://hlinksldjump"/>
            </p:cNvPr>
            <p:cNvSpPr>
              <a:spLocks noChangeArrowheads="1"/>
            </p:cNvSpPr>
            <p:nvPr/>
          </p:nvSpPr>
          <p:spPr bwMode="auto">
            <a:xfrm>
              <a:off x="6156325" y="3941487"/>
              <a:ext cx="992188" cy="719138"/>
            </a:xfrm>
            <a:prstGeom prst="rect">
              <a:avLst/>
            </a:prstGeom>
            <a:gradFill rotWithShape="1">
              <a:gsLst>
                <a:gs pos="0">
                  <a:srgbClr val="3366FF"/>
                </a:gs>
                <a:gs pos="100000">
                  <a:schemeClr val="accent1">
                    <a:lumMod val="20000"/>
                    <a:lumOff val="80000"/>
                  </a:schemeClr>
                </a:gs>
              </a:gsLst>
              <a:lin ang="16200000" scaled="1"/>
            </a:gradFill>
            <a:ln w="9525" algn="ctr">
              <a:solidFill>
                <a:schemeClr val="accent1"/>
              </a:solidFill>
              <a:miter lim="800000"/>
              <a:headEnd/>
              <a:tailEnd/>
            </a:ln>
            <a:effectLst>
              <a:outerShdw dist="20000" dir="5400000" rotWithShape="0">
                <a:srgbClr val="000000">
                  <a:alpha val="37999"/>
                </a:srgbClr>
              </a:outerShdw>
            </a:effectLst>
          </p:spPr>
          <p:txBody>
            <a:bodyPr wrap="none"/>
            <a:lstStyle/>
            <a:p>
              <a:pPr>
                <a:defRPr/>
              </a:pPr>
              <a:r>
                <a:rPr lang="en-US" sz="1200" b="1" dirty="0" smtClean="0">
                  <a:solidFill>
                    <a:schemeClr val="tx2">
                      <a:lumMod val="50000"/>
                    </a:schemeClr>
                  </a:solidFill>
                  <a:latin typeface="Arial" charset="0"/>
                </a:rPr>
                <a:t>Update</a:t>
              </a:r>
            </a:p>
            <a:p>
              <a:pPr>
                <a:defRPr/>
              </a:pPr>
              <a:r>
                <a:rPr lang="en-US" sz="1200" b="1" dirty="0" smtClean="0">
                  <a:solidFill>
                    <a:schemeClr val="tx2">
                      <a:lumMod val="50000"/>
                    </a:schemeClr>
                  </a:solidFill>
                </a:rPr>
                <a:t>Profile</a:t>
              </a:r>
              <a:endParaRPr lang="en-US" sz="1200" b="1" dirty="0">
                <a:solidFill>
                  <a:schemeClr val="tx2">
                    <a:lumMod val="50000"/>
                  </a:schemeClr>
                </a:solidFill>
                <a:latin typeface="Arial" charset="0"/>
              </a:endParaRPr>
            </a:p>
          </p:txBody>
        </p:sp>
        <p:sp>
          <p:nvSpPr>
            <p:cNvPr id="31" name="Up Arrow 30"/>
            <p:cNvSpPr/>
            <p:nvPr/>
          </p:nvSpPr>
          <p:spPr bwMode="auto">
            <a:xfrm flipH="1">
              <a:off x="7172327" y="3333398"/>
              <a:ext cx="343757" cy="640410"/>
            </a:xfrm>
            <a:prstGeom prst="upArrow">
              <a:avLst/>
            </a:prstGeom>
            <a:ln>
              <a:headEnd/>
              <a:tailEnd/>
            </a:ln>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sp>
        <p:nvSpPr>
          <p:cNvPr id="33" name="TextBox 32"/>
          <p:cNvSpPr txBox="1"/>
          <p:nvPr/>
        </p:nvSpPr>
        <p:spPr>
          <a:xfrm>
            <a:off x="3218105" y="5622321"/>
            <a:ext cx="4119980" cy="523220"/>
          </a:xfrm>
          <a:prstGeom prst="rect">
            <a:avLst/>
          </a:prstGeom>
          <a:noFill/>
        </p:spPr>
        <p:txBody>
          <a:bodyPr wrap="square" rtlCol="0">
            <a:spAutoFit/>
          </a:bodyPr>
          <a:lstStyle/>
          <a:p>
            <a:pPr algn="l"/>
            <a:r>
              <a:rPr lang="en-US" sz="1400" dirty="0" smtClean="0">
                <a:solidFill>
                  <a:srgbClr val="333333"/>
                </a:solidFill>
                <a:latin typeface="+mn-lt"/>
                <a:ea typeface="+mn-ea"/>
              </a:rPr>
              <a:t>Analyze impact &amp; auto-generate flow with dependencies</a:t>
            </a:r>
          </a:p>
        </p:txBody>
      </p:sp>
      <p:sp>
        <p:nvSpPr>
          <p:cNvPr id="34" name="TextBox 33"/>
          <p:cNvSpPr txBox="1"/>
          <p:nvPr/>
        </p:nvSpPr>
        <p:spPr>
          <a:xfrm>
            <a:off x="454520" y="4651792"/>
            <a:ext cx="2127250" cy="523220"/>
          </a:xfrm>
          <a:prstGeom prst="rect">
            <a:avLst/>
          </a:prstGeom>
          <a:noFill/>
        </p:spPr>
        <p:txBody>
          <a:bodyPr wrap="square" rtlCol="0">
            <a:spAutoFit/>
          </a:bodyPr>
          <a:lstStyle/>
          <a:p>
            <a:pPr algn="l"/>
            <a:r>
              <a:rPr lang="en-US" sz="1400" dirty="0" smtClean="0">
                <a:solidFill>
                  <a:srgbClr val="333333"/>
                </a:solidFill>
                <a:latin typeface="+mn-lt"/>
                <a:ea typeface="+mn-ea"/>
              </a:rPr>
              <a:t>Make a change – code, </a:t>
            </a:r>
            <a:r>
              <a:rPr lang="en-US" sz="1400" dirty="0" err="1" smtClean="0">
                <a:solidFill>
                  <a:srgbClr val="333333"/>
                </a:solidFill>
                <a:latin typeface="+mn-lt"/>
                <a:ea typeface="+mn-ea"/>
              </a:rPr>
              <a:t>config</a:t>
            </a:r>
            <a:r>
              <a:rPr lang="en-US" sz="1400" dirty="0" smtClean="0">
                <a:solidFill>
                  <a:srgbClr val="333333"/>
                </a:solidFill>
                <a:latin typeface="+mn-lt"/>
                <a:ea typeface="+mn-ea"/>
              </a:rPr>
              <a:t>, scale-out</a:t>
            </a:r>
          </a:p>
        </p:txBody>
      </p:sp>
      <p:sp>
        <p:nvSpPr>
          <p:cNvPr id="44" name="Bent-Up Arrow 43"/>
          <p:cNvSpPr/>
          <p:nvPr/>
        </p:nvSpPr>
        <p:spPr bwMode="auto">
          <a:xfrm rot="5400000">
            <a:off x="3517962" y="3589771"/>
            <a:ext cx="692666" cy="2661909"/>
          </a:xfrm>
          <a:prstGeom prst="bentUpArrow">
            <a:avLst/>
          </a:prstGeom>
          <a:ln>
            <a:headEnd/>
            <a:tailEnd/>
          </a:ln>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nvGrpSpPr>
          <p:cNvPr id="15" name="Group 14"/>
          <p:cNvGrpSpPr/>
          <p:nvPr/>
        </p:nvGrpSpPr>
        <p:grpSpPr>
          <a:xfrm>
            <a:off x="4728479" y="2458641"/>
            <a:ext cx="2787650" cy="1771857"/>
            <a:chOff x="4728479" y="2458641"/>
            <a:chExt cx="2787650" cy="1771857"/>
          </a:xfrm>
        </p:grpSpPr>
        <p:pic>
          <p:nvPicPr>
            <p:cNvPr id="32" name="Picture 27" descr="ICON_Cloud_Q308"/>
            <p:cNvPicPr>
              <a:picLocks noChangeAspect="1" noChangeArrowheads="1"/>
            </p:cNvPicPr>
            <p:nvPr/>
          </p:nvPicPr>
          <p:blipFill>
            <a:blip r:embed="rId7" cstate="print"/>
            <a:srcRect/>
            <a:stretch>
              <a:fillRect/>
            </a:stretch>
          </p:blipFill>
          <p:spPr bwMode="auto">
            <a:xfrm>
              <a:off x="4728479" y="2458641"/>
              <a:ext cx="2787650" cy="1771857"/>
            </a:xfrm>
            <a:prstGeom prst="rect">
              <a:avLst/>
            </a:prstGeom>
            <a:noFill/>
            <a:ln w="9525">
              <a:noFill/>
              <a:miter lim="800000"/>
              <a:headEnd/>
              <a:tailEnd/>
            </a:ln>
          </p:spPr>
        </p:pic>
        <p:sp>
          <p:nvSpPr>
            <p:cNvPr id="11" name="Rectangle 4"/>
            <p:cNvSpPr>
              <a:spLocks noChangeArrowheads="1"/>
            </p:cNvSpPr>
            <p:nvPr/>
          </p:nvSpPr>
          <p:spPr bwMode="auto">
            <a:xfrm>
              <a:off x="5440581" y="3137507"/>
              <a:ext cx="1544141" cy="729797"/>
            </a:xfrm>
            <a:prstGeom prst="rect">
              <a:avLst/>
            </a:prstGeom>
            <a:gradFill rotWithShape="1">
              <a:gsLst>
                <a:gs pos="0">
                  <a:srgbClr val="FF6600"/>
                </a:gs>
                <a:gs pos="100000">
                  <a:srgbClr val="FFCC66"/>
                </a:gs>
              </a:gsLst>
              <a:lin ang="16200000" scaled="1"/>
            </a:gradFill>
            <a:ln w="9525" algn="ctr">
              <a:solidFill>
                <a:srgbClr val="FF6600"/>
              </a:solidFill>
              <a:miter lim="800000"/>
              <a:headEnd/>
              <a:tailEnd/>
            </a:ln>
            <a:effectLst>
              <a:outerShdw dist="20000" dir="5400000" rotWithShape="0">
                <a:srgbClr val="000000">
                  <a:alpha val="37999"/>
                </a:srgbClr>
              </a:outerShdw>
            </a:effectLst>
          </p:spPr>
          <p:txBody>
            <a:bodyPr wrap="none" anchor="ctr"/>
            <a:lstStyle/>
            <a:p>
              <a:pPr algn="ctr">
                <a:defRPr/>
              </a:pPr>
              <a:endParaRPr lang="en-US" sz="1200" b="1" dirty="0" smtClean="0"/>
            </a:p>
            <a:p>
              <a:pPr algn="ctr">
                <a:defRPr/>
              </a:pPr>
              <a:r>
                <a:rPr lang="en-US" sz="1200" b="1" dirty="0" smtClean="0"/>
                <a:t>Deployment</a:t>
              </a:r>
              <a:endParaRPr lang="en-US" sz="1200" b="1" dirty="0"/>
            </a:p>
          </p:txBody>
        </p:sp>
        <p:sp>
          <p:nvSpPr>
            <p:cNvPr id="35" name="Flowchart: Terminator 90"/>
            <p:cNvSpPr/>
            <p:nvPr/>
          </p:nvSpPr>
          <p:spPr bwMode="auto">
            <a:xfrm>
              <a:off x="5992129" y="3231171"/>
              <a:ext cx="231775" cy="128587"/>
            </a:xfrm>
            <a:prstGeom prst="flowChartTerminator">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a:defRPr/>
              </a:pPr>
              <a:endParaRPr lang="en-US" sz="1800" dirty="0" err="1">
                <a:solidFill>
                  <a:srgbClr val="FFFFFF"/>
                </a:solidFill>
              </a:endParaRPr>
            </a:p>
          </p:txBody>
        </p:sp>
        <p:grpSp>
          <p:nvGrpSpPr>
            <p:cNvPr id="24" name="Group 94"/>
            <p:cNvGrpSpPr>
              <a:grpSpLocks/>
            </p:cNvGrpSpPr>
            <p:nvPr/>
          </p:nvGrpSpPr>
          <p:grpSpPr bwMode="auto">
            <a:xfrm>
              <a:off x="5827699" y="3428406"/>
              <a:ext cx="579438" cy="128587"/>
              <a:chOff x="6684136" y="1455312"/>
              <a:chExt cx="579548" cy="128789"/>
            </a:xfrm>
          </p:grpSpPr>
          <p:sp>
            <p:nvSpPr>
              <p:cNvPr id="26" name="Flowchart: Terminator 86"/>
              <p:cNvSpPr/>
              <p:nvPr/>
            </p:nvSpPr>
            <p:spPr bwMode="auto">
              <a:xfrm>
                <a:off x="7031865" y="1455312"/>
                <a:ext cx="231819" cy="128789"/>
              </a:xfrm>
              <a:prstGeom prst="flowChartTerminator">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a:defRPr/>
                </a:pPr>
                <a:endParaRPr lang="en-US" sz="1800" dirty="0" err="1">
                  <a:solidFill>
                    <a:srgbClr val="FFFFFF"/>
                  </a:solidFill>
                </a:endParaRPr>
              </a:p>
            </p:txBody>
          </p:sp>
          <p:sp>
            <p:nvSpPr>
              <p:cNvPr id="27" name="Flowchart: Terminator 90"/>
              <p:cNvSpPr/>
              <p:nvPr/>
            </p:nvSpPr>
            <p:spPr bwMode="auto">
              <a:xfrm>
                <a:off x="6684136" y="1455312"/>
                <a:ext cx="231819" cy="128789"/>
              </a:xfrm>
              <a:prstGeom prst="flowChartTerminator">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a:defRPr/>
                </a:pPr>
                <a:endParaRPr lang="en-US" sz="1800" dirty="0" err="1">
                  <a:solidFill>
                    <a:srgbClr val="FFFFFF"/>
                  </a:solidFill>
                </a:endParaRPr>
              </a:p>
            </p:txBody>
          </p:sp>
        </p:grpSp>
      </p:grpSp>
      <p:grpSp>
        <p:nvGrpSpPr>
          <p:cNvPr id="16" name="Group 15"/>
          <p:cNvGrpSpPr/>
          <p:nvPr/>
        </p:nvGrpSpPr>
        <p:grpSpPr>
          <a:xfrm>
            <a:off x="5616872" y="662966"/>
            <a:ext cx="2787650" cy="1771857"/>
            <a:chOff x="5616872" y="662966"/>
            <a:chExt cx="2787650" cy="1771857"/>
          </a:xfrm>
        </p:grpSpPr>
        <p:pic>
          <p:nvPicPr>
            <p:cNvPr id="36" name="Picture 27" descr="ICON_Cloud_Q308"/>
            <p:cNvPicPr>
              <a:picLocks noChangeAspect="1" noChangeArrowheads="1"/>
            </p:cNvPicPr>
            <p:nvPr/>
          </p:nvPicPr>
          <p:blipFill>
            <a:blip r:embed="rId7" cstate="print"/>
            <a:srcRect/>
            <a:stretch>
              <a:fillRect/>
            </a:stretch>
          </p:blipFill>
          <p:spPr bwMode="auto">
            <a:xfrm>
              <a:off x="5616872" y="662966"/>
              <a:ext cx="2787650" cy="1771857"/>
            </a:xfrm>
            <a:prstGeom prst="rect">
              <a:avLst/>
            </a:prstGeom>
            <a:noFill/>
            <a:ln w="9525">
              <a:noFill/>
              <a:miter lim="800000"/>
              <a:headEnd/>
              <a:tailEnd/>
            </a:ln>
          </p:spPr>
        </p:pic>
        <p:sp>
          <p:nvSpPr>
            <p:cNvPr id="38" name="Rectangle 4"/>
            <p:cNvSpPr>
              <a:spLocks noChangeArrowheads="1"/>
            </p:cNvSpPr>
            <p:nvPr/>
          </p:nvSpPr>
          <p:spPr bwMode="auto">
            <a:xfrm>
              <a:off x="6586835" y="1341832"/>
              <a:ext cx="1286280" cy="729797"/>
            </a:xfrm>
            <a:prstGeom prst="rect">
              <a:avLst/>
            </a:prstGeom>
            <a:gradFill rotWithShape="1">
              <a:gsLst>
                <a:gs pos="0">
                  <a:srgbClr val="FF6600"/>
                </a:gs>
                <a:gs pos="100000">
                  <a:srgbClr val="FFCC66"/>
                </a:gs>
              </a:gsLst>
              <a:lin ang="16200000" scaled="1"/>
            </a:gradFill>
            <a:ln w="9525" algn="ctr">
              <a:solidFill>
                <a:srgbClr val="FF6600"/>
              </a:solidFill>
              <a:miter lim="800000"/>
              <a:headEnd/>
              <a:tailEnd/>
            </a:ln>
            <a:effectLst>
              <a:outerShdw dist="20000" dir="5400000" rotWithShape="0">
                <a:srgbClr val="000000">
                  <a:alpha val="37999"/>
                </a:srgbClr>
              </a:outerShdw>
            </a:effectLst>
          </p:spPr>
          <p:txBody>
            <a:bodyPr wrap="none" anchor="ctr"/>
            <a:lstStyle/>
            <a:p>
              <a:pPr algn="ctr">
                <a:defRPr/>
              </a:pPr>
              <a:endParaRPr lang="en-US" sz="1200" b="1" dirty="0" smtClean="0"/>
            </a:p>
            <a:p>
              <a:pPr algn="ctr">
                <a:defRPr/>
              </a:pPr>
              <a:r>
                <a:rPr lang="en-US" sz="1200" b="1" dirty="0" smtClean="0"/>
                <a:t>Deployment</a:t>
              </a:r>
              <a:endParaRPr lang="en-US" sz="1200" b="1" dirty="0"/>
            </a:p>
          </p:txBody>
        </p:sp>
        <p:sp>
          <p:nvSpPr>
            <p:cNvPr id="39" name="Flowchart: Terminator 90"/>
            <p:cNvSpPr/>
            <p:nvPr/>
          </p:nvSpPr>
          <p:spPr bwMode="auto">
            <a:xfrm>
              <a:off x="6880522" y="1435496"/>
              <a:ext cx="231775" cy="128587"/>
            </a:xfrm>
            <a:prstGeom prst="flowChartTerminator">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a:defRPr/>
              </a:pPr>
              <a:endParaRPr lang="en-US" sz="1800" dirty="0" err="1">
                <a:solidFill>
                  <a:srgbClr val="FFFFFF"/>
                </a:solidFill>
              </a:endParaRPr>
            </a:p>
          </p:txBody>
        </p:sp>
        <p:grpSp>
          <p:nvGrpSpPr>
            <p:cNvPr id="43" name="Group 94"/>
            <p:cNvGrpSpPr>
              <a:grpSpLocks/>
            </p:cNvGrpSpPr>
            <p:nvPr/>
          </p:nvGrpSpPr>
          <p:grpSpPr bwMode="auto">
            <a:xfrm>
              <a:off x="6716092" y="1632731"/>
              <a:ext cx="579438" cy="128587"/>
              <a:chOff x="6684136" y="1455312"/>
              <a:chExt cx="579548" cy="128789"/>
            </a:xfrm>
          </p:grpSpPr>
          <p:sp>
            <p:nvSpPr>
              <p:cNvPr id="46" name="Flowchart: Terminator 86"/>
              <p:cNvSpPr/>
              <p:nvPr/>
            </p:nvSpPr>
            <p:spPr bwMode="auto">
              <a:xfrm>
                <a:off x="7031865" y="1455312"/>
                <a:ext cx="231819" cy="128789"/>
              </a:xfrm>
              <a:prstGeom prst="flowChartTerminator">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a:defRPr/>
                </a:pPr>
                <a:endParaRPr lang="en-US" sz="1800" dirty="0" err="1">
                  <a:solidFill>
                    <a:srgbClr val="FFFFFF"/>
                  </a:solidFill>
                </a:endParaRPr>
              </a:p>
            </p:txBody>
          </p:sp>
          <p:sp>
            <p:nvSpPr>
              <p:cNvPr id="47" name="Flowchart: Terminator 90"/>
              <p:cNvSpPr/>
              <p:nvPr/>
            </p:nvSpPr>
            <p:spPr bwMode="auto">
              <a:xfrm>
                <a:off x="6684136" y="1455312"/>
                <a:ext cx="231819" cy="128789"/>
              </a:xfrm>
              <a:prstGeom prst="flowChartTerminator">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a:defRPr/>
                </a:pPr>
                <a:endParaRPr lang="en-US" sz="1800" dirty="0" err="1">
                  <a:solidFill>
                    <a:srgbClr val="FFFFFF"/>
                  </a:solidFill>
                </a:endParaRPr>
              </a:p>
            </p:txBody>
          </p:sp>
        </p:grpSp>
      </p:grpSp>
      <p:grpSp>
        <p:nvGrpSpPr>
          <p:cNvPr id="49" name="Group 48"/>
          <p:cNvGrpSpPr/>
          <p:nvPr/>
        </p:nvGrpSpPr>
        <p:grpSpPr>
          <a:xfrm>
            <a:off x="1181594" y="3763663"/>
            <a:ext cx="607859" cy="513324"/>
            <a:chOff x="7657171" y="2544199"/>
            <a:chExt cx="607859" cy="513324"/>
          </a:xfrm>
        </p:grpSpPr>
        <p:sp>
          <p:nvSpPr>
            <p:cNvPr id="50" name="Isosceles Triangle 49"/>
            <p:cNvSpPr/>
            <p:nvPr/>
          </p:nvSpPr>
          <p:spPr bwMode="auto">
            <a:xfrm flipV="1">
              <a:off x="7679473" y="2589684"/>
              <a:ext cx="542693" cy="467839"/>
            </a:xfrm>
            <a:prstGeom prst="triangle">
              <a:avLst/>
            </a:prstGeom>
            <a:solidFill>
              <a:srgbClr val="C00000"/>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51" name="TextBox 50"/>
            <p:cNvSpPr txBox="1"/>
            <p:nvPr/>
          </p:nvSpPr>
          <p:spPr>
            <a:xfrm>
              <a:off x="7657171" y="2544199"/>
              <a:ext cx="607859" cy="230832"/>
            </a:xfrm>
            <a:prstGeom prst="rect">
              <a:avLst/>
            </a:prstGeom>
            <a:noFill/>
          </p:spPr>
          <p:txBody>
            <a:bodyPr wrap="none" rtlCol="0">
              <a:spAutoFit/>
            </a:bodyPr>
            <a:lstStyle/>
            <a:p>
              <a:pPr algn="l"/>
              <a:r>
                <a:rPr lang="en-US" sz="900" b="1" dirty="0" smtClean="0">
                  <a:solidFill>
                    <a:schemeClr val="bg1"/>
                  </a:solidFill>
                  <a:latin typeface="+mn-lt"/>
                  <a:ea typeface="+mn-ea"/>
                </a:rPr>
                <a:t>Change</a:t>
              </a:r>
            </a:p>
          </p:txBody>
        </p:sp>
      </p:grpSp>
      <p:grpSp>
        <p:nvGrpSpPr>
          <p:cNvPr id="52" name="Group 51"/>
          <p:cNvGrpSpPr/>
          <p:nvPr/>
        </p:nvGrpSpPr>
        <p:grpSpPr>
          <a:xfrm>
            <a:off x="6298345" y="2949232"/>
            <a:ext cx="607859" cy="513324"/>
            <a:chOff x="7657171" y="2544199"/>
            <a:chExt cx="607859" cy="513324"/>
          </a:xfrm>
        </p:grpSpPr>
        <p:sp>
          <p:nvSpPr>
            <p:cNvPr id="53" name="Isosceles Triangle 52"/>
            <p:cNvSpPr/>
            <p:nvPr/>
          </p:nvSpPr>
          <p:spPr bwMode="auto">
            <a:xfrm flipV="1">
              <a:off x="7679473" y="2589684"/>
              <a:ext cx="542693" cy="467839"/>
            </a:xfrm>
            <a:prstGeom prst="triangle">
              <a:avLst/>
            </a:prstGeom>
            <a:solidFill>
              <a:srgbClr val="C00000"/>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54" name="TextBox 53"/>
            <p:cNvSpPr txBox="1"/>
            <p:nvPr/>
          </p:nvSpPr>
          <p:spPr>
            <a:xfrm>
              <a:off x="7657171" y="2544199"/>
              <a:ext cx="607859" cy="230832"/>
            </a:xfrm>
            <a:prstGeom prst="rect">
              <a:avLst/>
            </a:prstGeom>
            <a:noFill/>
          </p:spPr>
          <p:txBody>
            <a:bodyPr wrap="none" rtlCol="0">
              <a:spAutoFit/>
            </a:bodyPr>
            <a:lstStyle/>
            <a:p>
              <a:pPr algn="l"/>
              <a:r>
                <a:rPr lang="en-US" sz="900" b="1" dirty="0" smtClean="0">
                  <a:solidFill>
                    <a:schemeClr val="bg1"/>
                  </a:solidFill>
                  <a:latin typeface="+mn-lt"/>
                  <a:ea typeface="+mn-ea"/>
                </a:rPr>
                <a:t>Change</a:t>
              </a:r>
            </a:p>
          </p:txBody>
        </p:sp>
      </p:grpSp>
      <p:grpSp>
        <p:nvGrpSpPr>
          <p:cNvPr id="55" name="Group 54"/>
          <p:cNvGrpSpPr/>
          <p:nvPr/>
        </p:nvGrpSpPr>
        <p:grpSpPr>
          <a:xfrm>
            <a:off x="6522901" y="2928466"/>
            <a:ext cx="607859" cy="513324"/>
            <a:chOff x="7657171" y="2544199"/>
            <a:chExt cx="607859" cy="513324"/>
          </a:xfrm>
        </p:grpSpPr>
        <p:sp>
          <p:nvSpPr>
            <p:cNvPr id="56" name="Isosceles Triangle 55"/>
            <p:cNvSpPr/>
            <p:nvPr/>
          </p:nvSpPr>
          <p:spPr bwMode="auto">
            <a:xfrm flipV="1">
              <a:off x="7679473" y="2589684"/>
              <a:ext cx="542693" cy="467839"/>
            </a:xfrm>
            <a:prstGeom prst="triangle">
              <a:avLst/>
            </a:prstGeom>
            <a:solidFill>
              <a:srgbClr val="C00000"/>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57" name="TextBox 56"/>
            <p:cNvSpPr txBox="1"/>
            <p:nvPr/>
          </p:nvSpPr>
          <p:spPr>
            <a:xfrm>
              <a:off x="7657171" y="2544199"/>
              <a:ext cx="607859" cy="230832"/>
            </a:xfrm>
            <a:prstGeom prst="rect">
              <a:avLst/>
            </a:prstGeom>
            <a:noFill/>
          </p:spPr>
          <p:txBody>
            <a:bodyPr wrap="none" rtlCol="0">
              <a:spAutoFit/>
            </a:bodyPr>
            <a:lstStyle/>
            <a:p>
              <a:pPr algn="l"/>
              <a:r>
                <a:rPr lang="en-US" sz="900" b="1" dirty="0" smtClean="0">
                  <a:solidFill>
                    <a:schemeClr val="bg1"/>
                  </a:solidFill>
                  <a:latin typeface="+mn-lt"/>
                  <a:ea typeface="+mn-ea"/>
                </a:rPr>
                <a:t>Change</a:t>
              </a:r>
            </a:p>
          </p:txBody>
        </p:sp>
      </p:grpSp>
      <p:grpSp>
        <p:nvGrpSpPr>
          <p:cNvPr id="61" name="Group 60"/>
          <p:cNvGrpSpPr/>
          <p:nvPr/>
        </p:nvGrpSpPr>
        <p:grpSpPr>
          <a:xfrm>
            <a:off x="7085719" y="1268984"/>
            <a:ext cx="607859" cy="513324"/>
            <a:chOff x="7657171" y="2544199"/>
            <a:chExt cx="607859" cy="513324"/>
          </a:xfrm>
        </p:grpSpPr>
        <p:sp>
          <p:nvSpPr>
            <p:cNvPr id="62" name="Isosceles Triangle 61"/>
            <p:cNvSpPr/>
            <p:nvPr/>
          </p:nvSpPr>
          <p:spPr bwMode="auto">
            <a:xfrm flipV="1">
              <a:off x="7679473" y="2589684"/>
              <a:ext cx="542693" cy="467839"/>
            </a:xfrm>
            <a:prstGeom prst="triangle">
              <a:avLst/>
            </a:prstGeom>
            <a:solidFill>
              <a:srgbClr val="C00000"/>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63" name="TextBox 62"/>
            <p:cNvSpPr txBox="1"/>
            <p:nvPr/>
          </p:nvSpPr>
          <p:spPr>
            <a:xfrm>
              <a:off x="7657171" y="2544199"/>
              <a:ext cx="607859" cy="230832"/>
            </a:xfrm>
            <a:prstGeom prst="rect">
              <a:avLst/>
            </a:prstGeom>
            <a:noFill/>
          </p:spPr>
          <p:txBody>
            <a:bodyPr wrap="none" rtlCol="0">
              <a:spAutoFit/>
            </a:bodyPr>
            <a:lstStyle/>
            <a:p>
              <a:pPr algn="l"/>
              <a:r>
                <a:rPr lang="en-US" sz="900" b="1" dirty="0" smtClean="0">
                  <a:solidFill>
                    <a:schemeClr val="bg1"/>
                  </a:solidFill>
                  <a:latin typeface="+mn-lt"/>
                  <a:ea typeface="+mn-ea"/>
                </a:rPr>
                <a:t>Change</a:t>
              </a:r>
            </a:p>
          </p:txBody>
        </p:sp>
      </p:grpSp>
      <p:grpSp>
        <p:nvGrpSpPr>
          <p:cNvPr id="67" name="Group 66"/>
          <p:cNvGrpSpPr/>
          <p:nvPr/>
        </p:nvGrpSpPr>
        <p:grpSpPr>
          <a:xfrm>
            <a:off x="7446501" y="1312276"/>
            <a:ext cx="607859" cy="513324"/>
            <a:chOff x="7657171" y="2544199"/>
            <a:chExt cx="607859" cy="513324"/>
          </a:xfrm>
        </p:grpSpPr>
        <p:sp>
          <p:nvSpPr>
            <p:cNvPr id="68" name="Isosceles Triangle 67"/>
            <p:cNvSpPr/>
            <p:nvPr/>
          </p:nvSpPr>
          <p:spPr bwMode="auto">
            <a:xfrm flipV="1">
              <a:off x="7679473" y="2589684"/>
              <a:ext cx="542693" cy="467839"/>
            </a:xfrm>
            <a:prstGeom prst="triangle">
              <a:avLst/>
            </a:prstGeom>
            <a:solidFill>
              <a:srgbClr val="C00000"/>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69" name="TextBox 68"/>
            <p:cNvSpPr txBox="1"/>
            <p:nvPr/>
          </p:nvSpPr>
          <p:spPr>
            <a:xfrm>
              <a:off x="7657171" y="2544199"/>
              <a:ext cx="607859" cy="230832"/>
            </a:xfrm>
            <a:prstGeom prst="rect">
              <a:avLst/>
            </a:prstGeom>
            <a:noFill/>
          </p:spPr>
          <p:txBody>
            <a:bodyPr wrap="none" rtlCol="0">
              <a:spAutoFit/>
            </a:bodyPr>
            <a:lstStyle/>
            <a:p>
              <a:pPr algn="l"/>
              <a:r>
                <a:rPr lang="en-US" sz="900" b="1" dirty="0" smtClean="0">
                  <a:solidFill>
                    <a:schemeClr val="bg1"/>
                  </a:solidFill>
                  <a:latin typeface="+mn-lt"/>
                  <a:ea typeface="+mn-ea"/>
                </a:rPr>
                <a:t>Change</a:t>
              </a:r>
            </a:p>
          </p:txBody>
        </p:sp>
      </p:grpSp>
      <p:sp>
        <p:nvSpPr>
          <p:cNvPr id="14" name="Bent-Up Arrow 13"/>
          <p:cNvSpPr/>
          <p:nvPr/>
        </p:nvSpPr>
        <p:spPr bwMode="auto">
          <a:xfrm>
            <a:off x="6984724" y="2380998"/>
            <a:ext cx="923599" cy="2900492"/>
          </a:xfrm>
          <a:prstGeom prst="bentUpArrow">
            <a:avLst/>
          </a:prstGeom>
          <a:ln>
            <a:headEnd/>
            <a:tailEnd/>
          </a:ln>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8" name="TextBox 17"/>
          <p:cNvSpPr txBox="1"/>
          <p:nvPr/>
        </p:nvSpPr>
        <p:spPr>
          <a:xfrm>
            <a:off x="7922757" y="3131375"/>
            <a:ext cx="1221244" cy="738664"/>
          </a:xfrm>
          <a:prstGeom prst="rect">
            <a:avLst/>
          </a:prstGeom>
          <a:noFill/>
        </p:spPr>
        <p:txBody>
          <a:bodyPr wrap="square" rtlCol="0">
            <a:spAutoFit/>
          </a:bodyPr>
          <a:lstStyle/>
          <a:p>
            <a:pPr algn="l"/>
            <a:r>
              <a:rPr lang="en-US" sz="1400" dirty="0" smtClean="0">
                <a:solidFill>
                  <a:srgbClr val="333333"/>
                </a:solidFill>
                <a:latin typeface="+mn-lt"/>
                <a:ea typeface="+mn-ea"/>
              </a:rPr>
              <a:t>Promote Update to Production</a:t>
            </a:r>
          </a:p>
        </p:txBody>
      </p:sp>
      <p:sp>
        <p:nvSpPr>
          <p:cNvPr id="71" name="Bent-Up Arrow 70"/>
          <p:cNvSpPr/>
          <p:nvPr/>
        </p:nvSpPr>
        <p:spPr bwMode="auto">
          <a:xfrm rot="5400000" flipH="1">
            <a:off x="3416953" y="351014"/>
            <a:ext cx="744030" cy="3591855"/>
          </a:xfrm>
          <a:prstGeom prst="bentUpArrow">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extLst>
      <p:ext uri="{BB962C8B-B14F-4D97-AF65-F5344CB8AC3E}">
        <p14:creationId xmlns:p14="http://schemas.microsoft.com/office/powerpoint/2010/main" val="393238619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par>
                                <p:cTn id="61" presetID="10"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3" grpId="0" animBg="1"/>
      <p:bldP spid="25" grpId="0" animBg="1"/>
      <p:bldP spid="33" grpId="0"/>
      <p:bldP spid="34" grpId="0"/>
      <p:bldP spid="44" grpId="0" animBg="1"/>
      <p:bldP spid="14" grpId="0" animBg="1"/>
      <p:bldP spid="7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Monitoring</a:t>
            </a:r>
            <a:endParaRPr lang="en-US" dirty="0"/>
          </a:p>
        </p:txBody>
      </p:sp>
      <p:sp>
        <p:nvSpPr>
          <p:cNvPr id="37" name="TextBox 36"/>
          <p:cNvSpPr txBox="1"/>
          <p:nvPr/>
        </p:nvSpPr>
        <p:spPr>
          <a:xfrm>
            <a:off x="5107522" y="6294496"/>
            <a:ext cx="184666" cy="400110"/>
          </a:xfrm>
          <a:prstGeom prst="rect">
            <a:avLst/>
          </a:prstGeom>
          <a:noFill/>
        </p:spPr>
        <p:txBody>
          <a:bodyPr wrap="none" rtlCol="0">
            <a:spAutoFit/>
          </a:bodyPr>
          <a:lstStyle/>
          <a:p>
            <a:pPr fontAlgn="base">
              <a:spcBef>
                <a:spcPct val="0"/>
              </a:spcBef>
              <a:spcAft>
                <a:spcPct val="0"/>
              </a:spcAft>
            </a:pPr>
            <a:endParaRPr lang="en-US" sz="2000" dirty="0" err="1">
              <a:solidFill>
                <a:srgbClr val="333333"/>
              </a:solidFill>
            </a:endParaRPr>
          </a:p>
        </p:txBody>
      </p:sp>
      <p:sp>
        <p:nvSpPr>
          <p:cNvPr id="38" name="Rounded Rectangle 37"/>
          <p:cNvSpPr/>
          <p:nvPr/>
        </p:nvSpPr>
        <p:spPr bwMode="auto">
          <a:xfrm>
            <a:off x="93577" y="1530927"/>
            <a:ext cx="5801898" cy="4548397"/>
          </a:xfrm>
          <a:prstGeom prst="roundRect">
            <a:avLst>
              <a:gd name="adj" fmla="val 2908"/>
            </a:avLst>
          </a:prstGeom>
          <a:noFill/>
          <a:ln w="38100" cmpd="sng">
            <a:headEnd/>
            <a:tailEnd/>
          </a:ln>
          <a:effectLst/>
        </p:spPr>
        <p:style>
          <a:lnRef idx="1">
            <a:schemeClr val="accent6"/>
          </a:lnRef>
          <a:fillRef idx="3">
            <a:schemeClr val="accent6"/>
          </a:fillRef>
          <a:effectRef idx="2">
            <a:schemeClr val="accent6"/>
          </a:effectRef>
          <a:fontRef idx="minor">
            <a:schemeClr val="lt1"/>
          </a:fontRef>
        </p:style>
        <p:txBody>
          <a:bodyPr wrap="none" lIns="0" tIns="0" rIns="0" bIns="0" rtlCol="0" anchor="t"/>
          <a:lstStyle/>
          <a:p>
            <a:pPr fontAlgn="base">
              <a:spcBef>
                <a:spcPct val="0"/>
              </a:spcBef>
              <a:spcAft>
                <a:spcPct val="0"/>
              </a:spcAft>
            </a:pPr>
            <a:r>
              <a:rPr lang="en-US" sz="1600" b="1" dirty="0" smtClean="0">
                <a:solidFill>
                  <a:srgbClr val="D9541E"/>
                </a:solidFill>
              </a:rPr>
              <a:t>  </a:t>
            </a:r>
            <a:endParaRPr lang="en-US" sz="1600" b="1" dirty="0">
              <a:solidFill>
                <a:srgbClr val="D9541E"/>
              </a:solidFill>
            </a:endParaRPr>
          </a:p>
        </p:txBody>
      </p:sp>
      <p:cxnSp>
        <p:nvCxnSpPr>
          <p:cNvPr id="11" name="Elbow Connector 10"/>
          <p:cNvCxnSpPr>
            <a:stCxn id="108" idx="0"/>
            <a:endCxn id="74" idx="2"/>
          </p:cNvCxnSpPr>
          <p:nvPr/>
        </p:nvCxnSpPr>
        <p:spPr bwMode="auto">
          <a:xfrm rot="5400000" flipH="1" flipV="1">
            <a:off x="1712761" y="2230074"/>
            <a:ext cx="519534" cy="1589307"/>
          </a:xfrm>
          <a:prstGeom prst="bentConnector3">
            <a:avLst>
              <a:gd name="adj1" fmla="val 50000"/>
            </a:avLst>
          </a:prstGeom>
          <a:solidFill>
            <a:srgbClr val="0095D3"/>
          </a:solidFill>
          <a:ln w="15875" cap="flat" cmpd="sng" algn="ctr">
            <a:solidFill>
              <a:schemeClr val="tx1"/>
            </a:solidFill>
            <a:prstDash val="solid"/>
            <a:round/>
            <a:headEnd type="triangle" w="med" len="med"/>
            <a:tailEnd type="triangle" w="med" len="med"/>
          </a:ln>
          <a:effectLst/>
        </p:spPr>
      </p:cxnSp>
      <p:cxnSp>
        <p:nvCxnSpPr>
          <p:cNvPr id="82" name="Elbow Connector 81"/>
          <p:cNvCxnSpPr>
            <a:stCxn id="364" idx="0"/>
            <a:endCxn id="108" idx="2"/>
          </p:cNvCxnSpPr>
          <p:nvPr/>
        </p:nvCxnSpPr>
        <p:spPr bwMode="auto">
          <a:xfrm rot="16200000" flipV="1">
            <a:off x="1490198" y="3773482"/>
            <a:ext cx="736829" cy="1361473"/>
          </a:xfrm>
          <a:prstGeom prst="bentConnector3">
            <a:avLst>
              <a:gd name="adj1" fmla="val 50000"/>
            </a:avLst>
          </a:prstGeom>
          <a:solidFill>
            <a:srgbClr val="0095D3"/>
          </a:solidFill>
          <a:ln w="15875" cap="flat" cmpd="sng" algn="ctr">
            <a:solidFill>
              <a:schemeClr val="tx1"/>
            </a:solidFill>
            <a:prstDash val="solid"/>
            <a:round/>
            <a:headEnd type="triangle" w="med" len="med"/>
            <a:tailEnd type="triangle" w="med" len="med"/>
          </a:ln>
          <a:effectLst/>
        </p:spPr>
      </p:cxnSp>
      <p:pic>
        <p:nvPicPr>
          <p:cNvPr id="89" name="Picture 150" descr="ICON_VM_basic_label_Q308"/>
          <p:cNvPicPr>
            <a:picLocks noChangeAspect="1" noChangeArrowheads="1"/>
          </p:cNvPicPr>
          <p:nvPr/>
        </p:nvPicPr>
        <p:blipFill>
          <a:blip r:embed="rId3"/>
          <a:srcRect/>
          <a:stretch>
            <a:fillRect/>
          </a:stretch>
        </p:blipFill>
        <p:spPr bwMode="auto">
          <a:xfrm>
            <a:off x="2240069" y="2625540"/>
            <a:ext cx="1204951" cy="374314"/>
          </a:xfrm>
          <a:prstGeom prst="rect">
            <a:avLst/>
          </a:prstGeom>
          <a:noFill/>
          <a:ln w="9525">
            <a:noFill/>
            <a:miter lim="800000"/>
            <a:headEnd/>
            <a:tailEnd/>
          </a:ln>
        </p:spPr>
      </p:pic>
      <p:pic>
        <p:nvPicPr>
          <p:cNvPr id="88" name="Picture 150" descr="ICON_VM_basic_label_Q308"/>
          <p:cNvPicPr>
            <a:picLocks noChangeAspect="1" noChangeArrowheads="1"/>
          </p:cNvPicPr>
          <p:nvPr/>
        </p:nvPicPr>
        <p:blipFill>
          <a:blip r:embed="rId3"/>
          <a:srcRect/>
          <a:stretch>
            <a:fillRect/>
          </a:stretch>
        </p:blipFill>
        <p:spPr bwMode="auto">
          <a:xfrm>
            <a:off x="2605783" y="4082699"/>
            <a:ext cx="1617171" cy="374314"/>
          </a:xfrm>
          <a:prstGeom prst="rect">
            <a:avLst/>
          </a:prstGeom>
          <a:noFill/>
          <a:ln w="9525">
            <a:noFill/>
            <a:miter lim="800000"/>
            <a:headEnd/>
            <a:tailEnd/>
          </a:ln>
        </p:spPr>
      </p:pic>
      <p:pic>
        <p:nvPicPr>
          <p:cNvPr id="87" name="Picture 150" descr="ICON_VM_basic_label_Q308"/>
          <p:cNvPicPr>
            <a:picLocks noChangeAspect="1" noChangeArrowheads="1"/>
          </p:cNvPicPr>
          <p:nvPr/>
        </p:nvPicPr>
        <p:blipFill>
          <a:blip r:embed="rId3"/>
          <a:srcRect/>
          <a:stretch>
            <a:fillRect/>
          </a:stretch>
        </p:blipFill>
        <p:spPr bwMode="auto">
          <a:xfrm>
            <a:off x="481262" y="3989122"/>
            <a:ext cx="1374068" cy="374314"/>
          </a:xfrm>
          <a:prstGeom prst="rect">
            <a:avLst/>
          </a:prstGeom>
          <a:noFill/>
          <a:ln w="9525">
            <a:noFill/>
            <a:miter lim="800000"/>
            <a:headEnd/>
            <a:tailEnd/>
          </a:ln>
        </p:spPr>
      </p:pic>
      <p:pic>
        <p:nvPicPr>
          <p:cNvPr id="71" name="Picture 150" descr="ICON_VM_basic_label_Q308"/>
          <p:cNvPicPr>
            <a:picLocks noChangeAspect="1" noChangeArrowheads="1"/>
          </p:cNvPicPr>
          <p:nvPr/>
        </p:nvPicPr>
        <p:blipFill>
          <a:blip r:embed="rId3"/>
          <a:srcRect/>
          <a:stretch>
            <a:fillRect/>
          </a:stretch>
        </p:blipFill>
        <p:spPr bwMode="auto">
          <a:xfrm>
            <a:off x="4476628" y="3983775"/>
            <a:ext cx="1204951" cy="374314"/>
          </a:xfrm>
          <a:prstGeom prst="rect">
            <a:avLst/>
          </a:prstGeom>
          <a:noFill/>
          <a:ln w="9525">
            <a:noFill/>
            <a:miter lim="800000"/>
            <a:headEnd/>
            <a:tailEnd/>
          </a:ln>
        </p:spPr>
      </p:pic>
      <p:grpSp>
        <p:nvGrpSpPr>
          <p:cNvPr id="7" name="Group 237"/>
          <p:cNvGrpSpPr/>
          <p:nvPr/>
        </p:nvGrpSpPr>
        <p:grpSpPr>
          <a:xfrm>
            <a:off x="2435820" y="1963650"/>
            <a:ext cx="662723" cy="801310"/>
            <a:chOff x="5871252" y="1372766"/>
            <a:chExt cx="838200" cy="801310"/>
          </a:xfrm>
        </p:grpSpPr>
        <p:sp>
          <p:nvSpPr>
            <p:cNvPr id="74" name="Rounded Rectangle 73"/>
            <p:cNvSpPr/>
            <p:nvPr/>
          </p:nvSpPr>
          <p:spPr bwMode="auto">
            <a:xfrm>
              <a:off x="5871252" y="1372766"/>
              <a:ext cx="838200" cy="801310"/>
            </a:xfrm>
            <a:prstGeom prst="roundRect">
              <a:avLst>
                <a:gd name="adj" fmla="val 5969"/>
              </a:avLst>
            </a:prstGeom>
            <a:gradFill>
              <a:gsLst>
                <a:gs pos="0">
                  <a:schemeClr val="bg2">
                    <a:lumMod val="75000"/>
                  </a:schemeClr>
                </a:gs>
                <a:gs pos="100000">
                  <a:schemeClr val="bg2">
                    <a:lumMod val="40000"/>
                    <a:lumOff val="60000"/>
                  </a:schemeClr>
                </a:gs>
              </a:gsLst>
            </a:gradFill>
            <a:ln w="12700">
              <a:solidFill>
                <a:schemeClr val="bg1">
                  <a:lumMod val="6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fontAlgn="base">
                <a:spcBef>
                  <a:spcPct val="0"/>
                </a:spcBef>
                <a:spcAft>
                  <a:spcPct val="0"/>
                </a:spcAft>
              </a:pPr>
              <a:endParaRPr lang="en-US" sz="1000">
                <a:solidFill>
                  <a:srgbClr val="333333"/>
                </a:solidFill>
              </a:endParaRPr>
            </a:p>
          </p:txBody>
        </p:sp>
        <p:sp>
          <p:nvSpPr>
            <p:cNvPr id="76" name="Rounded Rectangle 75"/>
            <p:cNvSpPr>
              <a:spLocks noChangeArrowheads="1"/>
            </p:cNvSpPr>
            <p:nvPr/>
          </p:nvSpPr>
          <p:spPr bwMode="auto">
            <a:xfrm>
              <a:off x="5917259" y="1988057"/>
              <a:ext cx="747751" cy="152529"/>
            </a:xfrm>
            <a:prstGeom prst="roundRect">
              <a:avLst>
                <a:gd name="adj" fmla="val 16667"/>
              </a:avLst>
            </a:prstGeom>
            <a:solidFill>
              <a:srgbClr val="1685CE"/>
            </a:solidFill>
            <a:ln w="9525">
              <a:noFill/>
              <a:round/>
              <a:headEnd/>
              <a:tailEnd/>
            </a:ln>
          </p:spPr>
          <p:txBody>
            <a:bodyPr anchor="ctr"/>
            <a:lstStyle/>
            <a:p>
              <a:pPr algn="ctr" fontAlgn="base">
                <a:spcBef>
                  <a:spcPct val="0"/>
                </a:spcBef>
                <a:spcAft>
                  <a:spcPct val="0"/>
                </a:spcAft>
              </a:pPr>
              <a:r>
                <a:rPr lang="en-US" sz="1000" dirty="0">
                  <a:solidFill>
                    <a:srgbClr val="FFFFFF"/>
                  </a:solidFill>
                </a:rPr>
                <a:t>OS</a:t>
              </a:r>
            </a:p>
          </p:txBody>
        </p:sp>
        <p:grpSp>
          <p:nvGrpSpPr>
            <p:cNvPr id="8" name="Group 8"/>
            <p:cNvGrpSpPr/>
            <p:nvPr/>
          </p:nvGrpSpPr>
          <p:grpSpPr>
            <a:xfrm>
              <a:off x="6096372" y="1466497"/>
              <a:ext cx="420219" cy="467438"/>
              <a:chOff x="1387173" y="1393803"/>
              <a:chExt cx="420219" cy="467438"/>
            </a:xfrm>
          </p:grpSpPr>
          <p:sp>
            <p:nvSpPr>
              <p:cNvPr id="290" name="Rounded Rectangle 289"/>
              <p:cNvSpPr/>
              <p:nvPr/>
            </p:nvSpPr>
            <p:spPr bwMode="auto">
              <a:xfrm>
                <a:off x="1387173" y="1393803"/>
                <a:ext cx="420219" cy="467438"/>
              </a:xfrm>
              <a:prstGeom prst="roundRect">
                <a:avLst>
                  <a:gd name="adj" fmla="val 5084"/>
                </a:avLst>
              </a:prstGeom>
              <a:solidFill>
                <a:schemeClr val="tx2">
                  <a:lumMod val="20000"/>
                  <a:lumOff val="80000"/>
                </a:schemeClr>
              </a:solidFill>
              <a:ln w="12700">
                <a:solidFill>
                  <a:schemeClr val="bg2"/>
                </a:solidFill>
                <a:round/>
                <a:headEnd/>
                <a:tailEnd/>
              </a:ln>
            </p:spPr>
            <p:txBody>
              <a:bodyPr wrap="none" lIns="0" tIns="0" rIns="0" bIns="0" rtlCol="0" anchor="ctr"/>
              <a:lstStyle/>
              <a:p>
                <a:pPr algn="ctr" fontAlgn="base">
                  <a:spcBef>
                    <a:spcPct val="0"/>
                  </a:spcBef>
                  <a:spcAft>
                    <a:spcPct val="0"/>
                  </a:spcAft>
                </a:pPr>
                <a:endParaRPr lang="en-US" dirty="0" err="1">
                  <a:solidFill>
                    <a:srgbClr val="FFFFFF"/>
                  </a:solidFill>
                </a:endParaRPr>
              </a:p>
            </p:txBody>
          </p:sp>
          <p:pic>
            <p:nvPicPr>
              <p:cNvPr id="291"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387173" y="1568131"/>
                <a:ext cx="420218" cy="118782"/>
              </a:xfrm>
              <a:prstGeom prst="rect">
                <a:avLst/>
              </a:prstGeom>
              <a:noFill/>
            </p:spPr>
          </p:pic>
        </p:grpSp>
      </p:grpSp>
      <p:grpSp>
        <p:nvGrpSpPr>
          <p:cNvPr id="9" name="Group 231"/>
          <p:cNvGrpSpPr/>
          <p:nvPr/>
        </p:nvGrpSpPr>
        <p:grpSpPr>
          <a:xfrm>
            <a:off x="4795924" y="3362418"/>
            <a:ext cx="662719" cy="801310"/>
            <a:chOff x="8016768" y="2631515"/>
            <a:chExt cx="838195" cy="801310"/>
          </a:xfrm>
        </p:grpSpPr>
        <p:sp>
          <p:nvSpPr>
            <p:cNvPr id="269" name="Rounded Rectangle 268"/>
            <p:cNvSpPr/>
            <p:nvPr/>
          </p:nvSpPr>
          <p:spPr bwMode="auto">
            <a:xfrm>
              <a:off x="8016768" y="2631515"/>
              <a:ext cx="838195" cy="801310"/>
            </a:xfrm>
            <a:prstGeom prst="roundRect">
              <a:avLst>
                <a:gd name="adj" fmla="val 5969"/>
              </a:avLst>
            </a:prstGeom>
            <a:gradFill>
              <a:gsLst>
                <a:gs pos="0">
                  <a:schemeClr val="bg2">
                    <a:lumMod val="75000"/>
                  </a:schemeClr>
                </a:gs>
                <a:gs pos="100000">
                  <a:schemeClr val="bg2">
                    <a:lumMod val="40000"/>
                    <a:lumOff val="60000"/>
                  </a:schemeClr>
                </a:gs>
              </a:gsLst>
            </a:gradFill>
            <a:ln w="12700">
              <a:solidFill>
                <a:schemeClr val="bg1">
                  <a:lumMod val="6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fontAlgn="base">
                <a:spcBef>
                  <a:spcPct val="0"/>
                </a:spcBef>
                <a:spcAft>
                  <a:spcPct val="0"/>
                </a:spcAft>
              </a:pPr>
              <a:endParaRPr lang="en-US" sz="1000">
                <a:solidFill>
                  <a:srgbClr val="333333"/>
                </a:solidFill>
              </a:endParaRPr>
            </a:p>
          </p:txBody>
        </p:sp>
        <p:sp>
          <p:nvSpPr>
            <p:cNvPr id="270" name="Rounded Rectangle 269"/>
            <p:cNvSpPr>
              <a:spLocks noChangeArrowheads="1"/>
            </p:cNvSpPr>
            <p:nvPr/>
          </p:nvSpPr>
          <p:spPr bwMode="auto">
            <a:xfrm>
              <a:off x="8061994" y="3246806"/>
              <a:ext cx="747743" cy="152529"/>
            </a:xfrm>
            <a:prstGeom prst="roundRect">
              <a:avLst>
                <a:gd name="adj" fmla="val 16667"/>
              </a:avLst>
            </a:prstGeom>
            <a:solidFill>
              <a:srgbClr val="1685CE"/>
            </a:solidFill>
            <a:ln w="9525">
              <a:noFill/>
              <a:round/>
              <a:headEnd/>
              <a:tailEnd/>
            </a:ln>
          </p:spPr>
          <p:txBody>
            <a:bodyPr anchor="ctr"/>
            <a:lstStyle/>
            <a:p>
              <a:pPr algn="ctr" fontAlgn="base">
                <a:spcBef>
                  <a:spcPct val="0"/>
                </a:spcBef>
                <a:spcAft>
                  <a:spcPct val="0"/>
                </a:spcAft>
              </a:pPr>
              <a:r>
                <a:rPr lang="en-US" sz="1000" dirty="0">
                  <a:solidFill>
                    <a:srgbClr val="FFFFFF"/>
                  </a:solidFill>
                </a:rPr>
                <a:t>OS</a:t>
              </a:r>
            </a:p>
          </p:txBody>
        </p:sp>
        <p:pic>
          <p:nvPicPr>
            <p:cNvPr id="332" name="Picture 4" descr="http://www.h-online.com/imgs/43/7/0/6/1/6/2/RabbitMQ_Logo_40-fdcba7702e109369.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11186" y="2738919"/>
              <a:ext cx="449359" cy="438125"/>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10" name="Group 243"/>
          <p:cNvGrpSpPr/>
          <p:nvPr/>
        </p:nvGrpSpPr>
        <p:grpSpPr>
          <a:xfrm>
            <a:off x="2207987" y="4822633"/>
            <a:ext cx="662723" cy="806017"/>
            <a:chOff x="6441452" y="4122925"/>
            <a:chExt cx="838200" cy="806017"/>
          </a:xfrm>
        </p:grpSpPr>
        <p:sp>
          <p:nvSpPr>
            <p:cNvPr id="281" name="Rounded Rectangle 280"/>
            <p:cNvSpPr/>
            <p:nvPr/>
          </p:nvSpPr>
          <p:spPr bwMode="auto">
            <a:xfrm>
              <a:off x="6441452" y="4127632"/>
              <a:ext cx="838200" cy="801310"/>
            </a:xfrm>
            <a:prstGeom prst="roundRect">
              <a:avLst>
                <a:gd name="adj" fmla="val 5969"/>
              </a:avLst>
            </a:prstGeom>
            <a:gradFill>
              <a:gsLst>
                <a:gs pos="0">
                  <a:schemeClr val="bg2">
                    <a:lumMod val="75000"/>
                  </a:schemeClr>
                </a:gs>
                <a:gs pos="100000">
                  <a:schemeClr val="bg2">
                    <a:lumMod val="40000"/>
                    <a:lumOff val="60000"/>
                  </a:schemeClr>
                </a:gs>
              </a:gsLst>
            </a:gradFill>
            <a:ln w="12700">
              <a:solidFill>
                <a:schemeClr val="bg1">
                  <a:lumMod val="6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fontAlgn="base">
                <a:spcBef>
                  <a:spcPct val="0"/>
                </a:spcBef>
                <a:spcAft>
                  <a:spcPct val="0"/>
                </a:spcAft>
              </a:pPr>
              <a:endParaRPr lang="en-US" sz="1000">
                <a:solidFill>
                  <a:srgbClr val="333333"/>
                </a:solidFill>
              </a:endParaRPr>
            </a:p>
          </p:txBody>
        </p:sp>
        <p:sp>
          <p:nvSpPr>
            <p:cNvPr id="282" name="Rounded Rectangle 281"/>
            <p:cNvSpPr>
              <a:spLocks noChangeArrowheads="1"/>
            </p:cNvSpPr>
            <p:nvPr/>
          </p:nvSpPr>
          <p:spPr bwMode="auto">
            <a:xfrm>
              <a:off x="6486677" y="4742923"/>
              <a:ext cx="747751" cy="152529"/>
            </a:xfrm>
            <a:prstGeom prst="roundRect">
              <a:avLst>
                <a:gd name="adj" fmla="val 16667"/>
              </a:avLst>
            </a:prstGeom>
            <a:solidFill>
              <a:srgbClr val="1685CE"/>
            </a:solidFill>
            <a:ln w="9525">
              <a:noFill/>
              <a:round/>
              <a:headEnd/>
              <a:tailEnd/>
            </a:ln>
          </p:spPr>
          <p:txBody>
            <a:bodyPr anchor="ctr"/>
            <a:lstStyle/>
            <a:p>
              <a:pPr algn="ctr" fontAlgn="base">
                <a:spcBef>
                  <a:spcPct val="0"/>
                </a:spcBef>
                <a:spcAft>
                  <a:spcPct val="0"/>
                </a:spcAft>
              </a:pPr>
              <a:r>
                <a:rPr lang="en-US" sz="1000" dirty="0">
                  <a:solidFill>
                    <a:srgbClr val="FFFFFF"/>
                  </a:solidFill>
                </a:rPr>
                <a:t>OS</a:t>
              </a:r>
            </a:p>
          </p:txBody>
        </p:sp>
        <p:grpSp>
          <p:nvGrpSpPr>
            <p:cNvPr id="12" name="Group 4"/>
            <p:cNvGrpSpPr/>
            <p:nvPr/>
          </p:nvGrpSpPr>
          <p:grpSpPr>
            <a:xfrm>
              <a:off x="6619695" y="4122925"/>
              <a:ext cx="481714" cy="611372"/>
              <a:chOff x="6777298" y="5142855"/>
              <a:chExt cx="481714" cy="611372"/>
            </a:xfrm>
          </p:grpSpPr>
          <p:pic>
            <p:nvPicPr>
              <p:cNvPr id="363" name="Picture 13" descr="ICON_Storage_1up_Q308.png"/>
              <p:cNvPicPr>
                <a:picLocks noChangeAspect="1"/>
              </p:cNvPicPr>
              <p:nvPr/>
            </p:nvPicPr>
            <p:blipFill>
              <a:blip r:embed="rId6" cstate="email"/>
              <a:srcRect/>
              <a:stretch>
                <a:fillRect/>
              </a:stretch>
            </p:blipFill>
            <p:spPr bwMode="auto">
              <a:xfrm>
                <a:off x="6777298" y="5165792"/>
                <a:ext cx="481714" cy="588435"/>
              </a:xfrm>
              <a:prstGeom prst="rect">
                <a:avLst/>
              </a:prstGeom>
              <a:noFill/>
              <a:ln w="9525">
                <a:noFill/>
                <a:miter lim="800000"/>
                <a:headEnd/>
                <a:tailEnd/>
              </a:ln>
            </p:spPr>
          </p:pic>
          <p:pic>
            <p:nvPicPr>
              <p:cNvPr id="364" name="Picture 8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837650" y="5142855"/>
                <a:ext cx="361010" cy="361010"/>
              </a:xfrm>
              <a:prstGeom prst="rect">
                <a:avLst/>
              </a:prstGeom>
              <a:noFill/>
            </p:spPr>
          </p:pic>
        </p:grpSp>
      </p:grpSp>
      <p:grpSp>
        <p:nvGrpSpPr>
          <p:cNvPr id="13" name="Group 230"/>
          <p:cNvGrpSpPr/>
          <p:nvPr/>
        </p:nvGrpSpPr>
        <p:grpSpPr>
          <a:xfrm>
            <a:off x="2740444" y="2764961"/>
            <a:ext cx="1360321" cy="1409689"/>
            <a:chOff x="5986667" y="2013655"/>
            <a:chExt cx="1859799" cy="1409689"/>
          </a:xfrm>
        </p:grpSpPr>
        <p:sp>
          <p:nvSpPr>
            <p:cNvPr id="260" name="Rounded Rectangle 259"/>
            <p:cNvSpPr/>
            <p:nvPr/>
          </p:nvSpPr>
          <p:spPr bwMode="auto">
            <a:xfrm>
              <a:off x="6170066" y="2622034"/>
              <a:ext cx="1676400" cy="801310"/>
            </a:xfrm>
            <a:prstGeom prst="roundRect">
              <a:avLst>
                <a:gd name="adj" fmla="val 5969"/>
              </a:avLst>
            </a:prstGeom>
            <a:gradFill>
              <a:gsLst>
                <a:gs pos="0">
                  <a:schemeClr val="bg2">
                    <a:lumMod val="75000"/>
                  </a:schemeClr>
                </a:gs>
                <a:gs pos="100000">
                  <a:schemeClr val="bg2">
                    <a:lumMod val="40000"/>
                    <a:lumOff val="60000"/>
                  </a:schemeClr>
                </a:gs>
              </a:gsLst>
            </a:gradFill>
            <a:ln w="12700">
              <a:solidFill>
                <a:schemeClr val="bg1">
                  <a:lumMod val="6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fontAlgn="base">
                <a:spcBef>
                  <a:spcPct val="0"/>
                </a:spcBef>
                <a:spcAft>
                  <a:spcPct val="0"/>
                </a:spcAft>
              </a:pPr>
              <a:endParaRPr lang="en-US" sz="1000">
                <a:solidFill>
                  <a:srgbClr val="333333"/>
                </a:solidFill>
              </a:endParaRPr>
            </a:p>
          </p:txBody>
        </p:sp>
        <p:sp>
          <p:nvSpPr>
            <p:cNvPr id="261" name="Rounded Rectangle 260"/>
            <p:cNvSpPr>
              <a:spLocks noChangeArrowheads="1"/>
            </p:cNvSpPr>
            <p:nvPr/>
          </p:nvSpPr>
          <p:spPr bwMode="auto">
            <a:xfrm>
              <a:off x="6260516" y="3237325"/>
              <a:ext cx="1495501" cy="152529"/>
            </a:xfrm>
            <a:prstGeom prst="roundRect">
              <a:avLst>
                <a:gd name="adj" fmla="val 16667"/>
              </a:avLst>
            </a:prstGeom>
            <a:solidFill>
              <a:srgbClr val="1685CE"/>
            </a:solidFill>
            <a:ln w="9525">
              <a:noFill/>
              <a:round/>
              <a:headEnd/>
              <a:tailEnd/>
            </a:ln>
          </p:spPr>
          <p:txBody>
            <a:bodyPr anchor="ctr"/>
            <a:lstStyle/>
            <a:p>
              <a:pPr algn="ctr" fontAlgn="base">
                <a:spcBef>
                  <a:spcPct val="0"/>
                </a:spcBef>
                <a:spcAft>
                  <a:spcPct val="0"/>
                </a:spcAft>
              </a:pPr>
              <a:r>
                <a:rPr lang="en-US" sz="1000" dirty="0">
                  <a:solidFill>
                    <a:srgbClr val="FFFFFF"/>
                  </a:solidFill>
                </a:rPr>
                <a:t>OS</a:t>
              </a:r>
            </a:p>
          </p:txBody>
        </p:sp>
        <p:grpSp>
          <p:nvGrpSpPr>
            <p:cNvPr id="14" name="Group 15"/>
            <p:cNvGrpSpPr/>
            <p:nvPr/>
          </p:nvGrpSpPr>
          <p:grpSpPr>
            <a:xfrm>
              <a:off x="6169553" y="2628691"/>
              <a:ext cx="929610" cy="640080"/>
              <a:chOff x="5999969" y="2619157"/>
              <a:chExt cx="929610" cy="640080"/>
            </a:xfrm>
          </p:grpSpPr>
          <p:pic>
            <p:nvPicPr>
              <p:cNvPr id="311" name="Picture 2" descr="C:\Users\Abject-3D\Desktop\VMWare Files\FINAL diagrams\Basic Virtualization\3D PNGs\ICON_ThinApp_3D_Q408_Comm_7.png"/>
              <p:cNvPicPr>
                <a:picLocks noChangeAspect="1" noChangeArrowheads="1"/>
              </p:cNvPicPr>
              <p:nvPr/>
            </p:nvPicPr>
            <p:blipFill>
              <a:blip r:embed="rId8" cstate="email"/>
              <a:srcRect/>
              <a:stretch>
                <a:fillRect/>
              </a:stretch>
            </p:blipFill>
            <p:spPr bwMode="auto">
              <a:xfrm>
                <a:off x="6157603" y="2619157"/>
                <a:ext cx="771976" cy="640080"/>
              </a:xfrm>
              <a:prstGeom prst="rect">
                <a:avLst/>
              </a:prstGeom>
              <a:noFill/>
            </p:spPr>
          </p:pic>
          <p:sp>
            <p:nvSpPr>
              <p:cNvPr id="312" name="TextBox 311"/>
              <p:cNvSpPr txBox="1"/>
              <p:nvPr/>
            </p:nvSpPr>
            <p:spPr>
              <a:xfrm>
                <a:off x="5999969" y="2875369"/>
                <a:ext cx="804183" cy="276999"/>
              </a:xfrm>
              <a:prstGeom prst="rect">
                <a:avLst/>
              </a:prstGeom>
              <a:noFill/>
              <a:scene3d>
                <a:camera prst="orthographicFront">
                  <a:rot lat="2400000" lon="2520000" rev="0"/>
                </a:camera>
                <a:lightRig rig="threePt" dir="t"/>
              </a:scene3d>
              <a:sp3d z="38100"/>
            </p:spPr>
            <p:txBody>
              <a:bodyPr wrap="square" rtlCol="0">
                <a:spAutoFit/>
                <a:scene3d>
                  <a:camera prst="isometricOffAxis2Top">
                    <a:rot lat="18075715" lon="2520000" rev="18141449"/>
                  </a:camera>
                  <a:lightRig rig="threePt" dir="t"/>
                </a:scene3d>
              </a:bodyPr>
              <a:lstStyle/>
              <a:p>
                <a:pPr fontAlgn="base">
                  <a:spcBef>
                    <a:spcPct val="0"/>
                  </a:spcBef>
                  <a:spcAft>
                    <a:spcPct val="0"/>
                  </a:spcAft>
                </a:pPr>
                <a:r>
                  <a:rPr lang="en-US" sz="1200" b="1" dirty="0">
                    <a:solidFill>
                      <a:srgbClr val="FFFFFF"/>
                    </a:solidFill>
                  </a:rPr>
                  <a:t>App</a:t>
                </a:r>
              </a:p>
            </p:txBody>
          </p:sp>
          <p:pic>
            <p:nvPicPr>
              <p:cNvPr id="313" name="Picture 4" descr="springLogoNew"/>
              <p:cNvPicPr>
                <a:picLocks noChangeAspect="1" noChangeArrowheads="1"/>
              </p:cNvPicPr>
              <p:nvPr/>
            </p:nvPicPr>
            <p:blipFill>
              <a:blip r:embed="rId9" cstate="screen">
                <a:clrChange>
                  <a:clrFrom>
                    <a:srgbClr val="F5FFF3"/>
                  </a:clrFrom>
                  <a:clrTo>
                    <a:srgbClr val="F5FFF3">
                      <a:alpha val="0"/>
                    </a:srgbClr>
                  </a:clrTo>
                </a:clrChange>
                <a:extLst>
                  <a:ext uri="{28A0092B-C50C-407E-A947-70E740481C1C}">
                    <a14:useLocalDpi xmlns:a14="http://schemas.microsoft.com/office/drawing/2010/main"/>
                  </a:ext>
                </a:extLst>
              </a:blip>
              <a:srcRect/>
              <a:stretch>
                <a:fillRect/>
              </a:stretch>
            </p:blipFill>
            <p:spPr bwMode="auto">
              <a:xfrm>
                <a:off x="6290216" y="2687251"/>
                <a:ext cx="506750" cy="313859"/>
              </a:xfrm>
              <a:prstGeom prst="rect">
                <a:avLst/>
              </a:prstGeom>
              <a:noFill/>
              <a:ln w="28575">
                <a:noFill/>
                <a:miter lim="800000"/>
                <a:headEnd/>
                <a:tailEnd/>
              </a:ln>
            </p:spPr>
          </p:pic>
        </p:grpSp>
        <p:grpSp>
          <p:nvGrpSpPr>
            <p:cNvPr id="15" name="Group 16"/>
            <p:cNvGrpSpPr/>
            <p:nvPr/>
          </p:nvGrpSpPr>
          <p:grpSpPr>
            <a:xfrm>
              <a:off x="7112152" y="2713781"/>
              <a:ext cx="469900" cy="469900"/>
              <a:chOff x="6942568" y="2704247"/>
              <a:chExt cx="469900" cy="469900"/>
            </a:xfrm>
          </p:grpSpPr>
          <p:pic>
            <p:nvPicPr>
              <p:cNvPr id="315" name="Picture 10" descr="ICON_VM_basic_flat_R2_Q408.png"/>
              <p:cNvPicPr>
                <a:picLocks noChangeAspect="1"/>
              </p:cNvPicPr>
              <p:nvPr/>
            </p:nvPicPr>
            <p:blipFill>
              <a:blip r:embed="rId10" cstate="email"/>
              <a:srcRect/>
              <a:stretch>
                <a:fillRect/>
              </a:stretch>
            </p:blipFill>
            <p:spPr bwMode="auto">
              <a:xfrm>
                <a:off x="6942568" y="2704247"/>
                <a:ext cx="469900" cy="469900"/>
              </a:xfrm>
              <a:prstGeom prst="rect">
                <a:avLst/>
              </a:prstGeom>
              <a:noFill/>
              <a:ln w="9525">
                <a:noFill/>
                <a:miter lim="800000"/>
                <a:headEnd/>
                <a:tailEnd/>
              </a:ln>
            </p:spPr>
          </p:pic>
          <p:pic>
            <p:nvPicPr>
              <p:cNvPr id="316" name="Picture 24" descr="ICON_OSWindows_Q308"/>
              <p:cNvPicPr>
                <a:picLocks noChangeAspect="1" noChangeArrowheads="1"/>
              </p:cNvPicPr>
              <p:nvPr/>
            </p:nvPicPr>
            <p:blipFill>
              <a:blip r:embed="rId11" cstate="print">
                <a:grayscl/>
              </a:blip>
              <a:srcRect/>
              <a:stretch>
                <a:fillRect/>
              </a:stretch>
            </p:blipFill>
            <p:spPr bwMode="auto">
              <a:xfrm rot="1204461">
                <a:off x="6998769" y="2747131"/>
                <a:ext cx="357499" cy="384133"/>
              </a:xfrm>
              <a:prstGeom prst="rect">
                <a:avLst/>
              </a:prstGeom>
              <a:noFill/>
              <a:ln w="9525">
                <a:noFill/>
                <a:miter lim="800000"/>
                <a:headEnd/>
                <a:tailEnd/>
              </a:ln>
            </p:spPr>
          </p:pic>
          <p:pic>
            <p:nvPicPr>
              <p:cNvPr id="317" name="Picture 148" descr="tomcat-logo.gif"/>
              <p:cNvPicPr>
                <a:picLocks noChangeAspect="1"/>
              </p:cNvPicPr>
              <p:nvPr/>
            </p:nvPicPr>
            <p:blipFill>
              <a:blip r:embed="rId12" cstate="print">
                <a:clrChange>
                  <a:clrFrom>
                    <a:srgbClr val="FFFFFF"/>
                  </a:clrFrom>
                  <a:clrTo>
                    <a:srgbClr val="FFFFFF">
                      <a:alpha val="0"/>
                    </a:srgbClr>
                  </a:clrTo>
                </a:clrChange>
              </a:blip>
              <a:srcRect/>
              <a:stretch>
                <a:fillRect/>
              </a:stretch>
            </p:blipFill>
            <p:spPr bwMode="auto">
              <a:xfrm>
                <a:off x="6991034" y="2811153"/>
                <a:ext cx="372969" cy="256089"/>
              </a:xfrm>
              <a:prstGeom prst="rect">
                <a:avLst/>
              </a:prstGeom>
              <a:noFill/>
              <a:ln w="9525">
                <a:noFill/>
                <a:miter lim="800000"/>
                <a:headEnd/>
                <a:tailEnd/>
              </a:ln>
            </p:spPr>
          </p:pic>
        </p:grpSp>
        <p:cxnSp>
          <p:nvCxnSpPr>
            <p:cNvPr id="95" name="Elbow Connector 94"/>
            <p:cNvCxnSpPr/>
            <p:nvPr/>
          </p:nvCxnSpPr>
          <p:spPr bwMode="auto">
            <a:xfrm rot="16200000" flipV="1">
              <a:off x="6175001" y="1825321"/>
              <a:ext cx="608380" cy="985047"/>
            </a:xfrm>
            <a:prstGeom prst="bentConnector3">
              <a:avLst>
                <a:gd name="adj1" fmla="val 50000"/>
              </a:avLst>
            </a:prstGeom>
            <a:solidFill>
              <a:srgbClr val="0095D3"/>
            </a:solidFill>
            <a:ln w="15875" cap="flat" cmpd="sng" algn="ctr">
              <a:solidFill>
                <a:schemeClr val="tx1"/>
              </a:solidFill>
              <a:prstDash val="solid"/>
              <a:round/>
              <a:headEnd type="triangle" w="med" len="med"/>
              <a:tailEnd type="triangle" w="med" len="med"/>
            </a:ln>
            <a:effectLst/>
          </p:spPr>
        </p:cxnSp>
      </p:grpSp>
      <p:grpSp>
        <p:nvGrpSpPr>
          <p:cNvPr id="16" name="Group 106"/>
          <p:cNvGrpSpPr/>
          <p:nvPr/>
        </p:nvGrpSpPr>
        <p:grpSpPr>
          <a:xfrm>
            <a:off x="564786" y="3284494"/>
            <a:ext cx="1226177" cy="801310"/>
            <a:chOff x="6170066" y="2622034"/>
            <a:chExt cx="1676400" cy="801310"/>
          </a:xfrm>
        </p:grpSpPr>
        <p:sp>
          <p:nvSpPr>
            <p:cNvPr id="108" name="Rounded Rectangle 107"/>
            <p:cNvSpPr/>
            <p:nvPr/>
          </p:nvSpPr>
          <p:spPr bwMode="auto">
            <a:xfrm>
              <a:off x="6170066" y="2622034"/>
              <a:ext cx="1676400" cy="801310"/>
            </a:xfrm>
            <a:prstGeom prst="roundRect">
              <a:avLst>
                <a:gd name="adj" fmla="val 5969"/>
              </a:avLst>
            </a:prstGeom>
            <a:gradFill>
              <a:gsLst>
                <a:gs pos="0">
                  <a:schemeClr val="bg2">
                    <a:lumMod val="75000"/>
                  </a:schemeClr>
                </a:gs>
                <a:gs pos="100000">
                  <a:schemeClr val="bg2">
                    <a:lumMod val="40000"/>
                    <a:lumOff val="60000"/>
                  </a:schemeClr>
                </a:gs>
              </a:gsLst>
            </a:gradFill>
            <a:ln w="12700">
              <a:solidFill>
                <a:schemeClr val="bg1">
                  <a:lumMod val="65000"/>
                </a:schemeClr>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fontAlgn="base">
                <a:spcBef>
                  <a:spcPct val="0"/>
                </a:spcBef>
                <a:spcAft>
                  <a:spcPct val="0"/>
                </a:spcAft>
              </a:pPr>
              <a:endParaRPr lang="en-US" sz="1000">
                <a:solidFill>
                  <a:srgbClr val="333333"/>
                </a:solidFill>
              </a:endParaRPr>
            </a:p>
          </p:txBody>
        </p:sp>
        <p:sp>
          <p:nvSpPr>
            <p:cNvPr id="109" name="Rounded Rectangle 108"/>
            <p:cNvSpPr>
              <a:spLocks noChangeArrowheads="1"/>
            </p:cNvSpPr>
            <p:nvPr/>
          </p:nvSpPr>
          <p:spPr bwMode="auto">
            <a:xfrm>
              <a:off x="6260516" y="3237325"/>
              <a:ext cx="1495501" cy="152529"/>
            </a:xfrm>
            <a:prstGeom prst="roundRect">
              <a:avLst>
                <a:gd name="adj" fmla="val 16667"/>
              </a:avLst>
            </a:prstGeom>
            <a:solidFill>
              <a:srgbClr val="1685CE"/>
            </a:solidFill>
            <a:ln w="9525">
              <a:noFill/>
              <a:round/>
              <a:headEnd/>
              <a:tailEnd/>
            </a:ln>
          </p:spPr>
          <p:txBody>
            <a:bodyPr anchor="ctr"/>
            <a:lstStyle/>
            <a:p>
              <a:pPr algn="ctr" fontAlgn="base">
                <a:spcBef>
                  <a:spcPct val="0"/>
                </a:spcBef>
                <a:spcAft>
                  <a:spcPct val="0"/>
                </a:spcAft>
              </a:pPr>
              <a:r>
                <a:rPr lang="en-US" sz="1000" dirty="0">
                  <a:solidFill>
                    <a:srgbClr val="FFFFFF"/>
                  </a:solidFill>
                </a:rPr>
                <a:t>OS</a:t>
              </a:r>
            </a:p>
          </p:txBody>
        </p:sp>
        <p:grpSp>
          <p:nvGrpSpPr>
            <p:cNvPr id="17" name="Group 109"/>
            <p:cNvGrpSpPr/>
            <p:nvPr/>
          </p:nvGrpSpPr>
          <p:grpSpPr>
            <a:xfrm>
              <a:off x="6174524" y="2628691"/>
              <a:ext cx="924639" cy="640080"/>
              <a:chOff x="6004940" y="2619157"/>
              <a:chExt cx="924639" cy="640080"/>
            </a:xfrm>
          </p:grpSpPr>
          <p:pic>
            <p:nvPicPr>
              <p:cNvPr id="116" name="Picture 2" descr="C:\Users\Abject-3D\Desktop\VMWare Files\FINAL diagrams\Basic Virtualization\3D PNGs\ICON_ThinApp_3D_Q408_Comm_7.png"/>
              <p:cNvPicPr>
                <a:picLocks noChangeAspect="1" noChangeArrowheads="1"/>
              </p:cNvPicPr>
              <p:nvPr/>
            </p:nvPicPr>
            <p:blipFill>
              <a:blip r:embed="rId8" cstate="email"/>
              <a:srcRect/>
              <a:stretch>
                <a:fillRect/>
              </a:stretch>
            </p:blipFill>
            <p:spPr bwMode="auto">
              <a:xfrm>
                <a:off x="6157603" y="2619157"/>
                <a:ext cx="771976" cy="640080"/>
              </a:xfrm>
              <a:prstGeom prst="rect">
                <a:avLst/>
              </a:prstGeom>
              <a:noFill/>
            </p:spPr>
          </p:pic>
          <p:sp>
            <p:nvSpPr>
              <p:cNvPr id="117" name="TextBox 116"/>
              <p:cNvSpPr txBox="1"/>
              <p:nvPr/>
            </p:nvSpPr>
            <p:spPr>
              <a:xfrm>
                <a:off x="6004940" y="2882275"/>
                <a:ext cx="740375" cy="276999"/>
              </a:xfrm>
              <a:prstGeom prst="rect">
                <a:avLst/>
              </a:prstGeom>
              <a:noFill/>
              <a:scene3d>
                <a:camera prst="orthographicFront">
                  <a:rot lat="2400000" lon="2520000" rev="0"/>
                </a:camera>
                <a:lightRig rig="threePt" dir="t"/>
              </a:scene3d>
              <a:sp3d z="38100"/>
            </p:spPr>
            <p:txBody>
              <a:bodyPr wrap="square" rtlCol="0">
                <a:spAutoFit/>
                <a:scene3d>
                  <a:camera prst="isometricOffAxis2Top">
                    <a:rot lat="18075715" lon="2520000" rev="18141449"/>
                  </a:camera>
                  <a:lightRig rig="threePt" dir="t"/>
                </a:scene3d>
              </a:bodyPr>
              <a:lstStyle/>
              <a:p>
                <a:pPr fontAlgn="base">
                  <a:spcBef>
                    <a:spcPct val="0"/>
                  </a:spcBef>
                  <a:spcAft>
                    <a:spcPct val="0"/>
                  </a:spcAft>
                </a:pPr>
                <a:r>
                  <a:rPr lang="en-US" sz="1200" b="1" dirty="0">
                    <a:solidFill>
                      <a:srgbClr val="FFFFFF"/>
                    </a:solidFill>
                  </a:rPr>
                  <a:t>App</a:t>
                </a:r>
              </a:p>
            </p:txBody>
          </p:sp>
          <p:pic>
            <p:nvPicPr>
              <p:cNvPr id="118" name="Picture 4" descr="springLogoNew"/>
              <p:cNvPicPr>
                <a:picLocks noChangeAspect="1" noChangeArrowheads="1"/>
              </p:cNvPicPr>
              <p:nvPr/>
            </p:nvPicPr>
            <p:blipFill>
              <a:blip r:embed="rId9" cstate="screen">
                <a:clrChange>
                  <a:clrFrom>
                    <a:srgbClr val="F5FFF3"/>
                  </a:clrFrom>
                  <a:clrTo>
                    <a:srgbClr val="F5FFF3">
                      <a:alpha val="0"/>
                    </a:srgbClr>
                  </a:clrTo>
                </a:clrChange>
                <a:extLst>
                  <a:ext uri="{28A0092B-C50C-407E-A947-70E740481C1C}">
                    <a14:useLocalDpi xmlns:a14="http://schemas.microsoft.com/office/drawing/2010/main"/>
                  </a:ext>
                </a:extLst>
              </a:blip>
              <a:srcRect/>
              <a:stretch>
                <a:fillRect/>
              </a:stretch>
            </p:blipFill>
            <p:spPr bwMode="auto">
              <a:xfrm>
                <a:off x="6290216" y="2687251"/>
                <a:ext cx="506750" cy="313859"/>
              </a:xfrm>
              <a:prstGeom prst="rect">
                <a:avLst/>
              </a:prstGeom>
              <a:noFill/>
              <a:ln w="28575">
                <a:noFill/>
                <a:miter lim="800000"/>
                <a:headEnd/>
                <a:tailEnd/>
              </a:ln>
            </p:spPr>
          </p:pic>
        </p:grpSp>
        <p:grpSp>
          <p:nvGrpSpPr>
            <p:cNvPr id="18" name="Group 110"/>
            <p:cNvGrpSpPr/>
            <p:nvPr/>
          </p:nvGrpSpPr>
          <p:grpSpPr>
            <a:xfrm>
              <a:off x="7112152" y="2713781"/>
              <a:ext cx="469900" cy="469900"/>
              <a:chOff x="6942568" y="2704247"/>
              <a:chExt cx="469900" cy="469900"/>
            </a:xfrm>
          </p:grpSpPr>
          <p:pic>
            <p:nvPicPr>
              <p:cNvPr id="113" name="Picture 10" descr="ICON_VM_basic_flat_R2_Q408.png"/>
              <p:cNvPicPr>
                <a:picLocks noChangeAspect="1"/>
              </p:cNvPicPr>
              <p:nvPr/>
            </p:nvPicPr>
            <p:blipFill>
              <a:blip r:embed="rId10" cstate="email"/>
              <a:srcRect/>
              <a:stretch>
                <a:fillRect/>
              </a:stretch>
            </p:blipFill>
            <p:spPr bwMode="auto">
              <a:xfrm>
                <a:off x="6942568" y="2704247"/>
                <a:ext cx="469900" cy="469900"/>
              </a:xfrm>
              <a:prstGeom prst="rect">
                <a:avLst/>
              </a:prstGeom>
              <a:noFill/>
              <a:ln w="9525">
                <a:noFill/>
                <a:miter lim="800000"/>
                <a:headEnd/>
                <a:tailEnd/>
              </a:ln>
            </p:spPr>
          </p:pic>
          <p:pic>
            <p:nvPicPr>
              <p:cNvPr id="114" name="Picture 24" descr="ICON_OSWindows_Q308"/>
              <p:cNvPicPr>
                <a:picLocks noChangeAspect="1" noChangeArrowheads="1"/>
              </p:cNvPicPr>
              <p:nvPr/>
            </p:nvPicPr>
            <p:blipFill>
              <a:blip r:embed="rId11" cstate="print">
                <a:grayscl/>
              </a:blip>
              <a:srcRect/>
              <a:stretch>
                <a:fillRect/>
              </a:stretch>
            </p:blipFill>
            <p:spPr bwMode="auto">
              <a:xfrm rot="1204461">
                <a:off x="6998769" y="2747131"/>
                <a:ext cx="357499" cy="384133"/>
              </a:xfrm>
              <a:prstGeom prst="rect">
                <a:avLst/>
              </a:prstGeom>
              <a:noFill/>
              <a:ln w="9525">
                <a:noFill/>
                <a:miter lim="800000"/>
                <a:headEnd/>
                <a:tailEnd/>
              </a:ln>
            </p:spPr>
          </p:pic>
          <p:pic>
            <p:nvPicPr>
              <p:cNvPr id="115" name="Picture 148" descr="tomcat-logo.gif"/>
              <p:cNvPicPr>
                <a:picLocks noChangeAspect="1"/>
              </p:cNvPicPr>
              <p:nvPr/>
            </p:nvPicPr>
            <p:blipFill>
              <a:blip r:embed="rId12" cstate="print">
                <a:clrChange>
                  <a:clrFrom>
                    <a:srgbClr val="FFFFFF"/>
                  </a:clrFrom>
                  <a:clrTo>
                    <a:srgbClr val="FFFFFF">
                      <a:alpha val="0"/>
                    </a:srgbClr>
                  </a:clrTo>
                </a:clrChange>
              </a:blip>
              <a:srcRect/>
              <a:stretch>
                <a:fillRect/>
              </a:stretch>
            </p:blipFill>
            <p:spPr bwMode="auto">
              <a:xfrm>
                <a:off x="6991034" y="2811153"/>
                <a:ext cx="372969" cy="256089"/>
              </a:xfrm>
              <a:prstGeom prst="rect">
                <a:avLst/>
              </a:prstGeom>
              <a:noFill/>
              <a:ln w="9525">
                <a:noFill/>
                <a:miter lim="800000"/>
                <a:headEnd/>
                <a:tailEnd/>
              </a:ln>
            </p:spPr>
          </p:pic>
        </p:grpSp>
      </p:grpSp>
      <p:cxnSp>
        <p:nvCxnSpPr>
          <p:cNvPr id="128" name="Straight Arrow Connector 127"/>
          <p:cNvCxnSpPr>
            <a:stCxn id="269" idx="1"/>
            <a:endCxn id="260" idx="3"/>
          </p:cNvCxnSpPr>
          <p:nvPr/>
        </p:nvCxnSpPr>
        <p:spPr bwMode="auto">
          <a:xfrm flipH="1">
            <a:off x="4100766" y="3763073"/>
            <a:ext cx="695158" cy="10922"/>
          </a:xfrm>
          <a:prstGeom prst="straightConnector1">
            <a:avLst/>
          </a:prstGeom>
          <a:solidFill>
            <a:srgbClr val="0095D3"/>
          </a:solidFill>
          <a:ln w="19050" cap="flat" cmpd="sng" algn="ctr">
            <a:solidFill>
              <a:schemeClr val="tx1">
                <a:lumMod val="75000"/>
              </a:schemeClr>
            </a:solidFill>
            <a:prstDash val="solid"/>
            <a:round/>
            <a:headEnd type="triangle" w="med" len="med"/>
            <a:tailEnd type="triangle" w="med" len="med"/>
          </a:ln>
          <a:effectLst/>
        </p:spPr>
      </p:cxnSp>
      <p:cxnSp>
        <p:nvCxnSpPr>
          <p:cNvPr id="85" name="Elbow Connector 84"/>
          <p:cNvCxnSpPr>
            <a:stCxn id="364" idx="0"/>
            <a:endCxn id="260" idx="2"/>
          </p:cNvCxnSpPr>
          <p:nvPr/>
        </p:nvCxnSpPr>
        <p:spPr bwMode="auto">
          <a:xfrm rot="5400000" flipH="1" flipV="1">
            <a:off x="2689522" y="4024478"/>
            <a:ext cx="647983" cy="948328"/>
          </a:xfrm>
          <a:prstGeom prst="bentConnector3">
            <a:avLst>
              <a:gd name="adj1" fmla="val 50000"/>
            </a:avLst>
          </a:prstGeom>
          <a:solidFill>
            <a:srgbClr val="0095D3"/>
          </a:solidFill>
          <a:ln w="15875" cap="flat" cmpd="sng" algn="ctr">
            <a:solidFill>
              <a:schemeClr val="tx1"/>
            </a:solidFill>
            <a:prstDash val="solid"/>
            <a:round/>
            <a:headEnd type="triangle" w="med" len="med"/>
            <a:tailEnd type="triangle" w="med" len="med"/>
          </a:ln>
          <a:effectLst/>
        </p:spPr>
      </p:cxnSp>
      <p:sp>
        <p:nvSpPr>
          <p:cNvPr id="75" name="Rounded Rectangle 74"/>
          <p:cNvSpPr/>
          <p:nvPr/>
        </p:nvSpPr>
        <p:spPr bwMode="auto">
          <a:xfrm>
            <a:off x="2036078" y="4785879"/>
            <a:ext cx="963962" cy="927323"/>
          </a:xfrm>
          <a:prstGeom prst="roundRect">
            <a:avLst>
              <a:gd name="adj" fmla="val 2319"/>
            </a:avLst>
          </a:prstGeom>
          <a:noFill/>
          <a:ln w="28575">
            <a:solidFill>
              <a:schemeClr val="accent1">
                <a:lumMod val="60000"/>
                <a:lumOff val="40000"/>
              </a:schemeClr>
            </a:solidFill>
            <a:round/>
            <a:headEnd/>
            <a:tailEnd/>
          </a:ln>
        </p:spPr>
        <p:txBody>
          <a:bodyPr wrap="none" lIns="0" tIns="0" rIns="0" bIns="0" rtlCol="0" anchor="ctr"/>
          <a:lstStyle/>
          <a:p>
            <a:endParaRPr lang="en-US" sz="1800" dirty="0" err="1" smtClean="0">
              <a:solidFill>
                <a:srgbClr val="FFFFFF"/>
              </a:solidFill>
            </a:endParaRPr>
          </a:p>
        </p:txBody>
      </p:sp>
      <p:sp>
        <p:nvSpPr>
          <p:cNvPr id="72" name="Rounded Rectangle 71"/>
          <p:cNvSpPr/>
          <p:nvPr/>
        </p:nvSpPr>
        <p:spPr bwMode="auto">
          <a:xfrm>
            <a:off x="2339474" y="1884949"/>
            <a:ext cx="855580" cy="904595"/>
          </a:xfrm>
          <a:prstGeom prst="roundRect">
            <a:avLst>
              <a:gd name="adj" fmla="val 2319"/>
            </a:avLst>
          </a:prstGeom>
          <a:noFill/>
          <a:ln w="28575">
            <a:solidFill>
              <a:schemeClr val="accent1">
                <a:lumMod val="60000"/>
                <a:lumOff val="40000"/>
              </a:schemeClr>
            </a:solidFill>
            <a:round/>
            <a:headEnd/>
            <a:tailEnd/>
          </a:ln>
        </p:spPr>
        <p:txBody>
          <a:bodyPr wrap="none" lIns="0" tIns="0" rIns="0" bIns="0" rtlCol="0" anchor="ctr"/>
          <a:lstStyle/>
          <a:p>
            <a:endParaRPr lang="en-US" sz="1800" dirty="0" err="1" smtClean="0">
              <a:solidFill>
                <a:srgbClr val="FFFFFF"/>
              </a:solidFill>
            </a:endParaRPr>
          </a:p>
        </p:txBody>
      </p:sp>
      <p:sp>
        <p:nvSpPr>
          <p:cNvPr id="73" name="Rounded Rectangle 72"/>
          <p:cNvSpPr/>
          <p:nvPr/>
        </p:nvSpPr>
        <p:spPr bwMode="auto">
          <a:xfrm>
            <a:off x="2780632" y="3347898"/>
            <a:ext cx="1417052" cy="829733"/>
          </a:xfrm>
          <a:prstGeom prst="roundRect">
            <a:avLst>
              <a:gd name="adj" fmla="val 2319"/>
            </a:avLst>
          </a:prstGeom>
          <a:noFill/>
          <a:ln w="28575">
            <a:solidFill>
              <a:schemeClr val="accent1">
                <a:lumMod val="60000"/>
                <a:lumOff val="40000"/>
              </a:schemeClr>
            </a:solidFill>
            <a:round/>
            <a:headEnd/>
            <a:tailEnd/>
          </a:ln>
        </p:spPr>
        <p:txBody>
          <a:bodyPr wrap="none" lIns="0" tIns="0" rIns="0" bIns="0" rtlCol="0" anchor="ctr"/>
          <a:lstStyle/>
          <a:p>
            <a:endParaRPr lang="en-US" sz="1800" dirty="0" err="1" smtClean="0">
              <a:solidFill>
                <a:srgbClr val="FFFFFF"/>
              </a:solidFill>
            </a:endParaRPr>
          </a:p>
        </p:txBody>
      </p:sp>
      <p:cxnSp>
        <p:nvCxnSpPr>
          <p:cNvPr id="78" name="Straight Connector 77"/>
          <p:cNvCxnSpPr/>
          <p:nvPr/>
        </p:nvCxnSpPr>
        <p:spPr bwMode="auto">
          <a:xfrm>
            <a:off x="2740526" y="1256632"/>
            <a:ext cx="10715" cy="614932"/>
          </a:xfrm>
          <a:prstGeom prst="line">
            <a:avLst/>
          </a:prstGeom>
          <a:solidFill>
            <a:srgbClr val="0095D3"/>
          </a:solidFill>
          <a:ln w="25400" cap="flat" cmpd="sng" algn="ctr">
            <a:solidFill>
              <a:schemeClr val="accent1">
                <a:lumMod val="60000"/>
                <a:lumOff val="40000"/>
              </a:schemeClr>
            </a:solidFill>
            <a:prstDash val="solid"/>
            <a:round/>
            <a:headEnd type="none" w="med" len="med"/>
            <a:tailEnd type="triangle" w="lg" len="lg"/>
          </a:ln>
          <a:effectLst/>
        </p:spPr>
      </p:cxnSp>
      <p:cxnSp>
        <p:nvCxnSpPr>
          <p:cNvPr id="130" name="Elbow Connector 129"/>
          <p:cNvCxnSpPr/>
          <p:nvPr/>
        </p:nvCxnSpPr>
        <p:spPr bwMode="auto">
          <a:xfrm rot="16200000" flipV="1">
            <a:off x="2775113" y="2700896"/>
            <a:ext cx="608380" cy="720497"/>
          </a:xfrm>
          <a:prstGeom prst="bentConnector3">
            <a:avLst>
              <a:gd name="adj1" fmla="val 50000"/>
            </a:avLst>
          </a:prstGeom>
          <a:solidFill>
            <a:srgbClr val="0095D3"/>
          </a:solidFill>
          <a:ln w="15875" cap="flat" cmpd="sng" algn="ctr">
            <a:solidFill>
              <a:schemeClr val="accent1">
                <a:lumMod val="60000"/>
                <a:lumOff val="40000"/>
              </a:schemeClr>
            </a:solidFill>
            <a:prstDash val="solid"/>
            <a:round/>
            <a:headEnd type="triangle" w="med" len="med"/>
            <a:tailEnd type="triangle" w="med" len="med"/>
          </a:ln>
          <a:effectLst/>
        </p:spPr>
      </p:cxnSp>
      <p:grpSp>
        <p:nvGrpSpPr>
          <p:cNvPr id="131" name="App Health Box"/>
          <p:cNvGrpSpPr/>
          <p:nvPr/>
        </p:nvGrpSpPr>
        <p:grpSpPr>
          <a:xfrm>
            <a:off x="6029159" y="860924"/>
            <a:ext cx="2852821" cy="5229965"/>
            <a:chOff x="5694947" y="847556"/>
            <a:chExt cx="3240506" cy="5296570"/>
          </a:xfrm>
        </p:grpSpPr>
        <p:sp>
          <p:nvSpPr>
            <p:cNvPr id="132" name="App Health Box"/>
            <p:cNvSpPr/>
            <p:nvPr/>
          </p:nvSpPr>
          <p:spPr bwMode="auto">
            <a:xfrm>
              <a:off x="5694947" y="847556"/>
              <a:ext cx="3240506" cy="5296570"/>
            </a:xfrm>
            <a:prstGeom prst="roundRect">
              <a:avLst>
                <a:gd name="adj" fmla="val 2319"/>
              </a:avLst>
            </a:prstGeom>
            <a:solidFill>
              <a:schemeClr val="bg2">
                <a:lumMod val="40000"/>
                <a:lumOff val="60000"/>
              </a:schemeClr>
            </a:solidFill>
            <a:ln w="38100">
              <a:solidFill>
                <a:schemeClr val="accent3"/>
              </a:solidFill>
              <a:round/>
              <a:headEnd/>
              <a:tailEnd/>
            </a:ln>
          </p:spPr>
          <p:txBody>
            <a:bodyPr wrap="none" lIns="0" tIns="0" rIns="0" bIns="0" rtlCol="0" anchor="ctr"/>
            <a:lstStyle/>
            <a:p>
              <a:endParaRPr lang="en-US" sz="1800" dirty="0" err="1" smtClean="0">
                <a:solidFill>
                  <a:srgbClr val="FFFFFF"/>
                </a:solidFill>
              </a:endParaRPr>
            </a:p>
          </p:txBody>
        </p:sp>
        <p:sp>
          <p:nvSpPr>
            <p:cNvPr id="133" name="Rectangle 132"/>
            <p:cNvSpPr/>
            <p:nvPr/>
          </p:nvSpPr>
          <p:spPr>
            <a:xfrm>
              <a:off x="5862915" y="903944"/>
              <a:ext cx="2944200" cy="400110"/>
            </a:xfrm>
            <a:prstGeom prst="rect">
              <a:avLst/>
            </a:prstGeom>
            <a:effectLst>
              <a:outerShdw blurRad="50800" dist="38100" dir="5400000" algn="t" rotWithShape="0">
                <a:prstClr val="black">
                  <a:alpha val="40000"/>
                </a:prstClr>
              </a:outerShdw>
            </a:effectLst>
          </p:spPr>
          <p:txBody>
            <a:bodyPr wrap="square">
              <a:spAutoFit/>
            </a:bodyPr>
            <a:lstStyle/>
            <a:p>
              <a:pPr algn="l"/>
              <a:r>
                <a:rPr lang="en-US" sz="2000" b="1" dirty="0">
                  <a:solidFill>
                    <a:schemeClr val="accent3"/>
                  </a:solidFill>
                </a:rPr>
                <a:t> </a:t>
              </a:r>
              <a:r>
                <a:rPr lang="en-US" sz="2000" b="1" dirty="0" smtClean="0">
                  <a:solidFill>
                    <a:schemeClr val="accent3"/>
                  </a:solidFill>
                </a:rPr>
                <a:t>Application Health</a:t>
              </a:r>
              <a:endParaRPr lang="en-US" sz="2000" b="1" dirty="0">
                <a:solidFill>
                  <a:schemeClr val="accent3"/>
                </a:solidFill>
              </a:endParaRPr>
            </a:p>
          </p:txBody>
        </p:sp>
        <p:sp>
          <p:nvSpPr>
            <p:cNvPr id="134" name="Cross 133"/>
            <p:cNvSpPr/>
            <p:nvPr/>
          </p:nvSpPr>
          <p:spPr bwMode="auto">
            <a:xfrm>
              <a:off x="8582436" y="903039"/>
              <a:ext cx="310673" cy="310673"/>
            </a:xfrm>
            <a:prstGeom prst="plus">
              <a:avLst>
                <a:gd name="adj" fmla="val 31301"/>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2700">
              <a:noFill/>
              <a:round/>
              <a:headEnd/>
              <a:tailEnd/>
            </a:ln>
            <a:effectLst>
              <a:outerShdw blurRad="50800" dist="38100" dir="5400000" algn="t"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grpSp>
        <p:nvGrpSpPr>
          <p:cNvPr id="143" name="App Infra"/>
          <p:cNvGrpSpPr/>
          <p:nvPr/>
        </p:nvGrpSpPr>
        <p:grpSpPr>
          <a:xfrm>
            <a:off x="6176211" y="2901870"/>
            <a:ext cx="2630904" cy="1563183"/>
            <a:chOff x="5862789" y="2901870"/>
            <a:chExt cx="2944326" cy="1563183"/>
          </a:xfrm>
        </p:grpSpPr>
        <p:sp>
          <p:nvSpPr>
            <p:cNvPr id="144" name="Rounded Rectangle 143"/>
            <p:cNvSpPr/>
            <p:nvPr/>
          </p:nvSpPr>
          <p:spPr bwMode="auto">
            <a:xfrm>
              <a:off x="5862789" y="2955756"/>
              <a:ext cx="2929490" cy="1509297"/>
            </a:xfrm>
            <a:prstGeom prst="roundRect">
              <a:avLst>
                <a:gd name="adj" fmla="val 2319"/>
              </a:avLst>
            </a:prstGeom>
            <a:solidFill>
              <a:schemeClr val="bg1"/>
            </a:solidFill>
            <a:ln w="6350">
              <a:solidFill>
                <a:schemeClr val="bg2">
                  <a:lumMod val="75000"/>
                </a:schemeClr>
              </a:solidFill>
              <a:round/>
              <a:headEnd/>
              <a:tailEnd/>
            </a:ln>
          </p:spPr>
          <p:txBody>
            <a:bodyPr wrap="none" lIns="0" tIns="0" rIns="0" bIns="0" rtlCol="0" anchor="ctr"/>
            <a:lstStyle/>
            <a:p>
              <a:endParaRPr lang="en-US" sz="1800" dirty="0" err="1" smtClean="0">
                <a:solidFill>
                  <a:srgbClr val="FFFFFF"/>
                </a:solidFill>
              </a:endParaRPr>
            </a:p>
          </p:txBody>
        </p:sp>
        <p:grpSp>
          <p:nvGrpSpPr>
            <p:cNvPr id="145" name="Group 50"/>
            <p:cNvGrpSpPr/>
            <p:nvPr/>
          </p:nvGrpSpPr>
          <p:grpSpPr>
            <a:xfrm>
              <a:off x="5862789" y="2901870"/>
              <a:ext cx="2944326" cy="429370"/>
              <a:chOff x="5718411" y="2613114"/>
              <a:chExt cx="3216608" cy="429370"/>
            </a:xfrm>
          </p:grpSpPr>
          <p:grpSp>
            <p:nvGrpSpPr>
              <p:cNvPr id="147" name="Group 14"/>
              <p:cNvGrpSpPr/>
              <p:nvPr/>
            </p:nvGrpSpPr>
            <p:grpSpPr>
              <a:xfrm>
                <a:off x="5718549" y="2613114"/>
                <a:ext cx="3216470" cy="429370"/>
                <a:chOff x="5718549" y="2613114"/>
                <a:chExt cx="3216470" cy="429370"/>
              </a:xfrm>
            </p:grpSpPr>
            <p:sp>
              <p:nvSpPr>
                <p:cNvPr id="149" name="Rounded Rectangle 148"/>
                <p:cNvSpPr/>
                <p:nvPr/>
              </p:nvSpPr>
              <p:spPr bwMode="auto">
                <a:xfrm>
                  <a:off x="5718549" y="2613114"/>
                  <a:ext cx="3216470" cy="395785"/>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w="12700">
                  <a:noFill/>
                  <a:round/>
                  <a:headEnd/>
                  <a:tailEnd/>
                </a:ln>
              </p:spPr>
              <p:txBody>
                <a:bodyPr wrap="none" lIns="0" tIns="0" rIns="0" bIns="0" rtlCol="0" anchor="ctr"/>
                <a:lstStyle/>
                <a:p>
                  <a:endParaRPr lang="en-US" sz="1600" b="1" dirty="0" smtClean="0">
                    <a:solidFill>
                      <a:srgbClr val="FFFFFF"/>
                    </a:solidFill>
                  </a:endParaRPr>
                </a:p>
              </p:txBody>
            </p:sp>
            <p:sp>
              <p:nvSpPr>
                <p:cNvPr id="150" name="Rectangle 149"/>
                <p:cNvSpPr/>
                <p:nvPr/>
              </p:nvSpPr>
              <p:spPr bwMode="auto">
                <a:xfrm>
                  <a:off x="5718549" y="2909861"/>
                  <a:ext cx="3216153" cy="132623"/>
                </a:xfrm>
                <a:prstGeom prst="rect">
                  <a:avLst/>
                </a:prstGeom>
                <a:solidFill>
                  <a:schemeClr val="accent4">
                    <a:lumMod val="75000"/>
                  </a:schemeClr>
                </a:solidFill>
                <a:ln w="19050">
                  <a:noFill/>
                  <a:round/>
                  <a:headEnd/>
                  <a:tailEnd/>
                </a:ln>
              </p:spPr>
              <p:txBody>
                <a:bodyPr wrap="none" lIns="0" tIns="0" rIns="0" bIns="0" rtlCol="0" anchor="ctr"/>
                <a:lstStyle/>
                <a:p>
                  <a:endParaRPr lang="en-US" sz="1600" dirty="0" err="1" smtClean="0">
                    <a:solidFill>
                      <a:srgbClr val="FFFFFF"/>
                    </a:solidFill>
                  </a:endParaRPr>
                </a:p>
              </p:txBody>
            </p:sp>
          </p:grpSp>
          <p:sp>
            <p:nvSpPr>
              <p:cNvPr id="148" name="Rectangle 147"/>
              <p:cNvSpPr/>
              <p:nvPr/>
            </p:nvSpPr>
            <p:spPr>
              <a:xfrm>
                <a:off x="5718411" y="2667000"/>
                <a:ext cx="3162998" cy="307777"/>
              </a:xfrm>
              <a:prstGeom prst="rect">
                <a:avLst/>
              </a:prstGeom>
            </p:spPr>
            <p:txBody>
              <a:bodyPr wrap="square">
                <a:spAutoFit/>
              </a:bodyPr>
              <a:lstStyle/>
              <a:p>
                <a:r>
                  <a:rPr lang="en-US" sz="1400" b="1" dirty="0" smtClean="0">
                    <a:solidFill>
                      <a:srgbClr val="FFFFFF"/>
                    </a:solidFill>
                  </a:rPr>
                  <a:t>Application Infrastructure</a:t>
                </a:r>
                <a:endParaRPr lang="en-US" sz="1400" b="1" dirty="0">
                  <a:solidFill>
                    <a:srgbClr val="FFFFFF"/>
                  </a:solidFill>
                </a:endParaRPr>
              </a:p>
            </p:txBody>
          </p:sp>
        </p:grpSp>
        <p:sp>
          <p:nvSpPr>
            <p:cNvPr id="146" name="Rectangle 5"/>
            <p:cNvSpPr txBox="1">
              <a:spLocks noChangeArrowheads="1"/>
            </p:cNvSpPr>
            <p:nvPr/>
          </p:nvSpPr>
          <p:spPr bwMode="auto">
            <a:xfrm>
              <a:off x="6256421" y="3396242"/>
              <a:ext cx="2503775" cy="1038746"/>
            </a:xfrm>
            <a:prstGeom prst="rect">
              <a:avLst/>
            </a:prstGeom>
            <a:noFill/>
            <a:ln w="9525">
              <a:noFill/>
              <a:miter lim="800000"/>
              <a:headEnd/>
              <a:tailEnd/>
            </a:ln>
          </p:spPr>
          <p:txBody>
            <a:bodyPr wrap="square" lIns="0" tIns="0" rIns="0" bIns="0">
              <a:spAutoFit/>
            </a:bodyPr>
            <a:lstStyle/>
            <a:p>
              <a:pPr marL="233363" lvl="1" indent="-169863" algn="l" eaLnBrk="0" hangingPunct="0">
                <a:spcBef>
                  <a:spcPts val="0"/>
                </a:spcBef>
                <a:spcAft>
                  <a:spcPts val="300"/>
                </a:spcAft>
                <a:buClr>
                  <a:srgbClr val="0095D3">
                    <a:lumMod val="75000"/>
                  </a:srgbClr>
                </a:buClr>
                <a:buSzPct val="115000"/>
                <a:buFont typeface="Wingdings" pitchFamily="2" charset="2"/>
                <a:buChar char="§"/>
                <a:defRPr/>
              </a:pPr>
              <a:r>
                <a:rPr lang="en-US" sz="1300" dirty="0" smtClean="0">
                  <a:solidFill>
                    <a:srgbClr val="333333"/>
                  </a:solidFill>
                  <a:latin typeface="Arial"/>
                  <a:ea typeface="ＭＳ Ｐゴシック"/>
                </a:rPr>
                <a:t>Monitors infrastructure/middleware</a:t>
              </a:r>
            </a:p>
            <a:p>
              <a:pPr marL="233363" lvl="1" indent="-169863" algn="l" eaLnBrk="0" hangingPunct="0">
                <a:spcBef>
                  <a:spcPts val="0"/>
                </a:spcBef>
                <a:spcAft>
                  <a:spcPts val="300"/>
                </a:spcAft>
                <a:buClr>
                  <a:srgbClr val="0095D3">
                    <a:lumMod val="75000"/>
                  </a:srgbClr>
                </a:buClr>
                <a:buSzPct val="115000"/>
                <a:buFont typeface="Wingdings" pitchFamily="2" charset="2"/>
                <a:buChar char="§"/>
                <a:defRPr/>
              </a:pPr>
              <a:r>
                <a:rPr lang="en-US" sz="1300" dirty="0" smtClean="0">
                  <a:solidFill>
                    <a:srgbClr val="333333"/>
                  </a:solidFill>
                  <a:latin typeface="Arial"/>
                  <a:ea typeface="ＭＳ Ｐゴシック"/>
                </a:rPr>
                <a:t>Collects thousands of metrics across all tiers – web, app, messaging, DB.</a:t>
              </a:r>
            </a:p>
          </p:txBody>
        </p:sp>
      </p:grpSp>
      <p:grpSp>
        <p:nvGrpSpPr>
          <p:cNvPr id="151" name="Code"/>
          <p:cNvGrpSpPr/>
          <p:nvPr/>
        </p:nvGrpSpPr>
        <p:grpSpPr>
          <a:xfrm>
            <a:off x="6202946" y="4591765"/>
            <a:ext cx="2620212" cy="1370548"/>
            <a:chOff x="5847597" y="4543926"/>
            <a:chExt cx="2977753" cy="1498601"/>
          </a:xfrm>
        </p:grpSpPr>
        <p:sp>
          <p:nvSpPr>
            <p:cNvPr id="152" name="Rounded Rectangle 151"/>
            <p:cNvSpPr/>
            <p:nvPr/>
          </p:nvSpPr>
          <p:spPr bwMode="auto">
            <a:xfrm>
              <a:off x="5862789" y="4759159"/>
              <a:ext cx="2929490" cy="1283368"/>
            </a:xfrm>
            <a:prstGeom prst="roundRect">
              <a:avLst>
                <a:gd name="adj" fmla="val 2319"/>
              </a:avLst>
            </a:prstGeom>
            <a:solidFill>
              <a:schemeClr val="bg1"/>
            </a:solidFill>
            <a:ln w="6350">
              <a:solidFill>
                <a:schemeClr val="bg2">
                  <a:lumMod val="75000"/>
                </a:schemeClr>
              </a:solidFill>
              <a:round/>
              <a:headEnd/>
              <a:tailEnd/>
            </a:ln>
          </p:spPr>
          <p:txBody>
            <a:bodyPr wrap="none" lIns="0" tIns="0" rIns="0" bIns="0" rtlCol="0" anchor="ctr"/>
            <a:lstStyle/>
            <a:p>
              <a:endParaRPr lang="en-US" sz="1800" dirty="0" err="1" smtClean="0">
                <a:solidFill>
                  <a:srgbClr val="FFFFFF"/>
                </a:solidFill>
              </a:endParaRPr>
            </a:p>
          </p:txBody>
        </p:sp>
        <p:grpSp>
          <p:nvGrpSpPr>
            <p:cNvPr id="153" name="Group 39"/>
            <p:cNvGrpSpPr/>
            <p:nvPr/>
          </p:nvGrpSpPr>
          <p:grpSpPr>
            <a:xfrm>
              <a:off x="5847597" y="4543926"/>
              <a:ext cx="2977753" cy="475381"/>
              <a:chOff x="5701813" y="4495800"/>
              <a:chExt cx="3253126" cy="475381"/>
            </a:xfrm>
          </p:grpSpPr>
          <p:grpSp>
            <p:nvGrpSpPr>
              <p:cNvPr id="155" name="Group 17"/>
              <p:cNvGrpSpPr/>
              <p:nvPr/>
            </p:nvGrpSpPr>
            <p:grpSpPr>
              <a:xfrm>
                <a:off x="5701813" y="4532204"/>
                <a:ext cx="3253126" cy="438977"/>
                <a:chOff x="5701813" y="4532204"/>
                <a:chExt cx="3253126" cy="438977"/>
              </a:xfrm>
            </p:grpSpPr>
            <p:sp>
              <p:nvSpPr>
                <p:cNvPr id="158" name="Rectangle 157"/>
                <p:cNvSpPr/>
                <p:nvPr/>
              </p:nvSpPr>
              <p:spPr bwMode="auto">
                <a:xfrm>
                  <a:off x="5718549" y="4726629"/>
                  <a:ext cx="3216153" cy="132623"/>
                </a:xfrm>
                <a:prstGeom prst="rect">
                  <a:avLst/>
                </a:prstGeom>
                <a:solidFill>
                  <a:schemeClr val="accent1">
                    <a:lumMod val="75000"/>
                  </a:schemeClr>
                </a:solidFill>
                <a:ln w="19050">
                  <a:noFill/>
                  <a:round/>
                  <a:headEnd/>
                  <a:tailEnd/>
                </a:ln>
              </p:spPr>
              <p:txBody>
                <a:bodyPr wrap="none" lIns="0" tIns="0" rIns="0" bIns="0" rtlCol="0" anchor="ctr"/>
                <a:lstStyle/>
                <a:p>
                  <a:endParaRPr lang="en-US" sz="1600" dirty="0" err="1" smtClean="0">
                    <a:solidFill>
                      <a:srgbClr val="FFFFFF"/>
                    </a:solidFill>
                  </a:endParaRPr>
                </a:p>
              </p:txBody>
            </p:sp>
            <p:sp>
              <p:nvSpPr>
                <p:cNvPr id="157" name="Rounded Rectangle 156"/>
                <p:cNvSpPr/>
                <p:nvPr/>
              </p:nvSpPr>
              <p:spPr bwMode="auto">
                <a:xfrm>
                  <a:off x="5701813" y="4532204"/>
                  <a:ext cx="3253126" cy="438977"/>
                </a:xfrm>
                <a:prstGeom prst="roundRect">
                  <a:avLst/>
                </a:prstGeom>
                <a:solidFill>
                  <a:schemeClr val="accent5"/>
                </a:solidFill>
                <a:ln w="12700">
                  <a:noFill/>
                  <a:round/>
                  <a:headEnd/>
                  <a:tailEnd/>
                </a:ln>
              </p:spPr>
              <p:txBody>
                <a:bodyPr wrap="none" lIns="0" tIns="0" rIns="0" bIns="0" rtlCol="0" anchor="ctr"/>
                <a:lstStyle/>
                <a:p>
                  <a:endParaRPr lang="en-US" sz="1600" b="1" dirty="0" smtClean="0">
                    <a:solidFill>
                      <a:srgbClr val="FFFFFF"/>
                    </a:solidFill>
                  </a:endParaRPr>
                </a:p>
              </p:txBody>
            </p:sp>
          </p:grpSp>
          <p:sp>
            <p:nvSpPr>
              <p:cNvPr id="156" name="Rectangle 155"/>
              <p:cNvSpPr/>
              <p:nvPr/>
            </p:nvSpPr>
            <p:spPr>
              <a:xfrm>
                <a:off x="5718410" y="4495800"/>
                <a:ext cx="3236524" cy="336534"/>
              </a:xfrm>
              <a:prstGeom prst="rect">
                <a:avLst/>
              </a:prstGeom>
            </p:spPr>
            <p:txBody>
              <a:bodyPr wrap="square">
                <a:spAutoFit/>
              </a:bodyPr>
              <a:lstStyle/>
              <a:p>
                <a:r>
                  <a:rPr lang="en-US" sz="1400" b="1" dirty="0" smtClean="0">
                    <a:solidFill>
                      <a:srgbClr val="FFFFFF"/>
                    </a:solidFill>
                  </a:rPr>
                  <a:t>Code</a:t>
                </a:r>
                <a:endParaRPr lang="en-US" sz="1400" b="1" dirty="0">
                  <a:solidFill>
                    <a:srgbClr val="FFFFFF"/>
                  </a:solidFill>
                </a:endParaRPr>
              </a:p>
            </p:txBody>
          </p:sp>
        </p:grpSp>
        <p:sp>
          <p:nvSpPr>
            <p:cNvPr id="154" name="Rectangle 5"/>
            <p:cNvSpPr txBox="1">
              <a:spLocks noChangeArrowheads="1"/>
            </p:cNvSpPr>
            <p:nvPr/>
          </p:nvSpPr>
          <p:spPr bwMode="auto">
            <a:xfrm>
              <a:off x="5925387" y="4972380"/>
              <a:ext cx="2834808" cy="838691"/>
            </a:xfrm>
            <a:prstGeom prst="rect">
              <a:avLst/>
            </a:prstGeom>
            <a:noFill/>
            <a:ln w="9525">
              <a:noFill/>
              <a:miter lim="800000"/>
              <a:headEnd/>
              <a:tailEnd/>
            </a:ln>
          </p:spPr>
          <p:txBody>
            <a:bodyPr wrap="square" lIns="0" tIns="0" rIns="0" bIns="0">
              <a:spAutoFit/>
            </a:bodyPr>
            <a:lstStyle/>
            <a:p>
              <a:pPr marL="233363" lvl="1" indent="-169863" algn="l" eaLnBrk="0" hangingPunct="0">
                <a:spcBef>
                  <a:spcPts val="0"/>
                </a:spcBef>
                <a:spcAft>
                  <a:spcPts val="300"/>
                </a:spcAft>
                <a:buClr>
                  <a:srgbClr val="0095D3">
                    <a:lumMod val="75000"/>
                  </a:srgbClr>
                </a:buClr>
                <a:buSzPct val="115000"/>
                <a:buFont typeface="Wingdings" pitchFamily="2" charset="2"/>
                <a:buChar char="§"/>
                <a:defRPr/>
              </a:pPr>
              <a:r>
                <a:rPr lang="en-US" sz="1300" dirty="0" smtClean="0">
                  <a:solidFill>
                    <a:srgbClr val="333333"/>
                  </a:solidFill>
                  <a:latin typeface="Arial"/>
                  <a:ea typeface="ＭＳ Ｐゴシック"/>
                </a:rPr>
                <a:t>Instruments the application code to easily detect “bad code” that impacts application performance</a:t>
              </a:r>
            </a:p>
            <a:p>
              <a:pPr marL="63500" lvl="1" algn="l" eaLnBrk="0" hangingPunct="0">
                <a:spcBef>
                  <a:spcPts val="0"/>
                </a:spcBef>
                <a:spcAft>
                  <a:spcPts val="300"/>
                </a:spcAft>
                <a:buClr>
                  <a:srgbClr val="0095D3">
                    <a:lumMod val="75000"/>
                  </a:srgbClr>
                </a:buClr>
                <a:buSzPct val="115000"/>
                <a:defRPr/>
              </a:pPr>
              <a:endParaRPr lang="en-US" sz="1300" dirty="0" smtClean="0">
                <a:solidFill>
                  <a:srgbClr val="333333"/>
                </a:solidFill>
                <a:latin typeface="Arial"/>
                <a:ea typeface="ＭＳ Ｐゴシック"/>
              </a:endParaRPr>
            </a:p>
          </p:txBody>
        </p:sp>
      </p:grpSp>
      <p:pic>
        <p:nvPicPr>
          <p:cNvPr id="159" name="Picture 158" descr="VMW-ICON-MacBook.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87705" y="512030"/>
            <a:ext cx="988415" cy="1009166"/>
          </a:xfrm>
          <a:prstGeom prst="rect">
            <a:avLst/>
          </a:prstGeom>
        </p:spPr>
      </p:pic>
      <p:sp>
        <p:nvSpPr>
          <p:cNvPr id="161" name="Rounded Rectangular Callout 160"/>
          <p:cNvSpPr/>
          <p:nvPr/>
        </p:nvSpPr>
        <p:spPr bwMode="auto">
          <a:xfrm>
            <a:off x="818247" y="1276270"/>
            <a:ext cx="1660592" cy="431527"/>
          </a:xfrm>
          <a:prstGeom prst="wedgeRoundRectCallout">
            <a:avLst>
              <a:gd name="adj1" fmla="val 69275"/>
              <a:gd name="adj2" fmla="val -12076"/>
              <a:gd name="adj3" fmla="val 16667"/>
            </a:avLst>
          </a:prstGeom>
          <a:solidFill>
            <a:schemeClr val="accent1">
              <a:lumMod val="60000"/>
              <a:lumOff val="40000"/>
            </a:schemeClr>
          </a:solidFill>
          <a:ln w="38100">
            <a:noFill/>
            <a:round/>
            <a:headEnd/>
            <a:tailEnd/>
          </a:ln>
        </p:spPr>
        <p:txBody>
          <a:bodyPr wrap="none" lIns="0" tIns="0" rIns="0" bIns="0" rtlCol="0" anchor="ctr"/>
          <a:lstStyle/>
          <a:p>
            <a:pPr marL="0" marR="0" indent="0" algn="ctr" defTabSz="914400" eaLnBrk="1" latinLnBrk="0" hangingPunct="1">
              <a:lnSpc>
                <a:spcPts val="1000"/>
              </a:lnSpc>
              <a:buClrTx/>
              <a:buSzTx/>
              <a:buFontTx/>
              <a:buNone/>
              <a:tabLst/>
            </a:pPr>
            <a:r>
              <a:rPr lang="en-US" sz="1200" dirty="0" err="1" smtClean="0">
                <a:solidFill>
                  <a:schemeClr val="bg1"/>
                </a:solidFill>
              </a:rPr>
              <a:t>Avg</a:t>
            </a:r>
            <a:r>
              <a:rPr lang="en-US" sz="1200" dirty="0" smtClean="0">
                <a:solidFill>
                  <a:schemeClr val="bg1"/>
                </a:solidFill>
              </a:rPr>
              <a:t> Hits/Minute, </a:t>
            </a:r>
          </a:p>
          <a:p>
            <a:pPr marL="0" marR="0" indent="0" algn="ctr" defTabSz="914400" eaLnBrk="1" latinLnBrk="0" hangingPunct="1">
              <a:lnSpc>
                <a:spcPts val="1000"/>
              </a:lnSpc>
              <a:buClrTx/>
              <a:buSzTx/>
              <a:buFontTx/>
              <a:buNone/>
              <a:tabLst/>
            </a:pPr>
            <a:r>
              <a:rPr lang="en-US" sz="1200" dirty="0" err="1" smtClean="0">
                <a:solidFill>
                  <a:schemeClr val="bg1"/>
                </a:solidFill>
              </a:rPr>
              <a:t>Avg</a:t>
            </a:r>
            <a:r>
              <a:rPr lang="en-US" sz="1200" dirty="0" smtClean="0">
                <a:solidFill>
                  <a:schemeClr val="bg1"/>
                </a:solidFill>
              </a:rPr>
              <a:t> Latency, Errors</a:t>
            </a:r>
          </a:p>
        </p:txBody>
      </p:sp>
      <p:sp>
        <p:nvSpPr>
          <p:cNvPr id="163" name="Rounded Rectangular Callout 162"/>
          <p:cNvSpPr/>
          <p:nvPr/>
        </p:nvSpPr>
        <p:spPr bwMode="auto">
          <a:xfrm>
            <a:off x="3782614" y="1871986"/>
            <a:ext cx="1193800" cy="423601"/>
          </a:xfrm>
          <a:prstGeom prst="wedgeRoundRectCallout">
            <a:avLst>
              <a:gd name="adj1" fmla="val -73712"/>
              <a:gd name="adj2" fmla="val 242508"/>
              <a:gd name="adj3" fmla="val 16667"/>
            </a:avLst>
          </a:prstGeom>
          <a:solidFill>
            <a:schemeClr val="accent1">
              <a:lumMod val="60000"/>
              <a:lumOff val="40000"/>
            </a:schemeClr>
          </a:solidFill>
          <a:ln w="38100">
            <a:noFill/>
            <a:round/>
            <a:headEnd/>
            <a:tailEnd/>
          </a:ln>
        </p:spPr>
        <p:txBody>
          <a:bodyPr wrap="none" lIns="0" tIns="0" rIns="0" bIns="0" rtlCol="0" anchor="ctr"/>
          <a:lstStyle/>
          <a:p>
            <a:pPr marL="0" marR="0" indent="0" algn="ctr" defTabSz="914400" eaLnBrk="1" latinLnBrk="0" hangingPunct="1">
              <a:lnSpc>
                <a:spcPts val="1000"/>
              </a:lnSpc>
              <a:buClrTx/>
              <a:buSzTx/>
              <a:buFontTx/>
              <a:buNone/>
              <a:tabLst/>
            </a:pPr>
            <a:r>
              <a:rPr lang="en-US" sz="1200" dirty="0" err="1" smtClean="0">
                <a:solidFill>
                  <a:schemeClr val="bg1"/>
                </a:solidFill>
              </a:rPr>
              <a:t>Avg</a:t>
            </a:r>
            <a:r>
              <a:rPr lang="en-US" sz="1200" dirty="0" smtClean="0">
                <a:solidFill>
                  <a:schemeClr val="bg1"/>
                </a:solidFill>
              </a:rPr>
              <a:t> Network</a:t>
            </a:r>
          </a:p>
          <a:p>
            <a:pPr marL="0" marR="0" indent="0" algn="ctr" defTabSz="914400" eaLnBrk="1" latinLnBrk="0" hangingPunct="1">
              <a:lnSpc>
                <a:spcPts val="1000"/>
              </a:lnSpc>
              <a:buClrTx/>
              <a:buSzTx/>
              <a:buFontTx/>
              <a:buNone/>
              <a:tabLst/>
            </a:pPr>
            <a:r>
              <a:rPr lang="en-US" sz="1200" dirty="0" smtClean="0">
                <a:solidFill>
                  <a:schemeClr val="bg1"/>
                </a:solidFill>
              </a:rPr>
              <a:t>Latency</a:t>
            </a:r>
          </a:p>
        </p:txBody>
      </p:sp>
      <p:sp>
        <p:nvSpPr>
          <p:cNvPr id="164" name="Rounded Rectangular Callout 163"/>
          <p:cNvSpPr/>
          <p:nvPr/>
        </p:nvSpPr>
        <p:spPr bwMode="auto">
          <a:xfrm>
            <a:off x="4463388" y="2386014"/>
            <a:ext cx="1391021" cy="516467"/>
          </a:xfrm>
          <a:prstGeom prst="wedgeRoundRectCallout">
            <a:avLst>
              <a:gd name="adj1" fmla="val 1748"/>
              <a:gd name="adj2" fmla="val 126840"/>
              <a:gd name="adj3" fmla="val 16667"/>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w="38100">
            <a:noFill/>
            <a:round/>
            <a:headEnd/>
            <a:tailEnd/>
          </a:ln>
        </p:spPr>
        <p:txBody>
          <a:bodyPr wrap="none" lIns="0" tIns="0" rIns="0" bIns="0" rtlCol="0" anchor="ctr"/>
          <a:lstStyle/>
          <a:p>
            <a:pPr marL="0" marR="0" indent="0" algn="ctr" defTabSz="914400" eaLnBrk="1" latinLnBrk="0" hangingPunct="1">
              <a:lnSpc>
                <a:spcPts val="1000"/>
              </a:lnSpc>
              <a:buClrTx/>
              <a:buSzTx/>
              <a:buFontTx/>
              <a:buNone/>
              <a:tabLst/>
            </a:pPr>
            <a:r>
              <a:rPr lang="en-US" sz="1200" dirty="0" smtClean="0">
                <a:solidFill>
                  <a:schemeClr val="bg1"/>
                </a:solidFill>
              </a:rPr>
              <a:t>Queue Size,</a:t>
            </a:r>
          </a:p>
          <a:p>
            <a:pPr marL="0" marR="0" indent="0" algn="ctr" defTabSz="914400" eaLnBrk="1" latinLnBrk="0" hangingPunct="1">
              <a:lnSpc>
                <a:spcPts val="1000"/>
              </a:lnSpc>
              <a:buClrTx/>
              <a:buSzTx/>
              <a:buFontTx/>
              <a:buNone/>
              <a:tabLst/>
            </a:pPr>
            <a:r>
              <a:rPr lang="en-US" sz="1200" dirty="0" err="1" smtClean="0">
                <a:solidFill>
                  <a:schemeClr val="bg1"/>
                </a:solidFill>
              </a:rPr>
              <a:t>Enqueue</a:t>
            </a:r>
            <a:r>
              <a:rPr lang="en-US" sz="1200" dirty="0" smtClean="0">
                <a:solidFill>
                  <a:schemeClr val="bg1"/>
                </a:solidFill>
              </a:rPr>
              <a:t> Count</a:t>
            </a:r>
          </a:p>
        </p:txBody>
      </p:sp>
      <p:sp>
        <p:nvSpPr>
          <p:cNvPr id="165" name="Rounded Rectangular Callout 164"/>
          <p:cNvSpPr/>
          <p:nvPr/>
        </p:nvSpPr>
        <p:spPr bwMode="auto">
          <a:xfrm>
            <a:off x="356653" y="2122209"/>
            <a:ext cx="1668362" cy="422549"/>
          </a:xfrm>
          <a:prstGeom prst="wedgeRoundRectCallout">
            <a:avLst>
              <a:gd name="adj1" fmla="val -11618"/>
              <a:gd name="adj2" fmla="val 229931"/>
              <a:gd name="adj3" fmla="val 16667"/>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w="38100">
            <a:noFill/>
            <a:round/>
            <a:headEnd/>
            <a:tailEnd/>
          </a:ln>
        </p:spPr>
        <p:txBody>
          <a:bodyPr wrap="none" lIns="0" tIns="0" rIns="0" bIns="0" rtlCol="0" anchor="ctr"/>
          <a:lstStyle/>
          <a:p>
            <a:pPr marL="0" marR="0" indent="0" algn="ctr" defTabSz="914400" eaLnBrk="1" latinLnBrk="0" hangingPunct="1">
              <a:lnSpc>
                <a:spcPts val="1000"/>
              </a:lnSpc>
              <a:buClrTx/>
              <a:buSzTx/>
              <a:buFontTx/>
              <a:buNone/>
              <a:tabLst/>
            </a:pPr>
            <a:r>
              <a:rPr lang="en-US" sz="1200" dirty="0" smtClean="0">
                <a:solidFill>
                  <a:schemeClr val="bg1"/>
                </a:solidFill>
              </a:rPr>
              <a:t>Thread Pool, JDBC </a:t>
            </a:r>
          </a:p>
          <a:p>
            <a:pPr marL="0" marR="0" indent="0" algn="ctr" defTabSz="914400" eaLnBrk="1" latinLnBrk="0" hangingPunct="1">
              <a:lnSpc>
                <a:spcPts val="1000"/>
              </a:lnSpc>
              <a:buClrTx/>
              <a:buSzTx/>
              <a:buFontTx/>
              <a:buNone/>
              <a:tabLst/>
            </a:pPr>
            <a:r>
              <a:rPr lang="en-US" sz="1200" dirty="0" smtClean="0">
                <a:solidFill>
                  <a:schemeClr val="bg1"/>
                </a:solidFill>
              </a:rPr>
              <a:t>Pool, Number of JVM</a:t>
            </a:r>
          </a:p>
        </p:txBody>
      </p:sp>
      <p:sp>
        <p:nvSpPr>
          <p:cNvPr id="166" name="Rounded Rectangular Callout 165"/>
          <p:cNvSpPr/>
          <p:nvPr/>
        </p:nvSpPr>
        <p:spPr bwMode="auto">
          <a:xfrm>
            <a:off x="3649424" y="4591959"/>
            <a:ext cx="1404989" cy="422549"/>
          </a:xfrm>
          <a:prstGeom prst="wedgeRoundRectCallout">
            <a:avLst>
              <a:gd name="adj1" fmla="val -51279"/>
              <a:gd name="adj2" fmla="val -216158"/>
              <a:gd name="adj3" fmla="val 16667"/>
            </a:avLst>
          </a:prstGeom>
          <a:solidFill>
            <a:srgbClr val="F8981D"/>
          </a:solidFill>
          <a:ln>
            <a:headEnd/>
            <a:tailEnd/>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indent="0" algn="ctr" defTabSz="914400" eaLnBrk="1" latinLnBrk="0" hangingPunct="1">
              <a:lnSpc>
                <a:spcPts val="1000"/>
              </a:lnSpc>
              <a:buClrTx/>
              <a:buSzTx/>
              <a:buFontTx/>
              <a:buNone/>
              <a:tabLst/>
            </a:pPr>
            <a:r>
              <a:rPr lang="en-US" sz="1200" dirty="0" smtClean="0">
                <a:solidFill>
                  <a:schemeClr val="bg1"/>
                </a:solidFill>
              </a:rPr>
              <a:t>Servlets, beans</a:t>
            </a:r>
          </a:p>
          <a:p>
            <a:pPr marL="0" marR="0" indent="0" algn="ctr" defTabSz="914400" eaLnBrk="1" latinLnBrk="0" hangingPunct="1">
              <a:lnSpc>
                <a:spcPts val="1000"/>
              </a:lnSpc>
              <a:buClrTx/>
              <a:buSzTx/>
              <a:buFontTx/>
              <a:buNone/>
              <a:tabLst/>
            </a:pPr>
            <a:r>
              <a:rPr lang="en-US" sz="1200" dirty="0" smtClean="0">
                <a:solidFill>
                  <a:schemeClr val="bg1"/>
                </a:solidFill>
              </a:rPr>
              <a:t>Code latency</a:t>
            </a:r>
          </a:p>
        </p:txBody>
      </p:sp>
      <p:cxnSp>
        <p:nvCxnSpPr>
          <p:cNvPr id="167" name="Elbow Connector 166"/>
          <p:cNvCxnSpPr/>
          <p:nvPr/>
        </p:nvCxnSpPr>
        <p:spPr bwMode="auto">
          <a:xfrm rot="5400000" flipH="1" flipV="1">
            <a:off x="2681501" y="4029822"/>
            <a:ext cx="647983" cy="948328"/>
          </a:xfrm>
          <a:prstGeom prst="bentConnector3">
            <a:avLst>
              <a:gd name="adj1" fmla="val 50000"/>
            </a:avLst>
          </a:prstGeom>
          <a:solidFill>
            <a:srgbClr val="0095D3"/>
          </a:solidFill>
          <a:ln w="15875" cap="flat" cmpd="sng" algn="ctr">
            <a:solidFill>
              <a:schemeClr val="accent1">
                <a:lumMod val="60000"/>
                <a:lumOff val="40000"/>
              </a:schemeClr>
            </a:solidFill>
            <a:prstDash val="solid"/>
            <a:round/>
            <a:headEnd type="triangle" w="med" len="med"/>
            <a:tailEnd type="triangle" w="med" len="med"/>
          </a:ln>
          <a:effectLst/>
        </p:spPr>
      </p:cxnSp>
      <p:grpSp>
        <p:nvGrpSpPr>
          <p:cNvPr id="3" name="Group 2"/>
          <p:cNvGrpSpPr/>
          <p:nvPr/>
        </p:nvGrpSpPr>
        <p:grpSpPr>
          <a:xfrm>
            <a:off x="6149472" y="1367586"/>
            <a:ext cx="2653590" cy="1493256"/>
            <a:chOff x="6149472" y="1367586"/>
            <a:chExt cx="2653590" cy="1493256"/>
          </a:xfrm>
        </p:grpSpPr>
        <p:sp>
          <p:nvSpPr>
            <p:cNvPr id="136" name="Rounded Rectangle 135"/>
            <p:cNvSpPr/>
            <p:nvPr/>
          </p:nvSpPr>
          <p:spPr bwMode="auto">
            <a:xfrm>
              <a:off x="6149472" y="1368258"/>
              <a:ext cx="2644249" cy="1492584"/>
            </a:xfrm>
            <a:prstGeom prst="roundRect">
              <a:avLst>
                <a:gd name="adj" fmla="val 2319"/>
              </a:avLst>
            </a:prstGeom>
            <a:solidFill>
              <a:schemeClr val="bg1"/>
            </a:solidFill>
            <a:ln w="6350">
              <a:solidFill>
                <a:schemeClr val="bg2">
                  <a:lumMod val="75000"/>
                </a:schemeClr>
              </a:solidFill>
              <a:round/>
              <a:headEnd/>
              <a:tailEnd/>
            </a:ln>
          </p:spPr>
          <p:txBody>
            <a:bodyPr wrap="none" lIns="0" tIns="0" rIns="0" bIns="0" rtlCol="0" anchor="ctr"/>
            <a:lstStyle/>
            <a:p>
              <a:endParaRPr lang="en-US" sz="1800" dirty="0" err="1" smtClean="0">
                <a:solidFill>
                  <a:srgbClr val="FFFFFF"/>
                </a:solidFill>
              </a:endParaRPr>
            </a:p>
          </p:txBody>
        </p:sp>
        <p:sp>
          <p:nvSpPr>
            <p:cNvPr id="140" name="Rectangle 139"/>
            <p:cNvSpPr/>
            <p:nvPr/>
          </p:nvSpPr>
          <p:spPr>
            <a:xfrm>
              <a:off x="6149473" y="1367586"/>
              <a:ext cx="2653589" cy="307777"/>
            </a:xfrm>
            <a:prstGeom prst="rect">
              <a:avLst/>
            </a:prstGeom>
            <a:solidFill>
              <a:schemeClr val="accent1">
                <a:lumMod val="60000"/>
                <a:lumOff val="40000"/>
              </a:schemeClr>
            </a:solidFill>
          </p:spPr>
          <p:txBody>
            <a:bodyPr wrap="square">
              <a:spAutoFit/>
            </a:bodyPr>
            <a:lstStyle/>
            <a:p>
              <a:r>
                <a:rPr lang="en-US" sz="1400" b="1" dirty="0">
                  <a:solidFill>
                    <a:srgbClr val="FFFFFF"/>
                  </a:solidFill>
                </a:rPr>
                <a:t>Network </a:t>
              </a:r>
              <a:r>
                <a:rPr lang="en-US" sz="1400" b="1" dirty="0" smtClean="0">
                  <a:solidFill>
                    <a:srgbClr val="FFFFFF"/>
                  </a:solidFill>
                </a:rPr>
                <a:t>Transactions</a:t>
              </a:r>
              <a:endParaRPr lang="en-US" sz="1400" b="1" dirty="0">
                <a:solidFill>
                  <a:srgbClr val="FFFFFF"/>
                </a:solidFill>
              </a:endParaRPr>
            </a:p>
          </p:txBody>
        </p:sp>
        <p:sp>
          <p:nvSpPr>
            <p:cNvPr id="138" name="Rectangle 5"/>
            <p:cNvSpPr txBox="1">
              <a:spLocks noChangeArrowheads="1"/>
            </p:cNvSpPr>
            <p:nvPr/>
          </p:nvSpPr>
          <p:spPr bwMode="auto">
            <a:xfrm>
              <a:off x="6205975" y="1808744"/>
              <a:ext cx="2558786" cy="638636"/>
            </a:xfrm>
            <a:prstGeom prst="rect">
              <a:avLst/>
            </a:prstGeom>
            <a:noFill/>
            <a:ln w="9525">
              <a:noFill/>
              <a:miter lim="800000"/>
              <a:headEnd/>
              <a:tailEnd/>
            </a:ln>
          </p:spPr>
          <p:txBody>
            <a:bodyPr wrap="square" lIns="0" tIns="0" rIns="0" bIns="0">
              <a:spAutoFit/>
            </a:bodyPr>
            <a:lstStyle/>
            <a:p>
              <a:pPr marL="233363" lvl="1" indent="-169863" algn="l" eaLnBrk="0" hangingPunct="0">
                <a:spcBef>
                  <a:spcPts val="0"/>
                </a:spcBef>
                <a:spcAft>
                  <a:spcPts val="300"/>
                </a:spcAft>
                <a:buClr>
                  <a:srgbClr val="0095D3">
                    <a:lumMod val="75000"/>
                  </a:srgbClr>
                </a:buClr>
                <a:buSzPct val="115000"/>
                <a:buFont typeface="Wingdings" pitchFamily="2" charset="2"/>
                <a:buChar char="§"/>
                <a:defRPr/>
              </a:pPr>
              <a:r>
                <a:rPr lang="en-US" sz="1300" dirty="0" smtClean="0">
                  <a:solidFill>
                    <a:srgbClr val="333333"/>
                  </a:solidFill>
                  <a:latin typeface="Arial"/>
                  <a:ea typeface="ＭＳ Ｐゴシック"/>
                </a:rPr>
                <a:t>Automatically traces transactions</a:t>
              </a:r>
            </a:p>
            <a:p>
              <a:pPr marL="233363" lvl="1" indent="-169863" algn="l" eaLnBrk="0" hangingPunct="0">
                <a:spcBef>
                  <a:spcPts val="0"/>
                </a:spcBef>
                <a:spcAft>
                  <a:spcPts val="300"/>
                </a:spcAft>
                <a:buClr>
                  <a:srgbClr val="0095D3">
                    <a:lumMod val="75000"/>
                  </a:srgbClr>
                </a:buClr>
                <a:buSzPct val="115000"/>
                <a:buFont typeface="Wingdings" pitchFamily="2" charset="2"/>
                <a:buChar char="§"/>
                <a:defRPr/>
              </a:pPr>
              <a:r>
                <a:rPr lang="en-US" sz="1300" dirty="0" smtClean="0">
                  <a:solidFill>
                    <a:srgbClr val="333333"/>
                  </a:solidFill>
                  <a:latin typeface="Arial"/>
                  <a:ea typeface="ＭＳ Ｐゴシック"/>
                </a:rPr>
                <a:t>Measures transaction times – Latency, Usage, and Throughput</a:t>
              </a:r>
            </a:p>
          </p:txBody>
        </p:sp>
        <p:sp>
          <p:nvSpPr>
            <p:cNvPr id="168" name="Rectangle 167"/>
            <p:cNvSpPr/>
            <p:nvPr/>
          </p:nvSpPr>
          <p:spPr>
            <a:xfrm>
              <a:off x="6149474" y="1644318"/>
              <a:ext cx="2653587" cy="145039"/>
            </a:xfrm>
            <a:prstGeom prst="rect">
              <a:avLst/>
            </a:prstGeom>
            <a:solidFill>
              <a:schemeClr val="accent1">
                <a:lumMod val="60000"/>
                <a:lumOff val="40000"/>
              </a:schemeClr>
            </a:solidFill>
          </p:spPr>
          <p:txBody>
            <a:bodyPr wrap="square">
              <a:spAutoFit/>
            </a:bodyPr>
            <a:lstStyle/>
            <a:p>
              <a:endParaRPr lang="en-US" sz="1400" b="1" dirty="0">
                <a:solidFill>
                  <a:srgbClr val="FFFFFF"/>
                </a:solidFill>
              </a:endParaRPr>
            </a:p>
          </p:txBody>
        </p:sp>
      </p:grpSp>
    </p:spTree>
    <p:extLst>
      <p:ext uri="{BB962C8B-B14F-4D97-AF65-F5344CB8AC3E}">
        <p14:creationId xmlns:p14="http://schemas.microsoft.com/office/powerpoint/2010/main" val="201318786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7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30"/>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73"/>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67"/>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7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64"/>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143"/>
                                        </p:tgtEl>
                                        <p:attrNameLst>
                                          <p:attrName>style.visibility</p:attrName>
                                        </p:attrNameLst>
                                      </p:cBhvr>
                                      <p:to>
                                        <p:strVal val="visible"/>
                                      </p:to>
                                    </p:set>
                                    <p:animEffect transition="in" filter="fade">
                                      <p:cBhvr>
                                        <p:cTn id="40" dur="500"/>
                                        <p:tgtEl>
                                          <p:spTgt spid="14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1"/>
                                        </p:tgtEl>
                                        <p:attrNameLst>
                                          <p:attrName>style.visibility</p:attrName>
                                        </p:attrNameLst>
                                      </p:cBhvr>
                                      <p:to>
                                        <p:strVal val="visible"/>
                                      </p:to>
                                    </p:set>
                                    <p:animEffect transition="in" filter="fade">
                                      <p:cBhvr>
                                        <p:cTn id="45" dur="500"/>
                                        <p:tgtEl>
                                          <p:spTgt spid="15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6"/>
                                        </p:tgtEl>
                                        <p:attrNameLst>
                                          <p:attrName>style.visibility</p:attrName>
                                        </p:attrNameLst>
                                      </p:cBhvr>
                                      <p:to>
                                        <p:strVal val="visible"/>
                                      </p:to>
                                    </p:set>
                                    <p:animEffect transition="in" filter="fade">
                                      <p:cBhvr>
                                        <p:cTn id="48"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2" grpId="0" animBg="1"/>
      <p:bldP spid="73" grpId="0" animBg="1"/>
      <p:bldP spid="161" grpId="0" animBg="1"/>
      <p:bldP spid="163" grpId="0" animBg="1"/>
      <p:bldP spid="164" grpId="0" animBg="1"/>
      <p:bldP spid="165" grpId="0" animBg="1"/>
      <p:bldP spid="1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257904" y="570621"/>
            <a:ext cx="8809895" cy="831500"/>
          </a:xfrm>
          <a:prstGeom prst="rect">
            <a:avLst/>
          </a:prstGeom>
          <a:no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tIns="182880" anchor="t"/>
          <a:lstStyle/>
          <a:p>
            <a:pPr algn="l" fontAlgn="auto">
              <a:spcBef>
                <a:spcPts val="0"/>
              </a:spcBef>
              <a:spcAft>
                <a:spcPts val="0"/>
              </a:spcAft>
              <a:buClr>
                <a:srgbClr val="000000"/>
              </a:buClr>
              <a:defRPr/>
            </a:pPr>
            <a:r>
              <a:rPr lang="en-US" sz="1800" i="1" dirty="0">
                <a:solidFill>
                  <a:schemeClr val="tx1"/>
                </a:solidFill>
                <a:latin typeface="Arial" pitchFamily="34" charset="0"/>
                <a:ea typeface="+mj-ea"/>
                <a:cs typeface="+mj-cs"/>
              </a:rPr>
              <a:t>Realizing IT </a:t>
            </a:r>
            <a:r>
              <a:rPr lang="en-US" sz="1800" i="1" dirty="0" smtClean="0">
                <a:solidFill>
                  <a:schemeClr val="tx1"/>
                </a:solidFill>
                <a:latin typeface="Arial" pitchFamily="34" charset="0"/>
                <a:ea typeface="+mj-ea"/>
                <a:cs typeface="+mj-cs"/>
              </a:rPr>
              <a:t>Transformation through </a:t>
            </a:r>
            <a:r>
              <a:rPr lang="en-US" sz="1800" i="1" dirty="0">
                <a:solidFill>
                  <a:schemeClr val="tx1"/>
                </a:solidFill>
                <a:latin typeface="Arial" pitchFamily="34" charset="0"/>
                <a:ea typeface="+mj-ea"/>
                <a:cs typeface="+mj-cs"/>
              </a:rPr>
              <a:t>vFabric Application Management Suite</a:t>
            </a:r>
          </a:p>
        </p:txBody>
      </p:sp>
      <p:sp>
        <p:nvSpPr>
          <p:cNvPr id="15" name="Rectangle 14"/>
          <p:cNvSpPr/>
          <p:nvPr/>
        </p:nvSpPr>
        <p:spPr bwMode="auto">
          <a:xfrm>
            <a:off x="385559" y="1922370"/>
            <a:ext cx="3158471" cy="1872799"/>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lIns="91440" tIns="91440" bIns="0"/>
          <a:lstStyle/>
          <a:p>
            <a:pPr algn="l" fontAlgn="auto">
              <a:lnSpc>
                <a:spcPct val="110000"/>
              </a:lnSpc>
              <a:spcBef>
                <a:spcPts val="0"/>
              </a:spcBef>
              <a:defRPr/>
            </a:pPr>
            <a:r>
              <a:rPr lang="en-US" sz="1400" dirty="0" smtClean="0">
                <a:solidFill>
                  <a:srgbClr val="000000"/>
                </a:solidFill>
              </a:rPr>
              <a:t>An application operations solution designed specifically  to help application teams to accelerate and automate the deployment and updates of applications across the cloud</a:t>
            </a:r>
          </a:p>
        </p:txBody>
      </p:sp>
      <p:sp>
        <p:nvSpPr>
          <p:cNvPr id="17" name="Rectangle 16"/>
          <p:cNvSpPr/>
          <p:nvPr/>
        </p:nvSpPr>
        <p:spPr bwMode="auto">
          <a:xfrm>
            <a:off x="385559" y="4542841"/>
            <a:ext cx="3158471" cy="1696034"/>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lIns="91440" tIns="91440" bIns="0"/>
          <a:lstStyle/>
          <a:p>
            <a:pPr algn="l" fontAlgn="auto">
              <a:lnSpc>
                <a:spcPct val="110000"/>
              </a:lnSpc>
              <a:spcBef>
                <a:spcPts val="0"/>
              </a:spcBef>
              <a:defRPr/>
            </a:pPr>
            <a:r>
              <a:rPr lang="en-US" sz="1400" dirty="0" smtClean="0">
                <a:solidFill>
                  <a:srgbClr val="000000"/>
                </a:solidFill>
              </a:rPr>
              <a:t>An application performance management solution to provide application owners with the real-time visibility and control they need to manage their SLAs in the cloud</a:t>
            </a:r>
            <a:endParaRPr lang="en-US" sz="2800" dirty="0">
              <a:solidFill>
                <a:srgbClr val="000000"/>
              </a:solidFill>
            </a:endParaRPr>
          </a:p>
        </p:txBody>
      </p:sp>
      <p:sp>
        <p:nvSpPr>
          <p:cNvPr id="31" name="Title 30"/>
          <p:cNvSpPr>
            <a:spLocks noGrp="1"/>
          </p:cNvSpPr>
          <p:nvPr>
            <p:ph type="title"/>
          </p:nvPr>
        </p:nvSpPr>
        <p:spPr/>
        <p:txBody>
          <a:bodyPr/>
          <a:lstStyle/>
          <a:p>
            <a:r>
              <a:rPr lang="en-US" sz="2000" dirty="0" smtClean="0"/>
              <a:t>IT Transformation – Through Continuous Application Management</a:t>
            </a:r>
            <a:endParaRPr lang="en-US" sz="2000" dirty="0"/>
          </a:p>
        </p:txBody>
      </p:sp>
      <p:sp>
        <p:nvSpPr>
          <p:cNvPr id="8" name="Alternate Process 47"/>
          <p:cNvSpPr/>
          <p:nvPr/>
        </p:nvSpPr>
        <p:spPr bwMode="auto">
          <a:xfrm>
            <a:off x="324010" y="1243092"/>
            <a:ext cx="3273514" cy="584556"/>
          </a:xfrm>
          <a:prstGeom prst="flowChartAlternateProcess">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pPr>
            <a:r>
              <a:rPr lang="en-US" sz="1600" b="1" dirty="0">
                <a:solidFill>
                  <a:srgbClr val="FFFFFF"/>
                </a:solidFill>
              </a:rPr>
              <a:t>VMware vFabric</a:t>
            </a:r>
            <a:br>
              <a:rPr lang="en-US" sz="1600" b="1" dirty="0">
                <a:solidFill>
                  <a:srgbClr val="FFFFFF"/>
                </a:solidFill>
              </a:rPr>
            </a:br>
            <a:r>
              <a:rPr lang="en-US" sz="1600" b="1" dirty="0">
                <a:solidFill>
                  <a:srgbClr val="FFFFFF"/>
                </a:solidFill>
              </a:rPr>
              <a:t>Application Director</a:t>
            </a:r>
          </a:p>
        </p:txBody>
      </p:sp>
      <p:sp>
        <p:nvSpPr>
          <p:cNvPr id="9" name="Alternate Process 45"/>
          <p:cNvSpPr/>
          <p:nvPr/>
        </p:nvSpPr>
        <p:spPr bwMode="auto">
          <a:xfrm>
            <a:off x="324010" y="3808875"/>
            <a:ext cx="3273514" cy="584556"/>
          </a:xfrm>
          <a:prstGeom prst="flowChartAlternateProcess">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pPr>
            <a:r>
              <a:rPr lang="en-US" sz="1600" b="1" dirty="0">
                <a:solidFill>
                  <a:srgbClr val="FFFFFF"/>
                </a:solidFill>
              </a:rPr>
              <a:t>VMware vFabric Application</a:t>
            </a:r>
            <a:br>
              <a:rPr lang="en-US" sz="1600" b="1" dirty="0">
                <a:solidFill>
                  <a:srgbClr val="FFFFFF"/>
                </a:solidFill>
              </a:rPr>
            </a:br>
            <a:r>
              <a:rPr lang="en-US" sz="1600" b="1" dirty="0">
                <a:solidFill>
                  <a:srgbClr val="FFFFFF"/>
                </a:solidFill>
              </a:rPr>
              <a:t>Performance Manager</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75" t="9668" r="1125" b="10333"/>
          <a:stretch/>
        </p:blipFill>
        <p:spPr bwMode="auto">
          <a:xfrm>
            <a:off x="4419980" y="3808875"/>
            <a:ext cx="3752850" cy="230944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Screen shot 2012-06-22 at 11.2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3894" y="1226546"/>
            <a:ext cx="3277947" cy="2048717"/>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3801" y="1256461"/>
            <a:ext cx="1865989" cy="90922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679949"/>
      </p:ext>
    </p:extLst>
  </p:cSld>
  <p:clrMapOvr>
    <a:masterClrMapping/>
  </p:clrMapOvr>
  <p:transition xmlns:p14="http://schemas.microsoft.com/office/powerpoint/2010/main" advTm="57008">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27057" y="3044280"/>
            <a:ext cx="1689886" cy="769441"/>
          </a:xfrm>
          <a:prstGeom prst="rect">
            <a:avLst/>
          </a:prstGeom>
          <a:noFill/>
        </p:spPr>
        <p:txBody>
          <a:bodyPr wrap="none" rtlCol="0">
            <a:spAutoFit/>
          </a:bodyPr>
          <a:lstStyle/>
          <a:p>
            <a:r>
              <a:rPr lang="en-US" sz="4400" dirty="0" smtClean="0">
                <a:solidFill>
                  <a:schemeClr val="bg1">
                    <a:lumMod val="85000"/>
                  </a:schemeClr>
                </a:solidFill>
                <a:latin typeface="+mn-lt"/>
                <a:ea typeface="+mn-ea"/>
              </a:rPr>
              <a:t>Demo</a:t>
            </a:r>
          </a:p>
        </p:txBody>
      </p:sp>
    </p:spTree>
    <p:extLst>
      <p:ext uri="{BB962C8B-B14F-4D97-AF65-F5344CB8AC3E}">
        <p14:creationId xmlns:p14="http://schemas.microsoft.com/office/powerpoint/2010/main" val="1186047139"/>
      </p:ext>
    </p:extLst>
  </p:cSld>
  <p:clrMapOvr>
    <a:masterClrMapping/>
  </p:clrMapOvr>
  <p:transition xmlns:p14="http://schemas.microsoft.com/office/powerpoint/2010/main">
    <p:strips dir="rd"/>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5"/>
          <p:cNvSpPr txBox="1">
            <a:spLocks noChangeArrowheads="1"/>
          </p:cNvSpPr>
          <p:nvPr/>
        </p:nvSpPr>
        <p:spPr bwMode="auto">
          <a:xfrm>
            <a:off x="4799932" y="1804168"/>
            <a:ext cx="3967143" cy="3431708"/>
          </a:xfrm>
          <a:prstGeom prst="rect">
            <a:avLst/>
          </a:prstGeom>
          <a:noFill/>
          <a:ln w="9525">
            <a:noFill/>
            <a:miter lim="800000"/>
            <a:headEnd/>
            <a:tailEnd/>
          </a:ln>
        </p:spPr>
        <p:txBody>
          <a:bodyPr wrap="square" lIns="0" tIns="0" rIns="0" bIns="0">
            <a:spAutoFit/>
          </a:bodyPr>
          <a:lstStyle/>
          <a:p>
            <a:pPr marL="233363" lvl="1" indent="-233363" algn="l" eaLnBrk="0" hangingPunct="0">
              <a:spcBef>
                <a:spcPts val="0"/>
              </a:spcBef>
              <a:spcAft>
                <a:spcPts val="300"/>
              </a:spcAft>
              <a:buClr>
                <a:srgbClr val="0095D3">
                  <a:lumMod val="75000"/>
                </a:srgbClr>
              </a:buClr>
              <a:buSzPct val="115000"/>
              <a:buFont typeface="Wingdings" pitchFamily="2" charset="2"/>
              <a:buChar char="§"/>
              <a:defRPr/>
            </a:pPr>
            <a:r>
              <a:rPr lang="en-US" sz="1600" dirty="0" smtClean="0">
                <a:solidFill>
                  <a:srgbClr val="333333"/>
                </a:solidFill>
                <a:latin typeface="Arial"/>
                <a:ea typeface="ＭＳ Ｐゴシック"/>
              </a:rPr>
              <a:t>Cloud agnostic Application Blueprints that can deploy to ANY Cloud</a:t>
            </a:r>
          </a:p>
          <a:p>
            <a:pPr marL="0" lvl="1" algn="l" eaLnBrk="0" hangingPunct="0">
              <a:spcBef>
                <a:spcPts val="0"/>
              </a:spcBef>
              <a:spcAft>
                <a:spcPts val="300"/>
              </a:spcAft>
              <a:buClr>
                <a:srgbClr val="0095D3">
                  <a:lumMod val="75000"/>
                </a:srgbClr>
              </a:buClr>
              <a:buSzPct val="115000"/>
              <a:defRPr/>
            </a:pPr>
            <a:endParaRPr lang="en-US" sz="1600" dirty="0" smtClean="0">
              <a:solidFill>
                <a:srgbClr val="333333"/>
              </a:solidFill>
              <a:latin typeface="Arial"/>
              <a:ea typeface="ＭＳ Ｐゴシック"/>
            </a:endParaRPr>
          </a:p>
          <a:p>
            <a:pPr marL="233363" lvl="1" indent="-233363" algn="l" eaLnBrk="0" hangingPunct="0">
              <a:spcBef>
                <a:spcPts val="0"/>
              </a:spcBef>
              <a:spcAft>
                <a:spcPts val="300"/>
              </a:spcAft>
              <a:buClr>
                <a:srgbClr val="0095D3">
                  <a:lumMod val="75000"/>
                </a:srgbClr>
              </a:buClr>
              <a:buSzPct val="115000"/>
              <a:buFont typeface="Wingdings" pitchFamily="2" charset="2"/>
              <a:buChar char="§"/>
              <a:defRPr/>
            </a:pPr>
            <a:r>
              <a:rPr lang="en-US" sz="1600" dirty="0" smtClean="0">
                <a:solidFill>
                  <a:srgbClr val="333333"/>
                </a:solidFill>
                <a:latin typeface="Arial"/>
                <a:ea typeface="ＭＳ Ｐゴシック"/>
              </a:rPr>
              <a:t>Application </a:t>
            </a:r>
            <a:r>
              <a:rPr lang="en-US" sz="1600" dirty="0">
                <a:solidFill>
                  <a:srgbClr val="333333"/>
                </a:solidFill>
                <a:latin typeface="Arial"/>
                <a:ea typeface="ＭＳ Ｐゴシック"/>
              </a:rPr>
              <a:t>M</a:t>
            </a:r>
            <a:r>
              <a:rPr lang="en-US" sz="1600" dirty="0" smtClean="0">
                <a:solidFill>
                  <a:srgbClr val="333333"/>
                </a:solidFill>
                <a:latin typeface="Arial"/>
                <a:ea typeface="ＭＳ Ｐゴシック"/>
              </a:rPr>
              <a:t>onitoring Dashboard that provides in-depth application visibility and correlates app changes to its performance</a:t>
            </a:r>
          </a:p>
          <a:p>
            <a:pPr marL="0" lvl="1" algn="l" eaLnBrk="0" hangingPunct="0">
              <a:spcBef>
                <a:spcPts val="0"/>
              </a:spcBef>
              <a:spcAft>
                <a:spcPts val="300"/>
              </a:spcAft>
              <a:buClr>
                <a:srgbClr val="0095D3">
                  <a:lumMod val="75000"/>
                </a:srgbClr>
              </a:buClr>
              <a:buSzPct val="115000"/>
              <a:defRPr/>
            </a:pPr>
            <a:endParaRPr lang="en-US" sz="1600" dirty="0" smtClean="0">
              <a:solidFill>
                <a:srgbClr val="333333"/>
              </a:solidFill>
              <a:latin typeface="Arial"/>
              <a:ea typeface="ＭＳ Ｐゴシック"/>
            </a:endParaRPr>
          </a:p>
          <a:p>
            <a:pPr marL="233363" lvl="1" indent="-233363" algn="l" eaLnBrk="0" hangingPunct="0">
              <a:spcBef>
                <a:spcPts val="0"/>
              </a:spcBef>
              <a:spcAft>
                <a:spcPts val="300"/>
              </a:spcAft>
              <a:buClr>
                <a:srgbClr val="0095D3">
                  <a:lumMod val="75000"/>
                </a:srgbClr>
              </a:buClr>
              <a:buSzPct val="115000"/>
              <a:buFont typeface="Wingdings" pitchFamily="2" charset="2"/>
              <a:buChar char="§"/>
              <a:defRPr/>
            </a:pPr>
            <a:r>
              <a:rPr lang="en-US" sz="1600" dirty="0" smtClean="0">
                <a:solidFill>
                  <a:srgbClr val="333333"/>
                </a:solidFill>
                <a:latin typeface="Arial"/>
                <a:ea typeface="ＭＳ Ｐゴシック"/>
              </a:rPr>
              <a:t>Automatic Impact Analysis to perform EFFECTIVE Updates on the app reducing the app downtime.</a:t>
            </a:r>
          </a:p>
          <a:p>
            <a:pPr marL="233363" lvl="1" indent="-233363" algn="l" eaLnBrk="0" hangingPunct="0">
              <a:spcBef>
                <a:spcPts val="0"/>
              </a:spcBef>
              <a:spcAft>
                <a:spcPts val="300"/>
              </a:spcAft>
              <a:buClr>
                <a:srgbClr val="0095D3">
                  <a:lumMod val="75000"/>
                </a:srgbClr>
              </a:buClr>
              <a:buSzPct val="115000"/>
              <a:buFont typeface="Wingdings" pitchFamily="2" charset="2"/>
              <a:buChar char="§"/>
              <a:defRPr/>
            </a:pPr>
            <a:endParaRPr lang="en-US" sz="1600" dirty="0">
              <a:solidFill>
                <a:srgbClr val="333333"/>
              </a:solidFill>
              <a:latin typeface="Arial"/>
              <a:ea typeface="ＭＳ Ｐゴシック"/>
            </a:endParaRPr>
          </a:p>
          <a:p>
            <a:pPr marL="233363" lvl="1" indent="-233363" algn="l" eaLnBrk="0" hangingPunct="0">
              <a:spcBef>
                <a:spcPts val="0"/>
              </a:spcBef>
              <a:spcAft>
                <a:spcPts val="300"/>
              </a:spcAft>
              <a:buClr>
                <a:srgbClr val="0095D3">
                  <a:lumMod val="75000"/>
                </a:srgbClr>
              </a:buClr>
              <a:buSzPct val="115000"/>
              <a:buFont typeface="Wingdings" pitchFamily="2" charset="2"/>
              <a:buChar char="§"/>
              <a:defRPr/>
            </a:pPr>
            <a:endParaRPr lang="en-US" sz="1600" dirty="0" smtClean="0">
              <a:solidFill>
                <a:srgbClr val="333333"/>
              </a:solidFill>
              <a:latin typeface="Arial"/>
              <a:ea typeface="ＭＳ Ｐゴシック"/>
            </a:endParaRPr>
          </a:p>
        </p:txBody>
      </p:sp>
      <p:sp>
        <p:nvSpPr>
          <p:cNvPr id="45" name="Rounded Rectangle 44"/>
          <p:cNvSpPr/>
          <p:nvPr/>
        </p:nvSpPr>
        <p:spPr bwMode="auto">
          <a:xfrm>
            <a:off x="4635323" y="978666"/>
            <a:ext cx="4297662" cy="5023755"/>
          </a:xfrm>
          <a:prstGeom prst="roundRect">
            <a:avLst>
              <a:gd name="adj" fmla="val 2319"/>
            </a:avLst>
          </a:prstGeom>
          <a:noFill/>
          <a:ln w="6350">
            <a:solidFill>
              <a:schemeClr val="bg2">
                <a:lumMod val="75000"/>
              </a:schemeClr>
            </a:solidFill>
            <a:round/>
            <a:headEnd/>
            <a:tailEnd/>
          </a:ln>
        </p:spPr>
        <p:txBody>
          <a:bodyPr wrap="none" lIns="0" tIns="0" rIns="0" bIns="0" rtlCol="0" anchor="ctr"/>
          <a:lstStyle/>
          <a:p>
            <a:endParaRPr lang="en-US" sz="1800" dirty="0" err="1" smtClean="0">
              <a:solidFill>
                <a:srgbClr val="FFFFFF"/>
              </a:solidFill>
            </a:endParaRPr>
          </a:p>
        </p:txBody>
      </p:sp>
      <p:sp>
        <p:nvSpPr>
          <p:cNvPr id="47" name="Rounded Rectangle 46"/>
          <p:cNvSpPr/>
          <p:nvPr/>
        </p:nvSpPr>
        <p:spPr bwMode="auto">
          <a:xfrm>
            <a:off x="236475" y="914401"/>
            <a:ext cx="4237099" cy="5114440"/>
          </a:xfrm>
          <a:prstGeom prst="roundRect">
            <a:avLst>
              <a:gd name="adj" fmla="val 2319"/>
            </a:avLst>
          </a:prstGeom>
          <a:noFill/>
          <a:ln w="6350">
            <a:solidFill>
              <a:schemeClr val="bg2">
                <a:lumMod val="75000"/>
              </a:schemeClr>
            </a:solidFill>
            <a:round/>
            <a:headEnd/>
            <a:tailEnd/>
          </a:ln>
        </p:spPr>
        <p:txBody>
          <a:bodyPr wrap="none" lIns="0" tIns="0" rIns="0" bIns="0" rtlCol="0" anchor="ctr"/>
          <a:lstStyle/>
          <a:p>
            <a:endParaRPr lang="en-US" sz="1800" dirty="0" err="1" smtClean="0">
              <a:solidFill>
                <a:srgbClr val="FFFFFF"/>
              </a:solidFill>
            </a:endParaRPr>
          </a:p>
        </p:txBody>
      </p:sp>
      <p:grpSp>
        <p:nvGrpSpPr>
          <p:cNvPr id="2" name="Group 47"/>
          <p:cNvGrpSpPr/>
          <p:nvPr/>
        </p:nvGrpSpPr>
        <p:grpSpPr>
          <a:xfrm>
            <a:off x="4634821" y="924780"/>
            <a:ext cx="4300198" cy="429370"/>
            <a:chOff x="4634821" y="924780"/>
            <a:chExt cx="4300198" cy="429370"/>
          </a:xfrm>
        </p:grpSpPr>
        <p:sp>
          <p:nvSpPr>
            <p:cNvPr id="49" name="Rounded Rectangle 48"/>
            <p:cNvSpPr/>
            <p:nvPr/>
          </p:nvSpPr>
          <p:spPr bwMode="auto">
            <a:xfrm>
              <a:off x="4634821" y="924780"/>
              <a:ext cx="4300198" cy="39578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noFill/>
              <a:round/>
              <a:headEnd/>
              <a:tailEnd/>
            </a:ln>
          </p:spPr>
          <p:txBody>
            <a:bodyPr wrap="none" lIns="0" tIns="0" rIns="0" bIns="0" rtlCol="0" anchor="ctr"/>
            <a:lstStyle/>
            <a:p>
              <a:r>
                <a:rPr lang="en-US" sz="1800" b="1" dirty="0" smtClean="0">
                  <a:solidFill>
                    <a:srgbClr val="FFFFFF"/>
                  </a:solidFill>
                </a:rPr>
                <a:t>Overview</a:t>
              </a:r>
            </a:p>
          </p:txBody>
        </p:sp>
        <p:sp>
          <p:nvSpPr>
            <p:cNvPr id="50" name="Rectangle 49"/>
            <p:cNvSpPr/>
            <p:nvPr/>
          </p:nvSpPr>
          <p:spPr bwMode="auto">
            <a:xfrm>
              <a:off x="4634821" y="1221527"/>
              <a:ext cx="4299774" cy="132623"/>
            </a:xfrm>
            <a:prstGeom prst="rect">
              <a:avLst/>
            </a:prstGeom>
            <a:solidFill>
              <a:schemeClr val="accent1">
                <a:lumMod val="75000"/>
              </a:schemeClr>
            </a:solidFill>
            <a:ln w="19050">
              <a:noFill/>
              <a:round/>
              <a:headEnd/>
              <a:tailEnd/>
            </a:ln>
          </p:spPr>
          <p:txBody>
            <a:bodyPr wrap="none" lIns="0" tIns="0" rIns="0" bIns="0" rtlCol="0" anchor="ctr"/>
            <a:lstStyle/>
            <a:p>
              <a:endParaRPr lang="en-US" sz="1800" dirty="0" err="1" smtClean="0">
                <a:solidFill>
                  <a:srgbClr val="FFFFFF"/>
                </a:solidFill>
              </a:endParaRPr>
            </a:p>
          </p:txBody>
        </p:sp>
      </p:grpSp>
      <p:sp>
        <p:nvSpPr>
          <p:cNvPr id="17" name="Title 16"/>
          <p:cNvSpPr>
            <a:spLocks noGrp="1"/>
          </p:cNvSpPr>
          <p:nvPr>
            <p:ph type="title"/>
          </p:nvPr>
        </p:nvSpPr>
        <p:spPr/>
        <p:txBody>
          <a:bodyPr/>
          <a:lstStyle/>
          <a:p>
            <a:r>
              <a:rPr lang="en-US" dirty="0" smtClean="0"/>
              <a:t>Summarizing : Integrated Active Application Management</a:t>
            </a:r>
            <a:endParaRPr lang="en-US" dirty="0"/>
          </a:p>
        </p:txBody>
      </p:sp>
      <p:pic>
        <p:nvPicPr>
          <p:cNvPr id="25" name="Picture 2"/>
          <p:cNvPicPr>
            <a:picLocks noChangeAspect="1" noChangeArrowheads="1"/>
          </p:cNvPicPr>
          <p:nvPr/>
        </p:nvPicPr>
        <p:blipFill>
          <a:blip r:embed="rId3" cstate="print"/>
          <a:srcRect/>
          <a:stretch>
            <a:fillRect/>
          </a:stretch>
        </p:blipFill>
        <p:spPr bwMode="auto">
          <a:xfrm>
            <a:off x="518614" y="1294830"/>
            <a:ext cx="3911305" cy="1543904"/>
          </a:xfrm>
          <a:prstGeom prst="rect">
            <a:avLst/>
          </a:prstGeom>
          <a:noFill/>
          <a:ln w="9525">
            <a:noFill/>
            <a:miter lim="800000"/>
            <a:headEnd/>
            <a:tailEnd/>
          </a:ln>
        </p:spPr>
      </p:pic>
      <p:pic>
        <p:nvPicPr>
          <p:cNvPr id="26" name="Picture 2"/>
          <p:cNvPicPr>
            <a:picLocks noChangeAspect="1" noChangeArrowheads="1"/>
          </p:cNvPicPr>
          <p:nvPr/>
        </p:nvPicPr>
        <p:blipFill>
          <a:blip r:embed="rId4" cstate="print"/>
          <a:srcRect/>
          <a:stretch>
            <a:fillRect/>
          </a:stretch>
        </p:blipFill>
        <p:spPr bwMode="auto">
          <a:xfrm>
            <a:off x="2176654" y="2121303"/>
            <a:ext cx="471011" cy="417181"/>
          </a:xfrm>
          <a:prstGeom prst="rect">
            <a:avLst/>
          </a:prstGeom>
          <a:noFill/>
          <a:ln w="9525">
            <a:noFill/>
            <a:miter lim="800000"/>
            <a:headEnd/>
            <a:tailEnd/>
          </a:ln>
        </p:spPr>
      </p:pic>
      <p:pic>
        <p:nvPicPr>
          <p:cNvPr id="27" name="Picture 2"/>
          <p:cNvPicPr>
            <a:picLocks noChangeAspect="1" noChangeArrowheads="1"/>
          </p:cNvPicPr>
          <p:nvPr/>
        </p:nvPicPr>
        <p:blipFill>
          <a:blip r:embed="rId4" cstate="print"/>
          <a:srcRect/>
          <a:stretch>
            <a:fillRect/>
          </a:stretch>
        </p:blipFill>
        <p:spPr bwMode="auto">
          <a:xfrm>
            <a:off x="866469" y="2134951"/>
            <a:ext cx="471011" cy="417181"/>
          </a:xfrm>
          <a:prstGeom prst="rect">
            <a:avLst/>
          </a:prstGeom>
          <a:noFill/>
          <a:ln w="9525">
            <a:noFill/>
            <a:miter lim="800000"/>
            <a:headEnd/>
            <a:tailEnd/>
          </a:ln>
        </p:spPr>
      </p:pic>
      <p:pic>
        <p:nvPicPr>
          <p:cNvPr id="28" name="Picture 2"/>
          <p:cNvPicPr>
            <a:picLocks noChangeAspect="1" noChangeArrowheads="1"/>
          </p:cNvPicPr>
          <p:nvPr/>
        </p:nvPicPr>
        <p:blipFill>
          <a:blip r:embed="rId4" cstate="print"/>
          <a:srcRect/>
          <a:stretch>
            <a:fillRect/>
          </a:stretch>
        </p:blipFill>
        <p:spPr bwMode="auto">
          <a:xfrm>
            <a:off x="3568726" y="2121304"/>
            <a:ext cx="471011" cy="417181"/>
          </a:xfrm>
          <a:prstGeom prst="rect">
            <a:avLst/>
          </a:prstGeom>
          <a:noFill/>
          <a:ln w="9525">
            <a:noFill/>
            <a:miter lim="800000"/>
            <a:headEnd/>
            <a:tailEnd/>
          </a:ln>
        </p:spPr>
      </p:pic>
      <p:pic>
        <p:nvPicPr>
          <p:cNvPr id="29" name="Picture 28" descr="dashboard.PNG"/>
          <p:cNvPicPr>
            <a:picLocks noChangeAspect="1"/>
          </p:cNvPicPr>
          <p:nvPr/>
        </p:nvPicPr>
        <p:blipFill>
          <a:blip r:embed="rId5" cstate="print"/>
          <a:stretch>
            <a:fillRect/>
          </a:stretch>
        </p:blipFill>
        <p:spPr>
          <a:xfrm>
            <a:off x="386187" y="3010549"/>
            <a:ext cx="4089679" cy="2556049"/>
          </a:xfrm>
          <a:prstGeom prst="rect">
            <a:avLst/>
          </a:prstGeom>
        </p:spPr>
      </p:pic>
      <p:pic>
        <p:nvPicPr>
          <p:cNvPr id="30" name="Picture 4"/>
          <p:cNvPicPr>
            <a:picLocks noChangeAspect="1" noChangeArrowheads="1"/>
          </p:cNvPicPr>
          <p:nvPr/>
        </p:nvPicPr>
        <p:blipFill>
          <a:blip r:embed="rId6" cstate="print"/>
          <a:srcRect/>
          <a:stretch>
            <a:fillRect/>
          </a:stretch>
        </p:blipFill>
        <p:spPr bwMode="auto">
          <a:xfrm>
            <a:off x="295989" y="4426192"/>
            <a:ext cx="4157360" cy="1512487"/>
          </a:xfrm>
          <a:prstGeom prst="rect">
            <a:avLst/>
          </a:prstGeom>
          <a:noFill/>
          <a:ln w="9525">
            <a:noFill/>
            <a:miter lim="800000"/>
            <a:headEnd/>
            <a:tailEnd/>
          </a:ln>
          <a:effectLst/>
        </p:spPr>
      </p:pic>
    </p:spTree>
    <p:extLst>
      <p:ext uri="{BB962C8B-B14F-4D97-AF65-F5344CB8AC3E}">
        <p14:creationId xmlns:p14="http://schemas.microsoft.com/office/powerpoint/2010/main" val="255276486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577880" y="4465934"/>
            <a:ext cx="8065050" cy="145939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1026" name="Picture 2"/>
          <p:cNvPicPr>
            <a:picLocks noChangeAspect="1" noChangeArrowheads="1"/>
          </p:cNvPicPr>
          <p:nvPr/>
        </p:nvPicPr>
        <p:blipFill>
          <a:blip r:embed="rId2" cstate="print"/>
          <a:srcRect/>
          <a:stretch>
            <a:fillRect/>
          </a:stretch>
        </p:blipFill>
        <p:spPr bwMode="auto">
          <a:xfrm>
            <a:off x="462666" y="1"/>
            <a:ext cx="1047890" cy="1047890"/>
          </a:xfrm>
          <a:prstGeom prst="rect">
            <a:avLst/>
          </a:prstGeom>
          <a:noFill/>
          <a:ln w="9525">
            <a:noFill/>
            <a:miter lim="800000"/>
            <a:headEnd/>
            <a:tailEnd/>
          </a:ln>
        </p:spPr>
      </p:pic>
      <p:sp>
        <p:nvSpPr>
          <p:cNvPr id="8" name="Rectangle 7"/>
          <p:cNvSpPr/>
          <p:nvPr/>
        </p:nvSpPr>
        <p:spPr bwMode="auto">
          <a:xfrm>
            <a:off x="616284" y="1739180"/>
            <a:ext cx="3878905" cy="215068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1027" name="Picture 3"/>
          <p:cNvPicPr>
            <a:picLocks noChangeAspect="1" noChangeArrowheads="1"/>
          </p:cNvPicPr>
          <p:nvPr/>
        </p:nvPicPr>
        <p:blipFill>
          <a:blip r:embed="rId3" cstate="print"/>
          <a:srcRect/>
          <a:stretch>
            <a:fillRect/>
          </a:stretch>
        </p:blipFill>
        <p:spPr bwMode="auto">
          <a:xfrm>
            <a:off x="808310" y="2977995"/>
            <a:ext cx="460860" cy="460860"/>
          </a:xfrm>
          <a:prstGeom prst="rect">
            <a:avLst/>
          </a:prstGeom>
          <a:noFill/>
          <a:ln w="9525">
            <a:noFill/>
            <a:miter lim="800000"/>
            <a:headEnd/>
            <a:tailEnd/>
          </a:ln>
        </p:spPr>
      </p:pic>
      <p:sp>
        <p:nvSpPr>
          <p:cNvPr id="11" name="TextBox 10"/>
          <p:cNvSpPr txBox="1"/>
          <p:nvPr/>
        </p:nvSpPr>
        <p:spPr>
          <a:xfrm>
            <a:off x="1345980" y="3006545"/>
            <a:ext cx="3110805" cy="276999"/>
          </a:xfrm>
          <a:prstGeom prst="rect">
            <a:avLst/>
          </a:prstGeom>
          <a:noFill/>
        </p:spPr>
        <p:txBody>
          <a:bodyPr wrap="square" rtlCol="0">
            <a:spAutoFit/>
          </a:bodyPr>
          <a:lstStyle/>
          <a:p>
            <a:pPr algn="l"/>
            <a:r>
              <a:rPr lang="en-US" sz="1200" b="1" dirty="0" smtClean="0">
                <a:hlinkClick r:id="rId4"/>
              </a:rPr>
              <a:t>vfabricappmgmt@vmware.com</a:t>
            </a:r>
            <a:endParaRPr lang="en-US" sz="1200" b="1" dirty="0" smtClean="0">
              <a:solidFill>
                <a:srgbClr val="333333"/>
              </a:solidFill>
              <a:latin typeface="+mn-lt"/>
              <a:ea typeface="+mn-ea"/>
            </a:endParaRPr>
          </a:p>
        </p:txBody>
      </p:sp>
      <p:pic>
        <p:nvPicPr>
          <p:cNvPr id="1029" name="Picture 5" descr="http://t3.gstatic.com/images?q=tbn:ANd9GcRgjgOkZQ2UOwwRo_2z7SFZsIs0y_LknCPuTDwGiGSf_PWwk6N0-O77RUuXcw"/>
          <p:cNvPicPr>
            <a:picLocks noChangeAspect="1" noChangeArrowheads="1"/>
          </p:cNvPicPr>
          <p:nvPr/>
        </p:nvPicPr>
        <p:blipFill>
          <a:blip r:embed="rId5" cstate="print"/>
          <a:srcRect/>
          <a:stretch>
            <a:fillRect/>
          </a:stretch>
        </p:blipFill>
        <p:spPr bwMode="auto">
          <a:xfrm>
            <a:off x="808309" y="1931205"/>
            <a:ext cx="422455" cy="339654"/>
          </a:xfrm>
          <a:prstGeom prst="rect">
            <a:avLst/>
          </a:prstGeom>
          <a:noFill/>
        </p:spPr>
      </p:pic>
      <p:sp>
        <p:nvSpPr>
          <p:cNvPr id="13" name="TextBox 12"/>
          <p:cNvSpPr txBox="1"/>
          <p:nvPr/>
        </p:nvSpPr>
        <p:spPr>
          <a:xfrm>
            <a:off x="1345979" y="1931205"/>
            <a:ext cx="2957185" cy="276999"/>
          </a:xfrm>
          <a:prstGeom prst="rect">
            <a:avLst/>
          </a:prstGeom>
          <a:noFill/>
        </p:spPr>
        <p:txBody>
          <a:bodyPr wrap="square" rtlCol="0">
            <a:spAutoFit/>
          </a:bodyPr>
          <a:lstStyle/>
          <a:p>
            <a:pPr algn="l"/>
            <a:r>
              <a:rPr lang="en-US" sz="1200" b="1" dirty="0" smtClean="0">
                <a:solidFill>
                  <a:srgbClr val="333333"/>
                </a:solidFill>
                <a:hlinkClick r:id="rId6"/>
              </a:rPr>
              <a:t>http://www.vmware.com/products/</a:t>
            </a:r>
            <a:r>
              <a:rPr lang="en-US" sz="1200" b="1" dirty="0" smtClean="0">
                <a:solidFill>
                  <a:srgbClr val="333333"/>
                </a:solidFill>
              </a:rPr>
              <a:t> </a:t>
            </a:r>
            <a:endParaRPr lang="en-US" sz="1200" b="1" dirty="0" smtClean="0">
              <a:solidFill>
                <a:srgbClr val="333333"/>
              </a:solidFill>
              <a:latin typeface="+mn-lt"/>
              <a:ea typeface="+mn-ea"/>
            </a:endParaRPr>
          </a:p>
        </p:txBody>
      </p:sp>
      <p:sp>
        <p:nvSpPr>
          <p:cNvPr id="14" name="Rectangle 13"/>
          <p:cNvSpPr/>
          <p:nvPr/>
        </p:nvSpPr>
        <p:spPr>
          <a:xfrm>
            <a:off x="2558613" y="4526859"/>
            <a:ext cx="5186149" cy="1298817"/>
          </a:xfrm>
          <a:prstGeom prst="rect">
            <a:avLst/>
          </a:prstGeom>
        </p:spPr>
        <p:txBody>
          <a:bodyPr wrap="square">
            <a:spAutoFit/>
          </a:bodyPr>
          <a:lstStyle/>
          <a:p>
            <a:pPr algn="l"/>
            <a:r>
              <a:rPr lang="en-US" sz="1600" b="1" dirty="0" smtClean="0">
                <a:solidFill>
                  <a:schemeClr val="accent2">
                    <a:lumMod val="75000"/>
                  </a:schemeClr>
                </a:solidFill>
                <a:latin typeface="Calibri"/>
              </a:rPr>
              <a:t>Application Director </a:t>
            </a:r>
            <a:endParaRPr lang="en-US" sz="1600" b="1" dirty="0" smtClean="0">
              <a:solidFill>
                <a:schemeClr val="accent2">
                  <a:lumMod val="75000"/>
                </a:schemeClr>
              </a:solidFill>
              <a:latin typeface="Calibri"/>
              <a:hlinkClick r:id="rId7"/>
            </a:endParaRPr>
          </a:p>
          <a:p>
            <a:pPr algn="l"/>
            <a:r>
              <a:rPr lang="en-US" sz="1400" u="sng" dirty="0" smtClean="0">
                <a:solidFill>
                  <a:srgbClr val="0000FF"/>
                </a:solidFill>
                <a:latin typeface="Calibri"/>
                <a:hlinkClick r:id="rId8"/>
              </a:rPr>
              <a:t>http://www.vmware.com/go/try-vfabric-app-director</a:t>
            </a:r>
            <a:endParaRPr lang="en-US" sz="1400" u="sng" dirty="0" smtClean="0">
              <a:solidFill>
                <a:srgbClr val="0000FF"/>
              </a:solidFill>
              <a:latin typeface="Calibri"/>
            </a:endParaRPr>
          </a:p>
          <a:p>
            <a:pPr algn="l"/>
            <a:r>
              <a:rPr lang="en-US" sz="1600" b="1" dirty="0" smtClean="0">
                <a:solidFill>
                  <a:schemeClr val="accent2">
                    <a:lumMod val="75000"/>
                  </a:schemeClr>
                </a:solidFill>
                <a:latin typeface="Calibri"/>
              </a:rPr>
              <a:t>Application Performance Manager</a:t>
            </a:r>
          </a:p>
          <a:p>
            <a:pPr algn="l"/>
            <a:r>
              <a:rPr lang="en-US" sz="1400" u="sng" dirty="0" smtClean="0">
                <a:solidFill>
                  <a:srgbClr val="0000FF"/>
                </a:solidFill>
                <a:latin typeface="Calibri"/>
                <a:hlinkClick r:id="rId9"/>
              </a:rPr>
              <a:t>http://www.vmware.com/go/try-vfabric-apm</a:t>
            </a:r>
            <a:endParaRPr lang="en-US" sz="1400" u="sng" dirty="0" smtClean="0">
              <a:solidFill>
                <a:srgbClr val="0000FF"/>
              </a:solidFill>
              <a:latin typeface="Calibri"/>
            </a:endParaRPr>
          </a:p>
        </p:txBody>
      </p:sp>
      <p:sp>
        <p:nvSpPr>
          <p:cNvPr id="16" name="Rectangle 15"/>
          <p:cNvSpPr/>
          <p:nvPr/>
        </p:nvSpPr>
        <p:spPr bwMode="auto">
          <a:xfrm>
            <a:off x="4704453" y="1788167"/>
            <a:ext cx="3878905" cy="21122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1033" name="Picture 9" descr="http://simplyzesty.com/wp-content/uploads/2011/08/Twitter-Logo-300x293.jpg"/>
          <p:cNvPicPr>
            <a:picLocks noChangeAspect="1" noChangeArrowheads="1"/>
          </p:cNvPicPr>
          <p:nvPr/>
        </p:nvPicPr>
        <p:blipFill>
          <a:blip r:embed="rId10" cstate="print"/>
          <a:srcRect/>
          <a:stretch>
            <a:fillRect/>
          </a:stretch>
        </p:blipFill>
        <p:spPr bwMode="auto">
          <a:xfrm>
            <a:off x="821010" y="3429000"/>
            <a:ext cx="422456" cy="412599"/>
          </a:xfrm>
          <a:prstGeom prst="rect">
            <a:avLst/>
          </a:prstGeom>
          <a:noFill/>
        </p:spPr>
      </p:pic>
      <p:sp>
        <p:nvSpPr>
          <p:cNvPr id="21" name="TextBox 20"/>
          <p:cNvSpPr txBox="1"/>
          <p:nvPr/>
        </p:nvSpPr>
        <p:spPr>
          <a:xfrm>
            <a:off x="1307575" y="3467405"/>
            <a:ext cx="2957185" cy="276999"/>
          </a:xfrm>
          <a:prstGeom prst="rect">
            <a:avLst/>
          </a:prstGeom>
          <a:noFill/>
        </p:spPr>
        <p:txBody>
          <a:bodyPr wrap="square" rtlCol="0">
            <a:spAutoFit/>
          </a:bodyPr>
          <a:lstStyle/>
          <a:p>
            <a:pPr algn="l"/>
            <a:r>
              <a:rPr lang="en-US" sz="1200" b="1" u="sng" dirty="0" smtClean="0">
                <a:solidFill>
                  <a:schemeClr val="accent2">
                    <a:lumMod val="75000"/>
                  </a:schemeClr>
                </a:solidFill>
              </a:rPr>
              <a:t>@</a:t>
            </a:r>
            <a:r>
              <a:rPr lang="en-US" sz="1200" b="1" u="sng" dirty="0" err="1" smtClean="0">
                <a:solidFill>
                  <a:schemeClr val="accent2">
                    <a:lumMod val="75000"/>
                  </a:schemeClr>
                </a:solidFill>
              </a:rPr>
              <a:t>vFabricAppMgmt</a:t>
            </a:r>
            <a:r>
              <a:rPr lang="en-US" sz="1200" b="1" u="sng" dirty="0" smtClean="0">
                <a:solidFill>
                  <a:schemeClr val="accent2">
                    <a:lumMod val="75000"/>
                  </a:schemeClr>
                </a:solidFill>
              </a:rPr>
              <a:t>  </a:t>
            </a:r>
            <a:endParaRPr lang="en-US" sz="1200" b="1" u="sng" dirty="0" smtClean="0">
              <a:solidFill>
                <a:schemeClr val="accent2">
                  <a:lumMod val="75000"/>
                </a:schemeClr>
              </a:solidFill>
              <a:latin typeface="+mn-lt"/>
              <a:ea typeface="+mn-ea"/>
            </a:endParaRPr>
          </a:p>
        </p:txBody>
      </p:sp>
      <p:sp>
        <p:nvSpPr>
          <p:cNvPr id="22" name="Rectangle 21"/>
          <p:cNvSpPr/>
          <p:nvPr/>
        </p:nvSpPr>
        <p:spPr bwMode="auto">
          <a:xfrm>
            <a:off x="616284" y="1431940"/>
            <a:ext cx="3878905" cy="34564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r>
              <a:rPr lang="en-US" sz="1400" b="1" dirty="0" err="1" smtClean="0">
                <a:solidFill>
                  <a:srgbClr val="FFFFFF"/>
                </a:solidFill>
              </a:rPr>
              <a:t>vFabric</a:t>
            </a:r>
            <a:r>
              <a:rPr lang="en-US" sz="1400" b="1" dirty="0" smtClean="0">
                <a:solidFill>
                  <a:srgbClr val="FFFFFF"/>
                </a:solidFill>
              </a:rPr>
              <a:t> Application Management Resources</a:t>
            </a:r>
          </a:p>
        </p:txBody>
      </p:sp>
      <p:sp>
        <p:nvSpPr>
          <p:cNvPr id="30" name="Title 29"/>
          <p:cNvSpPr>
            <a:spLocks noGrp="1"/>
          </p:cNvSpPr>
          <p:nvPr>
            <p:ph type="title"/>
          </p:nvPr>
        </p:nvSpPr>
        <p:spPr/>
        <p:txBody>
          <a:bodyPr/>
          <a:lstStyle/>
          <a:p>
            <a:r>
              <a:rPr lang="en-US" dirty="0" smtClean="0"/>
              <a:t>               Or Need More Information</a:t>
            </a:r>
            <a:endParaRPr lang="en-US" dirty="0"/>
          </a:p>
        </p:txBody>
      </p:sp>
      <p:sp>
        <p:nvSpPr>
          <p:cNvPr id="31" name="Rectangle 30"/>
          <p:cNvSpPr/>
          <p:nvPr/>
        </p:nvSpPr>
        <p:spPr bwMode="auto">
          <a:xfrm>
            <a:off x="4725619" y="1431940"/>
            <a:ext cx="3878905" cy="34564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r>
              <a:rPr lang="en-US" sz="1400" b="1" dirty="0" smtClean="0">
                <a:solidFill>
                  <a:srgbClr val="FFFFFF"/>
                </a:solidFill>
              </a:rPr>
              <a:t>Have Questions for Presenters? </a:t>
            </a:r>
          </a:p>
        </p:txBody>
      </p:sp>
      <p:sp>
        <p:nvSpPr>
          <p:cNvPr id="34" name="Rectangle 33"/>
          <p:cNvSpPr/>
          <p:nvPr/>
        </p:nvSpPr>
        <p:spPr bwMode="auto">
          <a:xfrm>
            <a:off x="616285" y="2584090"/>
            <a:ext cx="3878905" cy="34564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r>
              <a:rPr lang="en-US" sz="1400" b="1" dirty="0" smtClean="0">
                <a:solidFill>
                  <a:srgbClr val="FFFFFF"/>
                </a:solidFill>
              </a:rPr>
              <a:t>Contact Us</a:t>
            </a:r>
          </a:p>
        </p:txBody>
      </p:sp>
      <p:grpSp>
        <p:nvGrpSpPr>
          <p:cNvPr id="2" name="Group 1"/>
          <p:cNvGrpSpPr/>
          <p:nvPr/>
        </p:nvGrpSpPr>
        <p:grpSpPr>
          <a:xfrm>
            <a:off x="4781262" y="2789118"/>
            <a:ext cx="3625291" cy="901246"/>
            <a:chOff x="4802429" y="1815453"/>
            <a:chExt cx="3625291" cy="901246"/>
          </a:xfrm>
        </p:grpSpPr>
        <p:pic>
          <p:nvPicPr>
            <p:cNvPr id="17" name="Picture 16" descr="shahar.jpg"/>
            <p:cNvPicPr>
              <a:picLocks noChangeAspect="1"/>
            </p:cNvPicPr>
            <p:nvPr/>
          </p:nvPicPr>
          <p:blipFill>
            <a:blip r:embed="rId11" cstate="print"/>
            <a:srcRect l="38081" t="32586" r="35373" b="28852"/>
            <a:stretch>
              <a:fillRect/>
            </a:stretch>
          </p:blipFill>
          <p:spPr>
            <a:xfrm>
              <a:off x="4802429" y="1892799"/>
              <a:ext cx="729695" cy="806505"/>
            </a:xfrm>
            <a:prstGeom prst="rect">
              <a:avLst/>
            </a:prstGeom>
          </p:spPr>
        </p:pic>
        <p:pic>
          <p:nvPicPr>
            <p:cNvPr id="19" name="Picture 3"/>
            <p:cNvPicPr>
              <a:picLocks noChangeAspect="1" noChangeArrowheads="1"/>
            </p:cNvPicPr>
            <p:nvPr/>
          </p:nvPicPr>
          <p:blipFill>
            <a:blip r:embed="rId3" cstate="print"/>
            <a:srcRect/>
            <a:stretch>
              <a:fillRect/>
            </a:stretch>
          </p:blipFill>
          <p:spPr bwMode="auto">
            <a:xfrm>
              <a:off x="5647340" y="2161635"/>
              <a:ext cx="307240" cy="285896"/>
            </a:xfrm>
            <a:prstGeom prst="rect">
              <a:avLst/>
            </a:prstGeom>
            <a:noFill/>
            <a:ln w="9525">
              <a:noFill/>
              <a:miter lim="800000"/>
              <a:headEnd/>
              <a:tailEnd/>
            </a:ln>
          </p:spPr>
        </p:pic>
        <p:pic>
          <p:nvPicPr>
            <p:cNvPr id="23" name="Picture 9" descr="http://simplyzesty.com/wp-content/uploads/2011/08/Twitter-Logo-300x293.jpg"/>
            <p:cNvPicPr>
              <a:picLocks noChangeAspect="1" noChangeArrowheads="1"/>
            </p:cNvPicPr>
            <p:nvPr/>
          </p:nvPicPr>
          <p:blipFill>
            <a:blip r:embed="rId12" cstate="print"/>
            <a:srcRect/>
            <a:stretch>
              <a:fillRect/>
            </a:stretch>
          </p:blipFill>
          <p:spPr bwMode="auto">
            <a:xfrm>
              <a:off x="5685745" y="2507280"/>
              <a:ext cx="230430" cy="209419"/>
            </a:xfrm>
            <a:prstGeom prst="rect">
              <a:avLst/>
            </a:prstGeom>
            <a:noFill/>
          </p:spPr>
        </p:pic>
        <p:sp>
          <p:nvSpPr>
            <p:cNvPr id="24" name="TextBox 23"/>
            <p:cNvSpPr txBox="1"/>
            <p:nvPr/>
          </p:nvSpPr>
          <p:spPr>
            <a:xfrm>
              <a:off x="6033929" y="2430470"/>
              <a:ext cx="2393791" cy="276999"/>
            </a:xfrm>
            <a:prstGeom prst="rect">
              <a:avLst/>
            </a:prstGeom>
            <a:noFill/>
          </p:spPr>
          <p:txBody>
            <a:bodyPr wrap="square" rtlCol="0">
              <a:spAutoFit/>
            </a:bodyPr>
            <a:lstStyle/>
            <a:p>
              <a:pPr algn="l"/>
              <a:r>
                <a:rPr lang="en-US" sz="1200" b="1" dirty="0" smtClean="0">
                  <a:solidFill>
                    <a:schemeClr val="accent2">
                      <a:lumMod val="75000"/>
                    </a:schemeClr>
                  </a:solidFill>
                </a:rPr>
                <a:t>@</a:t>
              </a:r>
              <a:r>
                <a:rPr lang="en-US" sz="1200" b="1" dirty="0" err="1" smtClean="0">
                  <a:solidFill>
                    <a:schemeClr val="accent2">
                      <a:lumMod val="75000"/>
                    </a:schemeClr>
                  </a:solidFill>
                </a:rPr>
                <a:t>shaharer</a:t>
              </a:r>
              <a:endParaRPr lang="en-US" sz="1200" b="1" dirty="0" smtClean="0">
                <a:solidFill>
                  <a:schemeClr val="accent2">
                    <a:lumMod val="75000"/>
                  </a:schemeClr>
                </a:solidFill>
                <a:latin typeface="+mn-lt"/>
                <a:ea typeface="+mn-ea"/>
              </a:endParaRPr>
            </a:p>
          </p:txBody>
        </p:sp>
        <p:sp>
          <p:nvSpPr>
            <p:cNvPr id="27" name="Rectangle 26"/>
            <p:cNvSpPr/>
            <p:nvPr/>
          </p:nvSpPr>
          <p:spPr>
            <a:xfrm>
              <a:off x="5992985" y="2123230"/>
              <a:ext cx="1805035" cy="276999"/>
            </a:xfrm>
            <a:prstGeom prst="rect">
              <a:avLst/>
            </a:prstGeom>
          </p:spPr>
          <p:txBody>
            <a:bodyPr wrap="square">
              <a:spAutoFit/>
            </a:bodyPr>
            <a:lstStyle/>
            <a:p>
              <a:r>
                <a:rPr lang="en-US" sz="1200" b="1" dirty="0" smtClean="0">
                  <a:hlinkClick r:id="rId13"/>
                </a:rPr>
                <a:t>serez@vmware.com</a:t>
              </a:r>
              <a:endParaRPr lang="en-US" sz="1200" b="1" dirty="0"/>
            </a:p>
          </p:txBody>
        </p:sp>
        <p:sp>
          <p:nvSpPr>
            <p:cNvPr id="37" name="TextBox 36"/>
            <p:cNvSpPr txBox="1"/>
            <p:nvPr/>
          </p:nvSpPr>
          <p:spPr>
            <a:xfrm>
              <a:off x="5570530" y="1815453"/>
              <a:ext cx="2765160" cy="307777"/>
            </a:xfrm>
            <a:prstGeom prst="rect">
              <a:avLst/>
            </a:prstGeom>
            <a:noFill/>
          </p:spPr>
          <p:txBody>
            <a:bodyPr wrap="square" rtlCol="0">
              <a:spAutoFit/>
            </a:bodyPr>
            <a:lstStyle/>
            <a:p>
              <a:pPr algn="l"/>
              <a:r>
                <a:rPr lang="en-US" sz="1400" b="1" dirty="0" smtClean="0">
                  <a:solidFill>
                    <a:schemeClr val="tx1">
                      <a:lumMod val="60000"/>
                      <a:lumOff val="40000"/>
                    </a:schemeClr>
                  </a:solidFill>
                  <a:latin typeface="+mn-lt"/>
                  <a:ea typeface="+mn-ea"/>
                </a:rPr>
                <a:t>Shahar Erez</a:t>
              </a:r>
            </a:p>
          </p:txBody>
        </p:sp>
      </p:grpSp>
      <p:grpSp>
        <p:nvGrpSpPr>
          <p:cNvPr id="3" name="Group 2"/>
          <p:cNvGrpSpPr/>
          <p:nvPr/>
        </p:nvGrpSpPr>
        <p:grpSpPr>
          <a:xfrm>
            <a:off x="4781261" y="1828531"/>
            <a:ext cx="3686882" cy="883852"/>
            <a:chOff x="4802429" y="2929198"/>
            <a:chExt cx="3686882" cy="883852"/>
          </a:xfrm>
        </p:grpSpPr>
        <p:pic>
          <p:nvPicPr>
            <p:cNvPr id="18" name="Picture 17" descr="Twitter_Komal_Final.png"/>
            <p:cNvPicPr>
              <a:picLocks noChangeAspect="1"/>
            </p:cNvPicPr>
            <p:nvPr/>
          </p:nvPicPr>
          <p:blipFill>
            <a:blip r:embed="rId14" cstate="print"/>
            <a:srcRect l="39366" r="33865" b="40123"/>
            <a:stretch>
              <a:fillRect/>
            </a:stretch>
          </p:blipFill>
          <p:spPr>
            <a:xfrm>
              <a:off x="4802429" y="3006545"/>
              <a:ext cx="729695" cy="772619"/>
            </a:xfrm>
            <a:prstGeom prst="rect">
              <a:avLst/>
            </a:prstGeom>
          </p:spPr>
        </p:pic>
        <p:pic>
          <p:nvPicPr>
            <p:cNvPr id="25" name="Picture 3"/>
            <p:cNvPicPr>
              <a:picLocks noChangeAspect="1" noChangeArrowheads="1"/>
            </p:cNvPicPr>
            <p:nvPr/>
          </p:nvPicPr>
          <p:blipFill>
            <a:blip r:embed="rId3" cstate="print"/>
            <a:srcRect/>
            <a:stretch>
              <a:fillRect/>
            </a:stretch>
          </p:blipFill>
          <p:spPr bwMode="auto">
            <a:xfrm>
              <a:off x="5647340" y="3243247"/>
              <a:ext cx="299076" cy="299076"/>
            </a:xfrm>
            <a:prstGeom prst="rect">
              <a:avLst/>
            </a:prstGeom>
            <a:noFill/>
            <a:ln w="9525">
              <a:noFill/>
              <a:miter lim="800000"/>
              <a:headEnd/>
              <a:tailEnd/>
            </a:ln>
          </p:spPr>
        </p:pic>
        <p:pic>
          <p:nvPicPr>
            <p:cNvPr id="26" name="Picture 9" descr="http://simplyzesty.com/wp-content/uploads/2011/08/Twitter-Logo-300x293.jpg"/>
            <p:cNvPicPr>
              <a:picLocks noChangeAspect="1" noChangeArrowheads="1"/>
            </p:cNvPicPr>
            <p:nvPr/>
          </p:nvPicPr>
          <p:blipFill>
            <a:blip r:embed="rId15" cstate="print"/>
            <a:srcRect/>
            <a:stretch>
              <a:fillRect/>
            </a:stretch>
          </p:blipFill>
          <p:spPr bwMode="auto">
            <a:xfrm>
              <a:off x="5647340" y="3550487"/>
              <a:ext cx="268836" cy="262563"/>
            </a:xfrm>
            <a:prstGeom prst="rect">
              <a:avLst/>
            </a:prstGeom>
            <a:noFill/>
          </p:spPr>
        </p:pic>
        <p:sp>
          <p:nvSpPr>
            <p:cNvPr id="28" name="TextBox 27"/>
            <p:cNvSpPr txBox="1"/>
            <p:nvPr/>
          </p:nvSpPr>
          <p:spPr>
            <a:xfrm>
              <a:off x="6031390" y="3512082"/>
              <a:ext cx="2457921" cy="276999"/>
            </a:xfrm>
            <a:prstGeom prst="rect">
              <a:avLst/>
            </a:prstGeom>
            <a:noFill/>
          </p:spPr>
          <p:txBody>
            <a:bodyPr wrap="square" rtlCol="0">
              <a:spAutoFit/>
            </a:bodyPr>
            <a:lstStyle/>
            <a:p>
              <a:pPr algn="l"/>
              <a:r>
                <a:rPr lang="en-US" sz="1200" b="1" dirty="0" smtClean="0">
                  <a:solidFill>
                    <a:schemeClr val="accent2">
                      <a:lumMod val="75000"/>
                    </a:schemeClr>
                  </a:solidFill>
                </a:rPr>
                <a:t>@</a:t>
              </a:r>
              <a:r>
                <a:rPr lang="en-US" sz="1200" b="1" dirty="0" err="1" smtClean="0">
                  <a:solidFill>
                    <a:schemeClr val="accent2">
                      <a:lumMod val="75000"/>
                    </a:schemeClr>
                  </a:solidFill>
                </a:rPr>
                <a:t>komalmangtani</a:t>
              </a:r>
              <a:endParaRPr lang="en-US" sz="1200" b="1" dirty="0" smtClean="0">
                <a:solidFill>
                  <a:schemeClr val="accent2">
                    <a:lumMod val="75000"/>
                  </a:schemeClr>
                </a:solidFill>
                <a:latin typeface="+mn-lt"/>
                <a:ea typeface="+mn-ea"/>
              </a:endParaRPr>
            </a:p>
          </p:txBody>
        </p:sp>
        <p:sp>
          <p:nvSpPr>
            <p:cNvPr id="29" name="Rectangle 28"/>
            <p:cNvSpPr/>
            <p:nvPr/>
          </p:nvSpPr>
          <p:spPr>
            <a:xfrm>
              <a:off x="6031390" y="3235083"/>
              <a:ext cx="1991251" cy="276999"/>
            </a:xfrm>
            <a:prstGeom prst="rect">
              <a:avLst/>
            </a:prstGeom>
          </p:spPr>
          <p:txBody>
            <a:bodyPr wrap="none">
              <a:spAutoFit/>
            </a:bodyPr>
            <a:lstStyle/>
            <a:p>
              <a:r>
                <a:rPr lang="en-US" sz="1200" b="1" dirty="0" smtClean="0">
                  <a:hlinkClick r:id="rId16"/>
                </a:rPr>
                <a:t>kmangtan@vmware.com</a:t>
              </a:r>
              <a:endParaRPr lang="en-US" sz="1200" b="1" dirty="0"/>
            </a:p>
          </p:txBody>
        </p:sp>
        <p:sp>
          <p:nvSpPr>
            <p:cNvPr id="38" name="TextBox 37"/>
            <p:cNvSpPr txBox="1"/>
            <p:nvPr/>
          </p:nvSpPr>
          <p:spPr>
            <a:xfrm>
              <a:off x="5608935" y="2929198"/>
              <a:ext cx="2765160" cy="307777"/>
            </a:xfrm>
            <a:prstGeom prst="rect">
              <a:avLst/>
            </a:prstGeom>
            <a:noFill/>
          </p:spPr>
          <p:txBody>
            <a:bodyPr wrap="square" rtlCol="0">
              <a:spAutoFit/>
            </a:bodyPr>
            <a:lstStyle/>
            <a:p>
              <a:pPr algn="l"/>
              <a:r>
                <a:rPr lang="en-US" sz="1400" b="1" dirty="0" smtClean="0">
                  <a:solidFill>
                    <a:schemeClr val="tx1">
                      <a:lumMod val="60000"/>
                      <a:lumOff val="40000"/>
                    </a:schemeClr>
                  </a:solidFill>
                  <a:latin typeface="+mn-lt"/>
                  <a:ea typeface="+mn-ea"/>
                </a:rPr>
                <a:t>Komal Mangtani</a:t>
              </a:r>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Business in the Fast Lane</a:t>
            </a:r>
            <a:endParaRPr lang="en-US" dirty="0"/>
          </a:p>
        </p:txBody>
      </p:sp>
      <p:grpSp>
        <p:nvGrpSpPr>
          <p:cNvPr id="4" name="Group 3"/>
          <p:cNvGrpSpPr/>
          <p:nvPr/>
        </p:nvGrpSpPr>
        <p:grpSpPr>
          <a:xfrm>
            <a:off x="78106" y="795860"/>
            <a:ext cx="9076823" cy="1294197"/>
            <a:chOff x="78106" y="795860"/>
            <a:chExt cx="9076823" cy="1294197"/>
          </a:xfrm>
        </p:grpSpPr>
        <p:sp>
          <p:nvSpPr>
            <p:cNvPr id="24" name="Rectangle 23"/>
            <p:cNvSpPr/>
            <p:nvPr/>
          </p:nvSpPr>
          <p:spPr bwMode="auto">
            <a:xfrm>
              <a:off x="5265454" y="1066636"/>
              <a:ext cx="1005840" cy="548640"/>
            </a:xfrm>
            <a:prstGeom prst="rect">
              <a:avLst/>
            </a:prstGeom>
            <a:noFill/>
            <a:ln>
              <a:noFill/>
              <a:headEnd/>
              <a:tailEnd/>
            </a:ln>
            <a:effectLst>
              <a:outerShdw blurRad="76200" dir="18900000" sy="23000" kx="-1200000" algn="b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wrap="none" lIns="0" tIns="0" rIns="0" bIns="0" rtlCol="0" anchor="ctr"/>
            <a:lstStyle/>
            <a:p>
              <a:pPr>
                <a:spcAft>
                  <a:spcPts val="0"/>
                </a:spcAft>
              </a:pPr>
              <a:r>
                <a:rPr lang="en-US" sz="1200" b="1" dirty="0">
                  <a:solidFill>
                    <a:schemeClr val="tx1"/>
                  </a:solidFill>
                </a:rPr>
                <a:t> Internet</a:t>
              </a:r>
            </a:p>
            <a:p>
              <a:pPr>
                <a:spcAft>
                  <a:spcPts val="0"/>
                </a:spcAft>
              </a:pPr>
              <a:r>
                <a:rPr lang="en-US" sz="1200" dirty="0">
                  <a:solidFill>
                    <a:schemeClr val="tx1"/>
                  </a:solidFill>
                </a:rPr>
                <a:t>4 </a:t>
              </a:r>
              <a:r>
                <a:rPr lang="en-US" sz="1200" dirty="0" smtClean="0">
                  <a:solidFill>
                    <a:schemeClr val="tx1"/>
                  </a:solidFill>
                </a:rPr>
                <a:t>years</a:t>
              </a:r>
              <a:endParaRPr lang="en-US" sz="1200" dirty="0">
                <a:solidFill>
                  <a:schemeClr val="tx1"/>
                </a:solidFill>
              </a:endParaRPr>
            </a:p>
          </p:txBody>
        </p:sp>
        <p:sp>
          <p:nvSpPr>
            <p:cNvPr id="20" name="Rectangle 19"/>
            <p:cNvSpPr/>
            <p:nvPr/>
          </p:nvSpPr>
          <p:spPr bwMode="auto">
            <a:xfrm>
              <a:off x="309251" y="1632857"/>
              <a:ext cx="8358997" cy="457200"/>
            </a:xfrm>
            <a:prstGeom prst="rect">
              <a:avLst/>
            </a:prstGeom>
            <a:solidFill>
              <a:schemeClr val="accent3">
                <a:lumMod val="60000"/>
                <a:lumOff val="40000"/>
                <a:alpha val="20000"/>
              </a:schemeClr>
            </a:solidFill>
            <a:ln w="12700">
              <a:no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9" name="Rectangle 18"/>
            <p:cNvSpPr/>
            <p:nvPr/>
          </p:nvSpPr>
          <p:spPr bwMode="auto">
            <a:xfrm>
              <a:off x="3353225" y="1632858"/>
              <a:ext cx="5315023" cy="365760"/>
            </a:xfrm>
            <a:prstGeom prst="rect">
              <a:avLst/>
            </a:prstGeom>
            <a:solidFill>
              <a:schemeClr val="accent3">
                <a:lumMod val="60000"/>
                <a:lumOff val="40000"/>
                <a:alpha val="40000"/>
              </a:schemeClr>
            </a:solidFill>
            <a:ln w="12700">
              <a:no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8" name="Rectangle 17"/>
            <p:cNvSpPr/>
            <p:nvPr/>
          </p:nvSpPr>
          <p:spPr bwMode="auto">
            <a:xfrm>
              <a:off x="5718549" y="1632858"/>
              <a:ext cx="2949699" cy="274320"/>
            </a:xfrm>
            <a:prstGeom prst="rect">
              <a:avLst/>
            </a:prstGeom>
            <a:solidFill>
              <a:schemeClr val="accent3">
                <a:lumMod val="60000"/>
                <a:lumOff val="40000"/>
                <a:alpha val="60000"/>
              </a:schemeClr>
            </a:solidFill>
            <a:ln w="12700">
              <a:no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7" name="Rectangle 16"/>
            <p:cNvSpPr/>
            <p:nvPr/>
          </p:nvSpPr>
          <p:spPr bwMode="auto">
            <a:xfrm>
              <a:off x="7233771" y="1632858"/>
              <a:ext cx="1434477" cy="182880"/>
            </a:xfrm>
            <a:prstGeom prst="rect">
              <a:avLst/>
            </a:prstGeom>
            <a:solidFill>
              <a:schemeClr val="accent3">
                <a:lumMod val="60000"/>
                <a:lumOff val="40000"/>
                <a:alpha val="80000"/>
              </a:schemeClr>
            </a:solidFill>
            <a:ln w="12700">
              <a:no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21" name="Text Box 9"/>
            <p:cNvSpPr txBox="1">
              <a:spLocks noChangeArrowheads="1"/>
            </p:cNvSpPr>
            <p:nvPr/>
          </p:nvSpPr>
          <p:spPr bwMode="auto">
            <a:xfrm>
              <a:off x="2633444" y="795860"/>
              <a:ext cx="3877112" cy="341632"/>
            </a:xfrm>
            <a:prstGeom prst="rect">
              <a:avLst/>
            </a:prstGeom>
            <a:noFill/>
            <a:ln w="9525">
              <a:noFill/>
              <a:miter lim="800000"/>
              <a:headEnd/>
              <a:tailEnd/>
            </a:ln>
          </p:spPr>
          <p:txBody>
            <a:bodyPr wrap="square">
              <a:spAutoFit/>
            </a:bodyPr>
            <a:lstStyle/>
            <a:p>
              <a:pPr>
                <a:lnSpc>
                  <a:spcPct val="90000"/>
                </a:lnSpc>
              </a:pPr>
              <a:r>
                <a:rPr lang="en-US" sz="1800" b="1" dirty="0" smtClean="0">
                  <a:solidFill>
                    <a:schemeClr val="accent3">
                      <a:lumMod val="60000"/>
                      <a:lumOff val="40000"/>
                    </a:schemeClr>
                  </a:solidFill>
                </a:rPr>
                <a:t>Time to 50,000,000 </a:t>
              </a:r>
              <a:r>
                <a:rPr lang="en-US" sz="1800" b="1" dirty="0">
                  <a:solidFill>
                    <a:schemeClr val="accent3">
                      <a:lumMod val="60000"/>
                      <a:lumOff val="40000"/>
                    </a:schemeClr>
                  </a:solidFill>
                </a:rPr>
                <a:t>users:</a:t>
              </a:r>
            </a:p>
          </p:txBody>
        </p:sp>
        <p:sp>
          <p:nvSpPr>
            <p:cNvPr id="22" name="Rectangle 21"/>
            <p:cNvSpPr/>
            <p:nvPr/>
          </p:nvSpPr>
          <p:spPr bwMode="auto">
            <a:xfrm>
              <a:off x="78106" y="1103030"/>
              <a:ext cx="1005840" cy="548640"/>
            </a:xfrm>
            <a:prstGeom prst="rect">
              <a:avLst/>
            </a:prstGeom>
            <a:noFill/>
            <a:ln>
              <a:noFill/>
              <a:headEnd/>
              <a:tailEnd/>
            </a:ln>
            <a:effectLst>
              <a:outerShdw blurRad="76200" dir="18900000" sy="23000" kx="-1200000" algn="bl" rotWithShape="0">
                <a:prstClr val="black">
                  <a:alpha val="20000"/>
                </a:prstClr>
              </a:outerShdw>
            </a:effectLst>
            <a:scene3d>
              <a:camera prst="orthographicFront"/>
              <a:lightRig rig="threePt" dir="t"/>
            </a:scene3d>
            <a:sp3d extrusionH="482600"/>
          </p:spPr>
          <p:style>
            <a:lnRef idx="1">
              <a:schemeClr val="accent2"/>
            </a:lnRef>
            <a:fillRef idx="3">
              <a:schemeClr val="accent2"/>
            </a:fillRef>
            <a:effectRef idx="2">
              <a:schemeClr val="accent2"/>
            </a:effectRef>
            <a:fontRef idx="minor">
              <a:schemeClr val="lt1"/>
            </a:fontRef>
          </p:style>
          <p:txBody>
            <a:bodyPr wrap="none" lIns="0" tIns="0" rIns="0" bIns="0" rtlCol="0" anchor="ctr"/>
            <a:lstStyle/>
            <a:p>
              <a:pPr marL="0" marR="0" indent="0" algn="ctr" defTabSz="914400" eaLnBrk="1" latinLnBrk="0" hangingPunct="1">
                <a:lnSpc>
                  <a:spcPct val="100000"/>
                </a:lnSpc>
                <a:spcAft>
                  <a:spcPts val="0"/>
                </a:spcAft>
                <a:buClrTx/>
                <a:buSzTx/>
                <a:buFontTx/>
                <a:buNone/>
                <a:tabLst/>
              </a:pPr>
              <a:r>
                <a:rPr lang="en-US" sz="1200" b="1" dirty="0" smtClean="0">
                  <a:solidFill>
                    <a:schemeClr val="tx1"/>
                  </a:solidFill>
                </a:rPr>
                <a:t>Radio</a:t>
              </a:r>
            </a:p>
            <a:p>
              <a:pPr marL="0" marR="0" indent="0" algn="ctr" defTabSz="914400" eaLnBrk="1" latinLnBrk="0" hangingPunct="1">
                <a:lnSpc>
                  <a:spcPct val="100000"/>
                </a:lnSpc>
                <a:spcAft>
                  <a:spcPts val="0"/>
                </a:spcAft>
                <a:buClrTx/>
                <a:buSzTx/>
                <a:buFontTx/>
                <a:buNone/>
                <a:tabLst/>
              </a:pPr>
              <a:r>
                <a:rPr lang="en-US" sz="1200" dirty="0" smtClean="0">
                  <a:solidFill>
                    <a:schemeClr val="tx1"/>
                  </a:solidFill>
                </a:rPr>
                <a:t>38 years</a:t>
              </a:r>
            </a:p>
          </p:txBody>
        </p:sp>
        <p:sp>
          <p:nvSpPr>
            <p:cNvPr id="23" name="Rectangle 22"/>
            <p:cNvSpPr/>
            <p:nvPr/>
          </p:nvSpPr>
          <p:spPr bwMode="auto">
            <a:xfrm>
              <a:off x="2894460" y="1066636"/>
              <a:ext cx="1005840" cy="548640"/>
            </a:xfrm>
            <a:prstGeom prst="rect">
              <a:avLst/>
            </a:prstGeom>
            <a:noFill/>
            <a:ln>
              <a:noFill/>
              <a:headEnd/>
              <a:tailEnd/>
            </a:ln>
            <a:effectLst>
              <a:outerShdw blurRad="76200" dir="18900000" sy="23000" kx="-1200000" algn="b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wrap="none" lIns="0" tIns="0" rIns="0" bIns="0" rtlCol="0" anchor="ctr"/>
            <a:lstStyle/>
            <a:p>
              <a:pPr>
                <a:spcAft>
                  <a:spcPts val="0"/>
                </a:spcAft>
              </a:pPr>
              <a:r>
                <a:rPr lang="en-US" sz="1200" b="1" dirty="0" smtClean="0">
                  <a:solidFill>
                    <a:schemeClr val="tx1"/>
                  </a:solidFill>
                </a:rPr>
                <a:t>Television</a:t>
              </a:r>
              <a:endParaRPr lang="en-US" sz="1200" b="1" dirty="0">
                <a:solidFill>
                  <a:schemeClr val="tx1"/>
                </a:solidFill>
              </a:endParaRPr>
            </a:p>
            <a:p>
              <a:pPr>
                <a:spcAft>
                  <a:spcPts val="0"/>
                </a:spcAft>
              </a:pPr>
              <a:r>
                <a:rPr lang="en-US" sz="1200" dirty="0">
                  <a:solidFill>
                    <a:schemeClr val="tx1"/>
                  </a:solidFill>
                </a:rPr>
                <a:t>13 </a:t>
              </a:r>
              <a:r>
                <a:rPr lang="en-US" sz="1200" dirty="0" smtClean="0">
                  <a:solidFill>
                    <a:schemeClr val="tx1"/>
                  </a:solidFill>
                </a:rPr>
                <a:t>years</a:t>
              </a:r>
              <a:endParaRPr lang="en-US" sz="1200" dirty="0">
                <a:solidFill>
                  <a:schemeClr val="tx1"/>
                </a:solidFill>
              </a:endParaRPr>
            </a:p>
          </p:txBody>
        </p:sp>
        <p:sp>
          <p:nvSpPr>
            <p:cNvPr id="25" name="Rectangle 24"/>
            <p:cNvSpPr/>
            <p:nvPr/>
          </p:nvSpPr>
          <p:spPr bwMode="auto">
            <a:xfrm>
              <a:off x="6690478" y="1084221"/>
              <a:ext cx="1005840" cy="548640"/>
            </a:xfrm>
            <a:prstGeom prst="rect">
              <a:avLst/>
            </a:prstGeom>
            <a:noFill/>
            <a:ln>
              <a:noFill/>
              <a:headEnd/>
              <a:tailEnd/>
            </a:ln>
            <a:effectLst>
              <a:outerShdw blurRad="76200" dir="18900000" sy="23000" kx="-1200000" algn="b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wrap="none" lIns="0" tIns="0" rIns="0" bIns="0" rtlCol="0" anchor="ctr"/>
            <a:lstStyle/>
            <a:p>
              <a:pPr>
                <a:spcAft>
                  <a:spcPts val="0"/>
                </a:spcAft>
              </a:pPr>
              <a:r>
                <a:rPr lang="en-US" sz="1200" b="1" dirty="0">
                  <a:solidFill>
                    <a:schemeClr val="tx1"/>
                  </a:solidFill>
                </a:rPr>
                <a:t> </a:t>
              </a:r>
              <a:r>
                <a:rPr lang="en-US" sz="1200" b="1" dirty="0" err="1">
                  <a:solidFill>
                    <a:schemeClr val="tx1"/>
                  </a:solidFill>
                </a:rPr>
                <a:t>Facebook</a:t>
              </a:r>
              <a:r>
                <a:rPr lang="en-US" sz="1200" b="1" dirty="0">
                  <a:solidFill>
                    <a:schemeClr val="tx1"/>
                  </a:solidFill>
                </a:rPr>
                <a:t> </a:t>
              </a:r>
            </a:p>
            <a:p>
              <a:pPr>
                <a:spcAft>
                  <a:spcPts val="0"/>
                </a:spcAft>
              </a:pPr>
              <a:r>
                <a:rPr lang="en-US" sz="1200" dirty="0" smtClean="0">
                  <a:solidFill>
                    <a:schemeClr val="tx1"/>
                  </a:solidFill>
                </a:rPr>
                <a:t>1,096 </a:t>
              </a:r>
              <a:r>
                <a:rPr lang="en-US" sz="1200" dirty="0">
                  <a:solidFill>
                    <a:schemeClr val="tx1"/>
                  </a:solidFill>
                </a:rPr>
                <a:t>days</a:t>
              </a:r>
            </a:p>
          </p:txBody>
        </p:sp>
        <p:sp>
          <p:nvSpPr>
            <p:cNvPr id="26" name="Rectangle 25"/>
            <p:cNvSpPr/>
            <p:nvPr/>
          </p:nvSpPr>
          <p:spPr bwMode="auto">
            <a:xfrm>
              <a:off x="8149089" y="1084221"/>
              <a:ext cx="1005840" cy="548640"/>
            </a:xfrm>
            <a:prstGeom prst="rect">
              <a:avLst/>
            </a:prstGeom>
            <a:noFill/>
            <a:ln>
              <a:noFill/>
              <a:headEnd/>
              <a:tailEnd/>
            </a:ln>
            <a:effectLst>
              <a:outerShdw blurRad="76200" dir="18900000" sy="23000" kx="-1200000" algn="b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wrap="none" lIns="0" tIns="0" rIns="0" bIns="0" rtlCol="0" anchor="ctr"/>
            <a:lstStyle/>
            <a:p>
              <a:pPr>
                <a:spcAft>
                  <a:spcPts val="0"/>
                </a:spcAft>
              </a:pPr>
              <a:r>
                <a:rPr lang="en-US" sz="1200" b="1" dirty="0">
                  <a:solidFill>
                    <a:schemeClr val="tx1"/>
                  </a:solidFill>
                </a:rPr>
                <a:t>Google+ </a:t>
              </a:r>
            </a:p>
            <a:p>
              <a:pPr>
                <a:spcAft>
                  <a:spcPts val="0"/>
                </a:spcAft>
              </a:pPr>
              <a:r>
                <a:rPr lang="en-US" sz="1200" dirty="0">
                  <a:solidFill>
                    <a:schemeClr val="tx1"/>
                  </a:solidFill>
                </a:rPr>
                <a:t>88 days</a:t>
              </a:r>
            </a:p>
          </p:txBody>
        </p:sp>
        <p:sp>
          <p:nvSpPr>
            <p:cNvPr id="3" name="Rectangle 2"/>
            <p:cNvSpPr/>
            <p:nvPr/>
          </p:nvSpPr>
          <p:spPr bwMode="auto">
            <a:xfrm>
              <a:off x="8283210" y="1632858"/>
              <a:ext cx="385038" cy="91440"/>
            </a:xfrm>
            <a:prstGeom prst="rect">
              <a:avLst/>
            </a:prstGeom>
            <a:solidFill>
              <a:schemeClr val="accent3">
                <a:lumMod val="60000"/>
                <a:lumOff val="40000"/>
              </a:schemeClr>
            </a:solidFill>
            <a:ln w="12700">
              <a:no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grpSp>
        <p:nvGrpSpPr>
          <p:cNvPr id="6" name="Group 5"/>
          <p:cNvGrpSpPr/>
          <p:nvPr/>
        </p:nvGrpSpPr>
        <p:grpSpPr>
          <a:xfrm>
            <a:off x="396463" y="2607566"/>
            <a:ext cx="8351074" cy="1738740"/>
            <a:chOff x="198393" y="2341554"/>
            <a:chExt cx="8351074" cy="1738740"/>
          </a:xfrm>
        </p:grpSpPr>
        <p:sp>
          <p:nvSpPr>
            <p:cNvPr id="94" name="Rounded Rectangle 93"/>
            <p:cNvSpPr/>
            <p:nvPr/>
          </p:nvSpPr>
          <p:spPr bwMode="auto">
            <a:xfrm>
              <a:off x="198393" y="2341554"/>
              <a:ext cx="8351074" cy="1738740"/>
            </a:xfrm>
            <a:prstGeom prst="roundRect">
              <a:avLst/>
            </a:prstGeom>
            <a:ln>
              <a:solidFill>
                <a:schemeClr val="accent3">
                  <a:lumMod val="60000"/>
                  <a:lumOff val="40000"/>
                </a:schemeClr>
              </a:solidFill>
              <a:headEnd/>
              <a:tailEnd/>
            </a:ln>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ln>
                  <a:solidFill>
                    <a:schemeClr val="accent2">
                      <a:lumMod val="75000"/>
                    </a:schemeClr>
                  </a:solidFill>
                </a:ln>
                <a:solidFill>
                  <a:srgbClr val="FFFFFF"/>
                </a:solidFill>
              </a:endParaRPr>
            </a:p>
          </p:txBody>
        </p:sp>
        <p:pic>
          <p:nvPicPr>
            <p:cNvPr id="11268" name="Picture 4" descr="http://upload.wikimedia.org/wikipedia/commons/thumb/0/06/Facebook.svg/240px-Facebook.svg.png"/>
            <p:cNvPicPr>
              <a:picLocks noChangeAspect="1" noChangeArrowheads="1"/>
            </p:cNvPicPr>
            <p:nvPr/>
          </p:nvPicPr>
          <p:blipFill>
            <a:blip r:embed="rId3"/>
            <a:srcRect/>
            <a:stretch>
              <a:fillRect/>
            </a:stretch>
          </p:blipFill>
          <p:spPr bwMode="auto">
            <a:xfrm>
              <a:off x="405258" y="2584581"/>
              <a:ext cx="1389039" cy="520890"/>
            </a:xfrm>
            <a:prstGeom prst="rect">
              <a:avLst/>
            </a:prstGeom>
            <a:noFill/>
          </p:spPr>
        </p:pic>
        <p:pic>
          <p:nvPicPr>
            <p:cNvPr id="11270" name="Picture 6" descr="http://www.mnn.com/sites/default/files/imagecache/270x163/twitter-eco-gloss.jpg"/>
            <p:cNvPicPr>
              <a:picLocks noChangeAspect="1" noChangeArrowheads="1"/>
            </p:cNvPicPr>
            <p:nvPr/>
          </p:nvPicPr>
          <p:blipFill rotWithShape="1">
            <a:blip r:embed="rId4"/>
            <a:srcRect t="21404" b="21403"/>
            <a:stretch/>
          </p:blipFill>
          <p:spPr bwMode="auto">
            <a:xfrm>
              <a:off x="2228308" y="2584581"/>
              <a:ext cx="1508633" cy="520891"/>
            </a:xfrm>
            <a:prstGeom prst="rect">
              <a:avLst/>
            </a:prstGeom>
            <a:noFill/>
          </p:spPr>
        </p:pic>
        <p:pic>
          <p:nvPicPr>
            <p:cNvPr id="11274" name="Picture 10" descr="http://www.wordtracker.com/attachments/LinkedIn-Logo.png"/>
            <p:cNvPicPr>
              <a:picLocks noChangeAspect="1" noChangeArrowheads="1"/>
            </p:cNvPicPr>
            <p:nvPr/>
          </p:nvPicPr>
          <p:blipFill>
            <a:blip r:embed="rId5"/>
            <a:srcRect/>
            <a:stretch>
              <a:fillRect/>
            </a:stretch>
          </p:blipFill>
          <p:spPr bwMode="auto">
            <a:xfrm>
              <a:off x="4170952" y="2607566"/>
              <a:ext cx="1682991" cy="474921"/>
            </a:xfrm>
            <a:prstGeom prst="rect">
              <a:avLst/>
            </a:prstGeom>
            <a:noFill/>
          </p:spPr>
        </p:pic>
        <p:sp>
          <p:nvSpPr>
            <p:cNvPr id="95" name="TextBox 94"/>
            <p:cNvSpPr txBox="1"/>
            <p:nvPr/>
          </p:nvSpPr>
          <p:spPr>
            <a:xfrm>
              <a:off x="335129" y="3262510"/>
              <a:ext cx="8188460" cy="646331"/>
            </a:xfrm>
            <a:prstGeom prst="rect">
              <a:avLst/>
            </a:prstGeom>
            <a:noFill/>
          </p:spPr>
          <p:txBody>
            <a:bodyPr wrap="square" rtlCol="0">
              <a:spAutoFit/>
            </a:bodyPr>
            <a:lstStyle/>
            <a:p>
              <a:pPr algn="l"/>
              <a:r>
                <a:rPr lang="en-US" sz="1800" dirty="0" smtClean="0">
                  <a:solidFill>
                    <a:schemeClr val="tx1"/>
                  </a:solidFill>
                  <a:latin typeface="+mn-lt"/>
                  <a:ea typeface="+mn-ea"/>
                </a:rPr>
                <a:t>Did not exist 10 years ago, and today have millions of subscribers and offer high-quality services at no-charge</a:t>
              </a:r>
              <a:endParaRPr lang="en-US" sz="1600" dirty="0" smtClean="0">
                <a:solidFill>
                  <a:schemeClr val="tx1"/>
                </a:solidFill>
                <a:latin typeface="+mn-lt"/>
                <a:ea typeface="+mn-ea"/>
              </a:endParaRPr>
            </a:p>
          </p:txBody>
        </p:sp>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24316" b="23373"/>
            <a:stretch/>
          </p:blipFill>
          <p:spPr bwMode="auto">
            <a:xfrm>
              <a:off x="6287954" y="2556042"/>
              <a:ext cx="2209757" cy="57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Rectangle 26"/>
          <p:cNvSpPr/>
          <p:nvPr/>
        </p:nvSpPr>
        <p:spPr>
          <a:xfrm>
            <a:off x="1316182" y="4858507"/>
            <a:ext cx="6511636" cy="1138773"/>
          </a:xfrm>
          <a:prstGeom prst="rect">
            <a:avLst/>
          </a:prstGeom>
        </p:spPr>
        <p:txBody>
          <a:bodyPr wrap="square">
            <a:spAutoFit/>
          </a:bodyPr>
          <a:lstStyle/>
          <a:p>
            <a:pPr lvl="0"/>
            <a:r>
              <a:rPr lang="en-US" sz="3200" b="1" dirty="0" smtClean="0">
                <a:solidFill>
                  <a:schemeClr val="accent3">
                    <a:lumMod val="60000"/>
                    <a:lumOff val="40000"/>
                  </a:schemeClr>
                </a:solidFill>
                <a:latin typeface="+mn-lt"/>
              </a:rPr>
              <a:t>Innovation</a:t>
            </a:r>
            <a:r>
              <a:rPr lang="en-US" sz="3200" dirty="0" smtClean="0">
                <a:solidFill>
                  <a:schemeClr val="accent3">
                    <a:lumMod val="60000"/>
                    <a:lumOff val="40000"/>
                  </a:schemeClr>
                </a:solidFill>
                <a:latin typeface="+mn-lt"/>
              </a:rPr>
              <a:t>, </a:t>
            </a:r>
            <a:r>
              <a:rPr lang="en-US" sz="3200" b="1" dirty="0" smtClean="0">
                <a:solidFill>
                  <a:schemeClr val="accent3">
                    <a:lumMod val="60000"/>
                    <a:lumOff val="40000"/>
                  </a:schemeClr>
                </a:solidFill>
                <a:latin typeface="+mn-lt"/>
              </a:rPr>
              <a:t>efficiency</a:t>
            </a:r>
            <a:r>
              <a:rPr lang="en-US" sz="3200" dirty="0" smtClean="0">
                <a:solidFill>
                  <a:schemeClr val="accent3">
                    <a:lumMod val="60000"/>
                    <a:lumOff val="40000"/>
                  </a:schemeClr>
                </a:solidFill>
                <a:latin typeface="+mn-lt"/>
              </a:rPr>
              <a:t> and </a:t>
            </a:r>
            <a:r>
              <a:rPr lang="en-US" sz="3200" b="1" dirty="0" smtClean="0">
                <a:solidFill>
                  <a:schemeClr val="accent3">
                    <a:lumMod val="60000"/>
                    <a:lumOff val="40000"/>
                  </a:schemeClr>
                </a:solidFill>
                <a:latin typeface="+mn-lt"/>
              </a:rPr>
              <a:t>agility</a:t>
            </a:r>
            <a:r>
              <a:rPr lang="en-US" sz="3200" dirty="0" smtClean="0">
                <a:solidFill>
                  <a:schemeClr val="accent3">
                    <a:lumMod val="60000"/>
                    <a:lumOff val="40000"/>
                  </a:schemeClr>
                </a:solidFill>
                <a:latin typeface="+mn-lt"/>
              </a:rPr>
              <a:t> are </a:t>
            </a:r>
            <a:r>
              <a:rPr lang="en-US" sz="3600" i="1" u="sng" dirty="0" smtClean="0">
                <a:solidFill>
                  <a:schemeClr val="accent3">
                    <a:lumMod val="60000"/>
                    <a:lumOff val="40000"/>
                  </a:schemeClr>
                </a:solidFill>
                <a:latin typeface="Times New Roman" pitchFamily="18" charset="0"/>
                <a:cs typeface="Times New Roman" pitchFamily="18" charset="0"/>
              </a:rPr>
              <a:t>requirements</a:t>
            </a:r>
            <a:r>
              <a:rPr lang="en-US" sz="3600" dirty="0" smtClean="0">
                <a:solidFill>
                  <a:schemeClr val="accent3">
                    <a:lumMod val="60000"/>
                    <a:lumOff val="40000"/>
                  </a:schemeClr>
                </a:solidFill>
                <a:latin typeface="+mn-lt"/>
              </a:rPr>
              <a:t> </a:t>
            </a:r>
            <a:r>
              <a:rPr lang="en-US" sz="3200" dirty="0" smtClean="0">
                <a:solidFill>
                  <a:schemeClr val="accent3">
                    <a:lumMod val="60000"/>
                    <a:lumOff val="40000"/>
                  </a:schemeClr>
                </a:solidFill>
                <a:latin typeface="+mn-lt"/>
              </a:rPr>
              <a:t>for survival</a:t>
            </a:r>
          </a:p>
        </p:txBody>
      </p:sp>
    </p:spTree>
    <p:extLst>
      <p:ext uri="{BB962C8B-B14F-4D97-AF65-F5344CB8AC3E}">
        <p14:creationId xmlns:p14="http://schemas.microsoft.com/office/powerpoint/2010/main" val="97176985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Jennifer Lockhart\My Documents\Work_Art and Graphics\Photos\Home\iStock_000008400474Medium.jpg"/>
          <p:cNvPicPr>
            <a:picLocks noChangeAspect="1" noChangeArrowheads="1"/>
          </p:cNvPicPr>
          <p:nvPr/>
        </p:nvPicPr>
        <p:blipFill rotWithShape="1">
          <a:blip r:embed="rId3" cstate="print"/>
          <a:srcRect l="8497" t="14052" r="6430" b="65873"/>
          <a:stretch/>
        </p:blipFill>
        <p:spPr bwMode="auto">
          <a:xfrm>
            <a:off x="34184" y="1351881"/>
            <a:ext cx="9109816" cy="2795391"/>
          </a:xfrm>
          <a:prstGeom prst="rect">
            <a:avLst/>
          </a:prstGeom>
          <a:noFill/>
        </p:spPr>
      </p:pic>
      <p:pic>
        <p:nvPicPr>
          <p:cNvPr id="3074"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2997" y="2899497"/>
            <a:ext cx="3295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p:txBody>
          <a:bodyPr/>
          <a:lstStyle/>
          <a:p>
            <a:r>
              <a:rPr lang="en-US" dirty="0" smtClean="0"/>
              <a:t>Applications Make the World Go Round</a:t>
            </a:r>
            <a:endParaRPr lang="en-US" dirty="0"/>
          </a:p>
        </p:txBody>
      </p:sp>
      <p:pic>
        <p:nvPicPr>
          <p:cNvPr id="7"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342" y="2051772"/>
            <a:ext cx="863917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http://panpa.org.au/directory/wp-content/uploads/2011/03/WSJA_logo_4C_2009-small.jpg"/>
          <p:cNvPicPr>
            <a:picLocks noChangeAspect="1" noChangeArrowheads="1"/>
          </p:cNvPicPr>
          <p:nvPr/>
        </p:nvPicPr>
        <p:blipFill>
          <a:blip r:embed="rId6" cstate="print">
            <a:clrChange>
              <a:clrFrom>
                <a:srgbClr val="FFFFFF"/>
              </a:clrFrom>
              <a:clrTo>
                <a:srgbClr val="FFFFFF">
                  <a:alpha val="0"/>
                </a:srgbClr>
              </a:clrTo>
            </a:clrChange>
          </a:blip>
          <a:srcRect b="56912"/>
          <a:stretch>
            <a:fillRect/>
          </a:stretch>
        </p:blipFill>
        <p:spPr bwMode="auto">
          <a:xfrm>
            <a:off x="1045369" y="1450755"/>
            <a:ext cx="7121630" cy="562917"/>
          </a:xfrm>
          <a:prstGeom prst="rect">
            <a:avLst/>
          </a:prstGeom>
          <a:noFill/>
        </p:spPr>
      </p:pic>
    </p:spTree>
    <p:extLst>
      <p:ext uri="{BB962C8B-B14F-4D97-AF65-F5344CB8AC3E}">
        <p14:creationId xmlns:p14="http://schemas.microsoft.com/office/powerpoint/2010/main" val="220283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Reality Check</a:t>
            </a:r>
            <a:endParaRPr lang="en-US" dirty="0"/>
          </a:p>
        </p:txBody>
      </p:sp>
      <p:sp>
        <p:nvSpPr>
          <p:cNvPr id="4" name="Rectangle 3"/>
          <p:cNvSpPr/>
          <p:nvPr/>
        </p:nvSpPr>
        <p:spPr>
          <a:xfrm>
            <a:off x="2145691" y="2156981"/>
            <a:ext cx="2457372" cy="1631216"/>
          </a:xfrm>
          <a:prstGeom prst="rect">
            <a:avLst/>
          </a:prstGeom>
          <a:no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lgn="l"/>
            <a:r>
              <a:rPr lang="en-US" sz="2000" dirty="0" smtClean="0">
                <a:solidFill>
                  <a:schemeClr val="accent4">
                    <a:lumMod val="75000"/>
                  </a:schemeClr>
                </a:solidFill>
              </a:rPr>
              <a:t>Global executives believe </a:t>
            </a:r>
            <a:r>
              <a:rPr lang="en-US" sz="2000" b="1" dirty="0" smtClean="0">
                <a:solidFill>
                  <a:schemeClr val="accent4">
                    <a:lumMod val="75000"/>
                  </a:schemeClr>
                </a:solidFill>
              </a:rPr>
              <a:t>innovation</a:t>
            </a:r>
            <a:r>
              <a:rPr lang="en-US" sz="2000" dirty="0" smtClean="0">
                <a:solidFill>
                  <a:schemeClr val="accent4">
                    <a:lumMod val="75000"/>
                  </a:schemeClr>
                </a:solidFill>
              </a:rPr>
              <a:t> is extremely important to their growth strategies </a:t>
            </a:r>
            <a:endParaRPr lang="en-US" sz="2000" dirty="0">
              <a:solidFill>
                <a:schemeClr val="accent4">
                  <a:lumMod val="75000"/>
                </a:schemeClr>
              </a:solidFill>
            </a:endParaRPr>
          </a:p>
        </p:txBody>
      </p:sp>
      <p:sp>
        <p:nvSpPr>
          <p:cNvPr id="5" name="Rectangle 4"/>
          <p:cNvSpPr/>
          <p:nvPr/>
        </p:nvSpPr>
        <p:spPr>
          <a:xfrm>
            <a:off x="6677890" y="2310870"/>
            <a:ext cx="2327564" cy="1323439"/>
          </a:xfrm>
          <a:prstGeom prst="rect">
            <a:avLst/>
          </a:prstGeom>
          <a:no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lgn="l"/>
            <a:r>
              <a:rPr lang="en-US" sz="2000" dirty="0" smtClean="0">
                <a:solidFill>
                  <a:srgbClr val="C00000"/>
                </a:solidFill>
              </a:rPr>
              <a:t>Are </a:t>
            </a:r>
            <a:r>
              <a:rPr lang="en-US" sz="2000" b="1" dirty="0" smtClean="0">
                <a:solidFill>
                  <a:srgbClr val="C00000"/>
                </a:solidFill>
              </a:rPr>
              <a:t>unsatisfied</a:t>
            </a:r>
            <a:r>
              <a:rPr lang="en-US" sz="2000" dirty="0" smtClean="0">
                <a:solidFill>
                  <a:srgbClr val="C00000"/>
                </a:solidFill>
              </a:rPr>
              <a:t> </a:t>
            </a:r>
            <a:r>
              <a:rPr lang="en-US" sz="2000" dirty="0">
                <a:solidFill>
                  <a:srgbClr val="C00000"/>
                </a:solidFill>
              </a:rPr>
              <a:t>with their innovation </a:t>
            </a:r>
            <a:r>
              <a:rPr lang="en-US" sz="2000" dirty="0" smtClean="0">
                <a:solidFill>
                  <a:srgbClr val="C00000"/>
                </a:solidFill>
              </a:rPr>
              <a:t>performance</a:t>
            </a:r>
            <a:endParaRPr lang="en-US" sz="2000" dirty="0">
              <a:solidFill>
                <a:srgbClr val="C00000"/>
              </a:solidFill>
            </a:endParaRPr>
          </a:p>
        </p:txBody>
      </p:sp>
      <p:sp>
        <p:nvSpPr>
          <p:cNvPr id="6" name="Rectangle 5"/>
          <p:cNvSpPr/>
          <p:nvPr/>
        </p:nvSpPr>
        <p:spPr>
          <a:xfrm>
            <a:off x="152399" y="6059848"/>
            <a:ext cx="8686800" cy="313932"/>
          </a:xfrm>
          <a:prstGeom prst="rect">
            <a:avLst/>
          </a:prstGeom>
        </p:spPr>
        <p:txBody>
          <a:bodyPr wrap="square">
            <a:spAutoFit/>
          </a:bodyPr>
          <a:lstStyle/>
          <a:p>
            <a:pPr algn="l"/>
            <a:r>
              <a:rPr lang="en-US" sz="600" dirty="0" smtClean="0">
                <a:solidFill>
                  <a:schemeClr val="tx1"/>
                </a:solidFill>
                <a:hlinkClick r:id="rId3"/>
              </a:rPr>
              <a:t>http</a:t>
            </a:r>
            <a:r>
              <a:rPr lang="en-US" sz="600" dirty="0">
                <a:solidFill>
                  <a:schemeClr val="tx1"/>
                </a:solidFill>
                <a:hlinkClick r:id="rId3"/>
              </a:rPr>
              <a:t>://http://www.forbes.com/sites/lisaarthur/2012/02/08/five-years-from-now-cmos-will-spend-more-on-it-than-cios-do</a:t>
            </a:r>
            <a:r>
              <a:rPr lang="en-US" sz="600" dirty="0" smtClean="0">
                <a:solidFill>
                  <a:schemeClr val="tx1"/>
                </a:solidFill>
                <a:hlinkClick r:id="rId3"/>
              </a:rPr>
              <a:t>//</a:t>
            </a:r>
            <a:endParaRPr lang="en-US" sz="600" dirty="0" smtClean="0">
              <a:solidFill>
                <a:schemeClr val="tx1"/>
              </a:solidFill>
            </a:endParaRPr>
          </a:p>
          <a:p>
            <a:pPr algn="l"/>
            <a:endParaRPr lang="en-US" sz="600" dirty="0">
              <a:solidFill>
                <a:schemeClr val="tx1"/>
              </a:solidFill>
            </a:endParaRPr>
          </a:p>
        </p:txBody>
      </p:sp>
      <p:sp>
        <p:nvSpPr>
          <p:cNvPr id="8" name="Rectangle 7"/>
          <p:cNvSpPr/>
          <p:nvPr/>
        </p:nvSpPr>
        <p:spPr>
          <a:xfrm>
            <a:off x="1" y="1007893"/>
            <a:ext cx="9144000" cy="553998"/>
          </a:xfrm>
          <a:prstGeom prst="rect">
            <a:avLst/>
          </a:prstGeom>
          <a:no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spcAft>
                <a:spcPts val="600"/>
              </a:spcAft>
            </a:pPr>
            <a:r>
              <a:rPr lang="en-US" sz="3000" dirty="0">
                <a:solidFill>
                  <a:schemeClr val="tx1"/>
                </a:solidFill>
              </a:rPr>
              <a:t>IT </a:t>
            </a:r>
            <a:r>
              <a:rPr lang="en-US" sz="3000" dirty="0" smtClean="0">
                <a:solidFill>
                  <a:schemeClr val="tx1"/>
                </a:solidFill>
              </a:rPr>
              <a:t>does not enable the business, </a:t>
            </a:r>
            <a:r>
              <a:rPr lang="en-US" sz="3000" dirty="0">
                <a:solidFill>
                  <a:schemeClr val="tx1"/>
                </a:solidFill>
              </a:rPr>
              <a:t>it </a:t>
            </a:r>
            <a:r>
              <a:rPr lang="en-US" sz="3000" b="1" i="1" dirty="0">
                <a:solidFill>
                  <a:schemeClr val="tx1"/>
                </a:solidFill>
              </a:rPr>
              <a:t>is</a:t>
            </a:r>
            <a:r>
              <a:rPr lang="en-US" sz="3000" dirty="0">
                <a:solidFill>
                  <a:schemeClr val="tx1"/>
                </a:solidFill>
              </a:rPr>
              <a:t> the business</a:t>
            </a:r>
          </a:p>
        </p:txBody>
      </p:sp>
      <p:grpSp>
        <p:nvGrpSpPr>
          <p:cNvPr id="10" name="Group 36"/>
          <p:cNvGrpSpPr/>
          <p:nvPr/>
        </p:nvGrpSpPr>
        <p:grpSpPr>
          <a:xfrm>
            <a:off x="238360" y="2036297"/>
            <a:ext cx="1872588" cy="1872585"/>
            <a:chOff x="354983" y="3981507"/>
            <a:chExt cx="1371602" cy="1371600"/>
          </a:xfrm>
        </p:grpSpPr>
        <p:grpSp>
          <p:nvGrpSpPr>
            <p:cNvPr id="11" name="Group 27"/>
            <p:cNvGrpSpPr/>
            <p:nvPr/>
          </p:nvGrpSpPr>
          <p:grpSpPr>
            <a:xfrm>
              <a:off x="354983" y="3981507"/>
              <a:ext cx="1371602" cy="1371600"/>
              <a:chOff x="-2162175" y="1304925"/>
              <a:chExt cx="914401" cy="914400"/>
            </a:xfrm>
          </p:grpSpPr>
          <p:sp>
            <p:nvSpPr>
              <p:cNvPr id="13" name="Oval 12"/>
              <p:cNvSpPr/>
              <p:nvPr/>
            </p:nvSpPr>
            <p:spPr bwMode="auto">
              <a:xfrm>
                <a:off x="-2162175" y="1304925"/>
                <a:ext cx="914400" cy="914400"/>
              </a:xfrm>
              <a:prstGeom prst="ellipse">
                <a:avLst/>
              </a:prstGeom>
              <a:solidFill>
                <a:schemeClr val="accent4"/>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16" name="Pie 15"/>
              <p:cNvSpPr/>
              <p:nvPr/>
            </p:nvSpPr>
            <p:spPr bwMode="auto">
              <a:xfrm>
                <a:off x="-2162174" y="1304925"/>
                <a:ext cx="914400" cy="914400"/>
              </a:xfrm>
              <a:prstGeom prst="pie">
                <a:avLst>
                  <a:gd name="adj1" fmla="val 12960754"/>
                  <a:gd name="adj2" fmla="val 16200000"/>
                </a:avLst>
              </a:prstGeom>
              <a:solidFill>
                <a:schemeClr val="bg1">
                  <a:alpha val="35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grpSp>
        <p:sp>
          <p:nvSpPr>
            <p:cNvPr id="12" name="Rectangle 11"/>
            <p:cNvSpPr/>
            <p:nvPr/>
          </p:nvSpPr>
          <p:spPr>
            <a:xfrm>
              <a:off x="545589" y="4720774"/>
              <a:ext cx="1011170" cy="518501"/>
            </a:xfrm>
            <a:prstGeom prst="rect">
              <a:avLst/>
            </a:prstGeom>
          </p:spPr>
          <p:txBody>
            <a:bodyPr wrap="none">
              <a:spAutoFit/>
            </a:bodyPr>
            <a:lstStyle/>
            <a:p>
              <a:r>
                <a:rPr lang="en-US" sz="4000" b="1" dirty="0" smtClean="0">
                  <a:solidFill>
                    <a:schemeClr val="bg1"/>
                  </a:solidFill>
                  <a:latin typeface="Arial Black" pitchFamily="34" charset="0"/>
                  <a:ea typeface="ＭＳ Ｐゴシック"/>
                </a:rPr>
                <a:t>84%</a:t>
              </a:r>
              <a:endParaRPr lang="en-US" sz="4000" b="1" dirty="0">
                <a:solidFill>
                  <a:schemeClr val="bg1"/>
                </a:solidFill>
                <a:latin typeface="Arial Black" pitchFamily="34" charset="0"/>
                <a:ea typeface="ＭＳ Ｐゴシック"/>
              </a:endParaRPr>
            </a:p>
          </p:txBody>
        </p:sp>
      </p:grpSp>
      <p:grpSp>
        <p:nvGrpSpPr>
          <p:cNvPr id="17" name="Group 36"/>
          <p:cNvGrpSpPr/>
          <p:nvPr/>
        </p:nvGrpSpPr>
        <p:grpSpPr>
          <a:xfrm>
            <a:off x="4706973" y="2032518"/>
            <a:ext cx="1872587" cy="1880142"/>
            <a:chOff x="354983" y="3981507"/>
            <a:chExt cx="1371601" cy="1377135"/>
          </a:xfrm>
        </p:grpSpPr>
        <p:grpSp>
          <p:nvGrpSpPr>
            <p:cNvPr id="18" name="Group 27"/>
            <p:cNvGrpSpPr/>
            <p:nvPr/>
          </p:nvGrpSpPr>
          <p:grpSpPr>
            <a:xfrm>
              <a:off x="354983" y="3981507"/>
              <a:ext cx="1371601" cy="1377135"/>
              <a:chOff x="-2162174" y="1304925"/>
              <a:chExt cx="914400" cy="918090"/>
            </a:xfrm>
          </p:grpSpPr>
          <p:sp>
            <p:nvSpPr>
              <p:cNvPr id="20" name="Oval 19"/>
              <p:cNvSpPr/>
              <p:nvPr/>
            </p:nvSpPr>
            <p:spPr bwMode="auto">
              <a:xfrm>
                <a:off x="-2162174" y="1304925"/>
                <a:ext cx="914400" cy="914400"/>
              </a:xfrm>
              <a:prstGeom prst="ellipse">
                <a:avLst/>
              </a:prstGeom>
              <a:solidFill>
                <a:srgbClr val="C00000"/>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21" name="Pie 20"/>
              <p:cNvSpPr/>
              <p:nvPr/>
            </p:nvSpPr>
            <p:spPr bwMode="auto">
              <a:xfrm>
                <a:off x="-2162174" y="1308615"/>
                <a:ext cx="914400" cy="914400"/>
              </a:xfrm>
              <a:prstGeom prst="pie">
                <a:avLst>
                  <a:gd name="adj1" fmla="val 14609841"/>
                  <a:gd name="adj2" fmla="val 16200000"/>
                </a:avLst>
              </a:prstGeom>
              <a:solidFill>
                <a:schemeClr val="bg1">
                  <a:alpha val="35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grpSp>
        <p:sp>
          <p:nvSpPr>
            <p:cNvPr id="19" name="Rectangle 18"/>
            <p:cNvSpPr/>
            <p:nvPr/>
          </p:nvSpPr>
          <p:spPr>
            <a:xfrm>
              <a:off x="545589" y="4720774"/>
              <a:ext cx="1011170" cy="518501"/>
            </a:xfrm>
            <a:prstGeom prst="rect">
              <a:avLst/>
            </a:prstGeom>
          </p:spPr>
          <p:txBody>
            <a:bodyPr wrap="none">
              <a:spAutoFit/>
            </a:bodyPr>
            <a:lstStyle/>
            <a:p>
              <a:r>
                <a:rPr lang="en-US" sz="4000" b="1" dirty="0" smtClean="0">
                  <a:solidFill>
                    <a:schemeClr val="bg1"/>
                  </a:solidFill>
                  <a:latin typeface="Arial Black" pitchFamily="34" charset="0"/>
                  <a:ea typeface="ＭＳ Ｐゴシック"/>
                </a:rPr>
                <a:t>94%</a:t>
              </a:r>
              <a:endParaRPr lang="en-US" sz="4000" b="1" dirty="0">
                <a:solidFill>
                  <a:schemeClr val="bg1"/>
                </a:solidFill>
                <a:latin typeface="Arial Black" pitchFamily="34" charset="0"/>
                <a:ea typeface="ＭＳ Ｐゴシック"/>
              </a:endParaRPr>
            </a:p>
          </p:txBody>
        </p:sp>
      </p:grpSp>
      <p:grpSp>
        <p:nvGrpSpPr>
          <p:cNvPr id="3" name="Group 2"/>
          <p:cNvGrpSpPr/>
          <p:nvPr/>
        </p:nvGrpSpPr>
        <p:grpSpPr>
          <a:xfrm>
            <a:off x="420060" y="4578495"/>
            <a:ext cx="8585394" cy="1200329"/>
            <a:chOff x="420060" y="4578495"/>
            <a:chExt cx="8585394" cy="1200329"/>
          </a:xfrm>
        </p:grpSpPr>
        <p:sp>
          <p:nvSpPr>
            <p:cNvPr id="9" name="Rectangle 8"/>
            <p:cNvSpPr/>
            <p:nvPr/>
          </p:nvSpPr>
          <p:spPr>
            <a:xfrm>
              <a:off x="3871321" y="4578495"/>
              <a:ext cx="5134133" cy="1200329"/>
            </a:xfrm>
            <a:prstGeom prst="rect">
              <a:avLst/>
            </a:prstGeom>
            <a:no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spcAft>
                  <a:spcPts val="600"/>
                </a:spcAft>
              </a:pPr>
              <a:r>
                <a:rPr lang="en-US" sz="3600" i="1" dirty="0" smtClean="0">
                  <a:solidFill>
                    <a:schemeClr val="tx1"/>
                  </a:solidFill>
                  <a:latin typeface="Times New Roman" pitchFamily="18" charset="0"/>
                  <a:cs typeface="Times New Roman" pitchFamily="18" charset="0"/>
                </a:rPr>
                <a:t>“…CMOs </a:t>
              </a:r>
              <a:r>
                <a:rPr lang="en-US" sz="3600" i="1" dirty="0">
                  <a:solidFill>
                    <a:schemeClr val="tx1"/>
                  </a:solidFill>
                  <a:latin typeface="Times New Roman" pitchFamily="18" charset="0"/>
                  <a:cs typeface="Times New Roman" pitchFamily="18" charset="0"/>
                </a:rPr>
                <a:t>will spend </a:t>
              </a:r>
              <a:r>
                <a:rPr lang="en-US" sz="3600" i="1" dirty="0" smtClean="0">
                  <a:solidFill>
                    <a:schemeClr val="tx1"/>
                  </a:solidFill>
                  <a:latin typeface="Times New Roman" pitchFamily="18" charset="0"/>
                  <a:cs typeface="Times New Roman" pitchFamily="18" charset="0"/>
                </a:rPr>
                <a:t>more </a:t>
              </a:r>
              <a:r>
                <a:rPr lang="en-US" sz="3600" i="1" dirty="0">
                  <a:solidFill>
                    <a:schemeClr val="tx1"/>
                  </a:solidFill>
                  <a:latin typeface="Times New Roman" pitchFamily="18" charset="0"/>
                  <a:cs typeface="Times New Roman" pitchFamily="18" charset="0"/>
                </a:rPr>
                <a:t>on IT than </a:t>
              </a:r>
              <a:r>
                <a:rPr lang="en-US" sz="3600" i="1" dirty="0" smtClean="0">
                  <a:solidFill>
                    <a:schemeClr val="tx1"/>
                  </a:solidFill>
                  <a:latin typeface="Times New Roman" pitchFamily="18" charset="0"/>
                  <a:cs typeface="Times New Roman" pitchFamily="18" charset="0"/>
                </a:rPr>
                <a:t>CIOs”</a:t>
              </a:r>
              <a:endParaRPr lang="en-US" sz="3600" i="1" dirty="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60" y="4755880"/>
              <a:ext cx="3451261" cy="84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2995643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98123" y="1087323"/>
            <a:ext cx="1970718" cy="3213469"/>
            <a:chOff x="2105557" y="1554438"/>
            <a:chExt cx="1970718" cy="3213469"/>
          </a:xfrm>
        </p:grpSpPr>
        <p:sp>
          <p:nvSpPr>
            <p:cNvPr id="6" name="Down Arrow 5"/>
            <p:cNvSpPr/>
            <p:nvPr/>
          </p:nvSpPr>
          <p:spPr bwMode="auto">
            <a:xfrm flipV="1">
              <a:off x="2105557" y="1554438"/>
              <a:ext cx="1970718" cy="3213469"/>
            </a:xfrm>
            <a:prstGeom prst="downArrow">
              <a:avLst/>
            </a:prstGeom>
            <a:gradFill flip="none" rotWithShape="1">
              <a:gsLst>
                <a:gs pos="0">
                  <a:srgbClr val="545454"/>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w="19050">
              <a:solidFill>
                <a:schemeClr val="bg1">
                  <a:lumMod val="50000"/>
                </a:schemeClr>
              </a:solidFill>
              <a:round/>
              <a:headEnd/>
              <a:tailEnd/>
            </a:ln>
            <a:effectLst>
              <a:outerShdw blurRad="50800" dist="25400" dir="5400000" sx="99000" sy="99000" algn="tl" rotWithShape="0">
                <a:prstClr val="black">
                  <a:alpha val="30000"/>
                </a:prstClr>
              </a:outerShdw>
            </a:effectLst>
          </p:spPr>
          <p:txBody>
            <a:bodyPr lIns="0" tIns="0" rIns="0" bIns="0" anchor="ctr"/>
            <a:lstStyle/>
            <a:p>
              <a:pPr marL="115888"/>
              <a:endParaRPr lang="en-US" sz="1600" b="1" dirty="0">
                <a:solidFill>
                  <a:srgbClr val="FFFFFF"/>
                </a:solidFill>
                <a:latin typeface="Arial"/>
                <a:ea typeface="ＭＳ Ｐゴシック" pitchFamily="34" charset="-128"/>
              </a:endParaRPr>
            </a:p>
          </p:txBody>
        </p:sp>
        <p:sp>
          <p:nvSpPr>
            <p:cNvPr id="27" name="Freeform 26"/>
            <p:cNvSpPr/>
            <p:nvPr/>
          </p:nvSpPr>
          <p:spPr>
            <a:xfrm rot="5400000" flipV="1">
              <a:off x="1975236" y="2615711"/>
              <a:ext cx="2231360" cy="1121401"/>
            </a:xfrm>
            <a:custGeom>
              <a:avLst/>
              <a:gdLst>
                <a:gd name="connsiteX0" fmla="*/ 0 w 1745257"/>
                <a:gd name="connsiteY0" fmla="*/ 0 h 877103"/>
                <a:gd name="connsiteX1" fmla="*/ 1745257 w 1745257"/>
                <a:gd name="connsiteY1" fmla="*/ 0 h 877103"/>
                <a:gd name="connsiteX2" fmla="*/ 1745257 w 1745257"/>
                <a:gd name="connsiteY2" fmla="*/ 877103 h 877103"/>
                <a:gd name="connsiteX3" fmla="*/ 0 w 1745257"/>
                <a:gd name="connsiteY3" fmla="*/ 877103 h 877103"/>
                <a:gd name="connsiteX4" fmla="*/ 0 w 1745257"/>
                <a:gd name="connsiteY4" fmla="*/ 0 h 87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5257" h="877103">
                  <a:moveTo>
                    <a:pt x="0" y="0"/>
                  </a:moveTo>
                  <a:lnTo>
                    <a:pt x="1745257" y="0"/>
                  </a:lnTo>
                  <a:lnTo>
                    <a:pt x="1745257" y="877103"/>
                  </a:lnTo>
                  <a:lnTo>
                    <a:pt x="0" y="87710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7564" rIns="0" bIns="72390" numCol="1" spcCol="1270" anchor="ctr" anchorCtr="0">
              <a:noAutofit/>
            </a:bodyPr>
            <a:lstStyle/>
            <a:p>
              <a:pPr lvl="0" algn="ctr" defTabSz="844550">
                <a:lnSpc>
                  <a:spcPct val="90000"/>
                </a:lnSpc>
                <a:spcBef>
                  <a:spcPct val="0"/>
                </a:spcBef>
                <a:spcAft>
                  <a:spcPct val="35000"/>
                </a:spcAft>
              </a:pPr>
              <a:r>
                <a:rPr lang="en-US" b="1" kern="1200" dirty="0" smtClean="0"/>
                <a:t>CIO</a:t>
              </a:r>
              <a:endParaRPr lang="en-US" b="1" kern="1200" dirty="0"/>
            </a:p>
          </p:txBody>
        </p:sp>
      </p:grpSp>
      <p:sp>
        <p:nvSpPr>
          <p:cNvPr id="2" name="Title 1"/>
          <p:cNvSpPr>
            <a:spLocks noGrp="1"/>
          </p:cNvSpPr>
          <p:nvPr>
            <p:ph type="title"/>
          </p:nvPr>
        </p:nvSpPr>
        <p:spPr/>
        <p:txBody>
          <a:bodyPr/>
          <a:lstStyle/>
          <a:p>
            <a:r>
              <a:rPr lang="en-US" dirty="0" smtClean="0"/>
              <a:t>Business Places Strict Demands of IT – Is IT Ready?</a:t>
            </a:r>
            <a:endParaRPr lang="en-US" dirty="0"/>
          </a:p>
        </p:txBody>
      </p:sp>
      <p:sp>
        <p:nvSpPr>
          <p:cNvPr id="14" name="TextBox 13"/>
          <p:cNvSpPr txBox="1"/>
          <p:nvPr/>
        </p:nvSpPr>
        <p:spPr>
          <a:xfrm>
            <a:off x="3653454" y="5424944"/>
            <a:ext cx="1700763" cy="707886"/>
          </a:xfrm>
          <a:prstGeom prst="rect">
            <a:avLst/>
          </a:prstGeom>
          <a:noFill/>
        </p:spPr>
        <p:txBody>
          <a:bodyPr wrap="square" rtlCol="0">
            <a:spAutoFit/>
          </a:bodyPr>
          <a:lstStyle/>
          <a:p>
            <a:pPr marL="171450" indent="-171450" algn="l">
              <a:spcAft>
                <a:spcPts val="0"/>
              </a:spcAft>
              <a:buFont typeface="Arial" pitchFamily="34" charset="0"/>
              <a:buChar char="•"/>
            </a:pPr>
            <a:r>
              <a:rPr lang="en-US" sz="2000" b="1" dirty="0" smtClean="0">
                <a:solidFill>
                  <a:schemeClr val="accent1"/>
                </a:solidFill>
                <a:latin typeface="+mn-lt"/>
                <a:ea typeface="+mn-ea"/>
              </a:rPr>
              <a:t> Stability</a:t>
            </a:r>
          </a:p>
          <a:p>
            <a:pPr marL="171450" indent="-171450" algn="l">
              <a:spcAft>
                <a:spcPts val="0"/>
              </a:spcAft>
              <a:buFont typeface="Arial" pitchFamily="34" charset="0"/>
              <a:buChar char="•"/>
            </a:pPr>
            <a:r>
              <a:rPr lang="en-US" sz="2000" b="1" dirty="0" smtClean="0">
                <a:solidFill>
                  <a:schemeClr val="accent1"/>
                </a:solidFill>
                <a:latin typeface="+mn-lt"/>
                <a:ea typeface="+mn-ea"/>
              </a:rPr>
              <a:t> </a:t>
            </a:r>
            <a:r>
              <a:rPr lang="en-US" sz="2000" b="1" dirty="0" err="1" smtClean="0">
                <a:solidFill>
                  <a:schemeClr val="accent1"/>
                </a:solidFill>
                <a:latin typeface="+mn-lt"/>
                <a:ea typeface="+mn-ea"/>
              </a:rPr>
              <a:t>QoS</a:t>
            </a:r>
            <a:endParaRPr lang="en-US" sz="2000" b="1" dirty="0" smtClean="0">
              <a:solidFill>
                <a:schemeClr val="accent1"/>
              </a:solidFill>
              <a:latin typeface="+mn-lt"/>
              <a:ea typeface="+mn-ea"/>
            </a:endParaRPr>
          </a:p>
        </p:txBody>
      </p:sp>
      <p:sp>
        <p:nvSpPr>
          <p:cNvPr id="17" name="TextBox 16"/>
          <p:cNvSpPr txBox="1"/>
          <p:nvPr/>
        </p:nvSpPr>
        <p:spPr>
          <a:xfrm>
            <a:off x="1197392" y="1072947"/>
            <a:ext cx="1801462" cy="400110"/>
          </a:xfrm>
          <a:prstGeom prst="rect">
            <a:avLst/>
          </a:prstGeom>
          <a:noFill/>
        </p:spPr>
        <p:txBody>
          <a:bodyPr wrap="square" rtlCol="0">
            <a:spAutoFit/>
          </a:bodyPr>
          <a:lstStyle/>
          <a:p>
            <a:pPr algn="l">
              <a:spcAft>
                <a:spcPts val="0"/>
              </a:spcAft>
            </a:pPr>
            <a:r>
              <a:rPr lang="en-US" sz="2000" b="1" u="sng" dirty="0" smtClean="0">
                <a:solidFill>
                  <a:srgbClr val="545454"/>
                </a:solidFill>
                <a:latin typeface="+mn-lt"/>
                <a:ea typeface="+mn-ea"/>
              </a:rPr>
              <a:t>Innovation</a:t>
            </a:r>
          </a:p>
        </p:txBody>
      </p:sp>
      <p:sp>
        <p:nvSpPr>
          <p:cNvPr id="10" name="TextBox 9"/>
          <p:cNvSpPr txBox="1"/>
          <p:nvPr/>
        </p:nvSpPr>
        <p:spPr>
          <a:xfrm>
            <a:off x="1309519" y="5339331"/>
            <a:ext cx="1715849" cy="707886"/>
          </a:xfrm>
          <a:prstGeom prst="rect">
            <a:avLst/>
          </a:prstGeom>
          <a:noFill/>
        </p:spPr>
        <p:txBody>
          <a:bodyPr wrap="square" rtlCol="0">
            <a:spAutoFit/>
          </a:bodyPr>
          <a:lstStyle/>
          <a:p>
            <a:pPr marL="171450" indent="-171450" algn="l">
              <a:spcAft>
                <a:spcPts val="0"/>
              </a:spcAft>
              <a:buFont typeface="Arial" pitchFamily="34" charset="0"/>
              <a:buChar char="•"/>
            </a:pPr>
            <a:r>
              <a:rPr lang="en-US" sz="2000" b="1" dirty="0" smtClean="0">
                <a:solidFill>
                  <a:schemeClr val="accent4"/>
                </a:solidFill>
                <a:latin typeface="+mn-lt"/>
                <a:ea typeface="+mn-ea"/>
              </a:rPr>
              <a:t>Speed</a:t>
            </a:r>
            <a:endParaRPr lang="en-US" sz="2000" b="1" dirty="0">
              <a:solidFill>
                <a:schemeClr val="accent4"/>
              </a:solidFill>
              <a:latin typeface="+mn-lt"/>
              <a:ea typeface="+mn-ea"/>
            </a:endParaRPr>
          </a:p>
          <a:p>
            <a:pPr algn="l">
              <a:spcAft>
                <a:spcPts val="0"/>
              </a:spcAft>
            </a:pPr>
            <a:endParaRPr lang="en-US" sz="2000" b="1" dirty="0" smtClean="0">
              <a:solidFill>
                <a:schemeClr val="accent4"/>
              </a:solidFill>
              <a:latin typeface="+mn-lt"/>
              <a:ea typeface="+mn-ea"/>
            </a:endParaRPr>
          </a:p>
        </p:txBody>
      </p:sp>
      <p:grpSp>
        <p:nvGrpSpPr>
          <p:cNvPr id="3" name="Group 2"/>
          <p:cNvGrpSpPr/>
          <p:nvPr/>
        </p:nvGrpSpPr>
        <p:grpSpPr>
          <a:xfrm>
            <a:off x="450146" y="3470986"/>
            <a:ext cx="5721436" cy="2288574"/>
            <a:chOff x="343333" y="3941918"/>
            <a:chExt cx="5721436" cy="2288574"/>
          </a:xfrm>
        </p:grpSpPr>
        <p:sp>
          <p:nvSpPr>
            <p:cNvPr id="7" name="Shape 6"/>
            <p:cNvSpPr/>
            <p:nvPr/>
          </p:nvSpPr>
          <p:spPr>
            <a:xfrm>
              <a:off x="343333" y="3941918"/>
              <a:ext cx="5721436" cy="2288574"/>
            </a:xfrm>
            <a:prstGeom prst="leftRightRibbon">
              <a:avLst>
                <a:gd name="adj1" fmla="val 50000"/>
                <a:gd name="adj2" fmla="val 50000"/>
                <a:gd name="adj3" fmla="val 19963"/>
              </a:avLst>
            </a:prstGeom>
            <a:gradFill flip="none" rotWithShape="1">
              <a:gsLst>
                <a:gs pos="0">
                  <a:schemeClr val="accent1"/>
                </a:gs>
                <a:gs pos="50000">
                  <a:srgbClr val="545454"/>
                </a:gs>
                <a:gs pos="100000">
                  <a:schemeClr val="accent4"/>
                </a:gs>
              </a:gsLst>
              <a:lin ang="10800000" scaled="0"/>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7"/>
            <p:cNvSpPr/>
            <p:nvPr/>
          </p:nvSpPr>
          <p:spPr>
            <a:xfrm>
              <a:off x="854849" y="4455173"/>
              <a:ext cx="2063130" cy="1121401"/>
            </a:xfrm>
            <a:custGeom>
              <a:avLst/>
              <a:gdLst>
                <a:gd name="connsiteX0" fmla="*/ 0 w 1476755"/>
                <a:gd name="connsiteY0" fmla="*/ 0 h 877103"/>
                <a:gd name="connsiteX1" fmla="*/ 1476755 w 1476755"/>
                <a:gd name="connsiteY1" fmla="*/ 0 h 877103"/>
                <a:gd name="connsiteX2" fmla="*/ 1476755 w 1476755"/>
                <a:gd name="connsiteY2" fmla="*/ 877103 h 877103"/>
                <a:gd name="connsiteX3" fmla="*/ 0 w 1476755"/>
                <a:gd name="connsiteY3" fmla="*/ 877103 h 877103"/>
                <a:gd name="connsiteX4" fmla="*/ 0 w 1476755"/>
                <a:gd name="connsiteY4" fmla="*/ 0 h 87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755" h="877103">
                  <a:moveTo>
                    <a:pt x="0" y="0"/>
                  </a:moveTo>
                  <a:lnTo>
                    <a:pt x="1476755" y="0"/>
                  </a:lnTo>
                  <a:lnTo>
                    <a:pt x="1476755" y="877103"/>
                  </a:lnTo>
                  <a:lnTo>
                    <a:pt x="0" y="87710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7564" rIns="0" bIns="72390" numCol="1" spcCol="1270" anchor="ctr" anchorCtr="0">
              <a:noAutofit/>
            </a:bodyPr>
            <a:lstStyle/>
            <a:p>
              <a:pPr lvl="0" algn="ctr" defTabSz="844550">
                <a:lnSpc>
                  <a:spcPct val="90000"/>
                </a:lnSpc>
                <a:spcBef>
                  <a:spcPct val="0"/>
                </a:spcBef>
                <a:spcAft>
                  <a:spcPct val="35000"/>
                </a:spcAft>
              </a:pPr>
              <a:r>
                <a:rPr lang="en-US" b="1" kern="1200" dirty="0" smtClean="0"/>
                <a:t>Development</a:t>
              </a:r>
              <a:endParaRPr lang="en-US" b="1" kern="1200" dirty="0"/>
            </a:p>
          </p:txBody>
        </p:sp>
        <p:sp>
          <p:nvSpPr>
            <p:cNvPr id="18" name="Freeform 17"/>
            <p:cNvSpPr/>
            <p:nvPr/>
          </p:nvSpPr>
          <p:spPr>
            <a:xfrm>
              <a:off x="3409791" y="4851825"/>
              <a:ext cx="2231360" cy="1121401"/>
            </a:xfrm>
            <a:custGeom>
              <a:avLst/>
              <a:gdLst>
                <a:gd name="connsiteX0" fmla="*/ 0 w 1745257"/>
                <a:gd name="connsiteY0" fmla="*/ 0 h 877103"/>
                <a:gd name="connsiteX1" fmla="*/ 1745257 w 1745257"/>
                <a:gd name="connsiteY1" fmla="*/ 0 h 877103"/>
                <a:gd name="connsiteX2" fmla="*/ 1745257 w 1745257"/>
                <a:gd name="connsiteY2" fmla="*/ 877103 h 877103"/>
                <a:gd name="connsiteX3" fmla="*/ 0 w 1745257"/>
                <a:gd name="connsiteY3" fmla="*/ 877103 h 877103"/>
                <a:gd name="connsiteX4" fmla="*/ 0 w 1745257"/>
                <a:gd name="connsiteY4" fmla="*/ 0 h 87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5257" h="877103">
                  <a:moveTo>
                    <a:pt x="0" y="0"/>
                  </a:moveTo>
                  <a:lnTo>
                    <a:pt x="1745257" y="0"/>
                  </a:lnTo>
                  <a:lnTo>
                    <a:pt x="1745257" y="877103"/>
                  </a:lnTo>
                  <a:lnTo>
                    <a:pt x="0" y="87710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7564" rIns="0" bIns="72390" numCol="1" spcCol="1270" anchor="ctr" anchorCtr="0">
              <a:noAutofit/>
            </a:bodyPr>
            <a:lstStyle/>
            <a:p>
              <a:pPr lvl="0" algn="ctr" defTabSz="844550">
                <a:lnSpc>
                  <a:spcPct val="90000"/>
                </a:lnSpc>
                <a:spcBef>
                  <a:spcPct val="0"/>
                </a:spcBef>
                <a:spcAft>
                  <a:spcPct val="35000"/>
                </a:spcAft>
              </a:pPr>
              <a:r>
                <a:rPr lang="en-US" b="1" kern="1200" dirty="0" smtClean="0"/>
                <a:t>Operations</a:t>
              </a:r>
              <a:endParaRPr lang="en-US" b="1" kern="1200" dirty="0"/>
            </a:p>
          </p:txBody>
        </p:sp>
      </p:grpSp>
      <p:grpSp>
        <p:nvGrpSpPr>
          <p:cNvPr id="41" name="Group 40"/>
          <p:cNvGrpSpPr/>
          <p:nvPr/>
        </p:nvGrpSpPr>
        <p:grpSpPr>
          <a:xfrm>
            <a:off x="6211801" y="1585522"/>
            <a:ext cx="2753949" cy="535598"/>
            <a:chOff x="6211801" y="3272925"/>
            <a:chExt cx="2753949" cy="535598"/>
          </a:xfrm>
        </p:grpSpPr>
        <p:sp>
          <p:nvSpPr>
            <p:cNvPr id="21" name="TextBox 20"/>
            <p:cNvSpPr txBox="1"/>
            <p:nvPr/>
          </p:nvSpPr>
          <p:spPr>
            <a:xfrm>
              <a:off x="6771190" y="3279114"/>
              <a:ext cx="2194560" cy="523220"/>
            </a:xfrm>
            <a:prstGeom prst="rect">
              <a:avLst/>
            </a:prstGeom>
            <a:noFill/>
          </p:spPr>
          <p:txBody>
            <a:bodyPr wrap="square" rtlCol="0">
              <a:spAutoFit/>
            </a:bodyPr>
            <a:lstStyle/>
            <a:p>
              <a:pPr algn="l"/>
              <a:r>
                <a:rPr lang="en-US" sz="2800" b="1" dirty="0" smtClean="0">
                  <a:solidFill>
                    <a:srgbClr val="C00000"/>
                  </a:solidFill>
                  <a:latin typeface="+mn-lt"/>
                  <a:ea typeface="+mn-ea"/>
                </a:rPr>
                <a:t>Innovation</a:t>
              </a:r>
            </a:p>
          </p:txBody>
        </p:sp>
        <p:sp>
          <p:nvSpPr>
            <p:cNvPr id="35" name="Oval 34"/>
            <p:cNvSpPr/>
            <p:nvPr/>
          </p:nvSpPr>
          <p:spPr bwMode="auto">
            <a:xfrm>
              <a:off x="6211801" y="3272925"/>
              <a:ext cx="535599" cy="535598"/>
            </a:xfrm>
            <a:prstGeom prst="ellipse">
              <a:avLst/>
            </a:prstGeom>
            <a:solidFill>
              <a:srgbClr val="C00000"/>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38" name="Down Arrow 37"/>
            <p:cNvSpPr/>
            <p:nvPr/>
          </p:nvSpPr>
          <p:spPr bwMode="auto">
            <a:xfrm>
              <a:off x="6274420" y="3354870"/>
              <a:ext cx="416312" cy="371708"/>
            </a:xfrm>
            <a:prstGeom prst="downArrow">
              <a:avLst>
                <a:gd name="adj1" fmla="val 50000"/>
                <a:gd name="adj2" fmla="val 62000"/>
              </a:avLst>
            </a:prstGeom>
            <a:solidFill>
              <a:schemeClr val="bg1">
                <a:alpha val="7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grpSp>
        <p:nvGrpSpPr>
          <p:cNvPr id="42" name="Group 41"/>
          <p:cNvGrpSpPr/>
          <p:nvPr/>
        </p:nvGrpSpPr>
        <p:grpSpPr>
          <a:xfrm>
            <a:off x="6211801" y="2614350"/>
            <a:ext cx="2753949" cy="535598"/>
            <a:chOff x="6211801" y="4309938"/>
            <a:chExt cx="2753949" cy="535598"/>
          </a:xfrm>
        </p:grpSpPr>
        <p:sp>
          <p:nvSpPr>
            <p:cNvPr id="23" name="TextBox 22"/>
            <p:cNvSpPr txBox="1"/>
            <p:nvPr/>
          </p:nvSpPr>
          <p:spPr>
            <a:xfrm>
              <a:off x="6771190" y="4316127"/>
              <a:ext cx="2194560" cy="523220"/>
            </a:xfrm>
            <a:prstGeom prst="rect">
              <a:avLst/>
            </a:prstGeom>
            <a:noFill/>
          </p:spPr>
          <p:txBody>
            <a:bodyPr wrap="square" rtlCol="0">
              <a:spAutoFit/>
            </a:bodyPr>
            <a:lstStyle/>
            <a:p>
              <a:pPr algn="l"/>
              <a:r>
                <a:rPr lang="en-US" sz="2800" b="1" dirty="0" smtClean="0">
                  <a:solidFill>
                    <a:srgbClr val="C00000"/>
                  </a:solidFill>
                  <a:latin typeface="+mn-lt"/>
                  <a:ea typeface="+mn-ea"/>
                </a:rPr>
                <a:t>Efficiency</a:t>
              </a:r>
            </a:p>
          </p:txBody>
        </p:sp>
        <p:sp>
          <p:nvSpPr>
            <p:cNvPr id="36" name="Oval 35"/>
            <p:cNvSpPr/>
            <p:nvPr/>
          </p:nvSpPr>
          <p:spPr bwMode="auto">
            <a:xfrm>
              <a:off x="6211801" y="4309938"/>
              <a:ext cx="535599" cy="535598"/>
            </a:xfrm>
            <a:prstGeom prst="ellipse">
              <a:avLst/>
            </a:prstGeom>
            <a:solidFill>
              <a:srgbClr val="C00000"/>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39" name="Down Arrow 38"/>
            <p:cNvSpPr/>
            <p:nvPr/>
          </p:nvSpPr>
          <p:spPr bwMode="auto">
            <a:xfrm>
              <a:off x="6274420" y="4391883"/>
              <a:ext cx="416312" cy="371708"/>
            </a:xfrm>
            <a:prstGeom prst="downArrow">
              <a:avLst>
                <a:gd name="adj1" fmla="val 50000"/>
                <a:gd name="adj2" fmla="val 62000"/>
              </a:avLst>
            </a:prstGeom>
            <a:solidFill>
              <a:schemeClr val="bg1">
                <a:alpha val="7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grpSp>
        <p:nvGrpSpPr>
          <p:cNvPr id="43" name="Group 42"/>
          <p:cNvGrpSpPr/>
          <p:nvPr/>
        </p:nvGrpSpPr>
        <p:grpSpPr>
          <a:xfrm>
            <a:off x="6211801" y="3643178"/>
            <a:ext cx="2753949" cy="535598"/>
            <a:chOff x="6211801" y="5330581"/>
            <a:chExt cx="2753949" cy="535598"/>
          </a:xfrm>
        </p:grpSpPr>
        <p:sp>
          <p:nvSpPr>
            <p:cNvPr id="25" name="TextBox 24"/>
            <p:cNvSpPr txBox="1"/>
            <p:nvPr/>
          </p:nvSpPr>
          <p:spPr>
            <a:xfrm>
              <a:off x="6771190" y="5336770"/>
              <a:ext cx="2194560" cy="523220"/>
            </a:xfrm>
            <a:prstGeom prst="rect">
              <a:avLst/>
            </a:prstGeom>
            <a:noFill/>
          </p:spPr>
          <p:txBody>
            <a:bodyPr wrap="square" rtlCol="0">
              <a:spAutoFit/>
            </a:bodyPr>
            <a:lstStyle/>
            <a:p>
              <a:pPr algn="l"/>
              <a:r>
                <a:rPr lang="en-US" sz="2800" b="1" dirty="0" smtClean="0">
                  <a:solidFill>
                    <a:srgbClr val="C00000"/>
                  </a:solidFill>
                  <a:latin typeface="+mn-lt"/>
                  <a:ea typeface="+mn-ea"/>
                </a:rPr>
                <a:t>Agility</a:t>
              </a:r>
            </a:p>
          </p:txBody>
        </p:sp>
        <p:sp>
          <p:nvSpPr>
            <p:cNvPr id="37" name="Oval 36"/>
            <p:cNvSpPr/>
            <p:nvPr/>
          </p:nvSpPr>
          <p:spPr bwMode="auto">
            <a:xfrm>
              <a:off x="6211801" y="5330581"/>
              <a:ext cx="535599" cy="535598"/>
            </a:xfrm>
            <a:prstGeom prst="ellipse">
              <a:avLst/>
            </a:prstGeom>
            <a:solidFill>
              <a:srgbClr val="C00000"/>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endParaRPr>
            </a:p>
          </p:txBody>
        </p:sp>
        <p:sp>
          <p:nvSpPr>
            <p:cNvPr id="40" name="Down Arrow 39"/>
            <p:cNvSpPr/>
            <p:nvPr/>
          </p:nvSpPr>
          <p:spPr bwMode="auto">
            <a:xfrm>
              <a:off x="6274420" y="5412526"/>
              <a:ext cx="416312" cy="371708"/>
            </a:xfrm>
            <a:prstGeom prst="downArrow">
              <a:avLst>
                <a:gd name="adj1" fmla="val 50000"/>
                <a:gd name="adj2" fmla="val 62000"/>
              </a:avLst>
            </a:prstGeom>
            <a:solidFill>
              <a:schemeClr val="bg1">
                <a:alpha val="70000"/>
              </a:schemeClr>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sp>
        <p:nvSpPr>
          <p:cNvPr id="5" name="Rectangle 4"/>
          <p:cNvSpPr/>
          <p:nvPr/>
        </p:nvSpPr>
        <p:spPr>
          <a:xfrm>
            <a:off x="3925801" y="1072947"/>
            <a:ext cx="2286000" cy="1015663"/>
          </a:xfrm>
          <a:prstGeom prst="rect">
            <a:avLst/>
          </a:prstGeom>
        </p:spPr>
        <p:txBody>
          <a:bodyPr>
            <a:spAutoFit/>
          </a:bodyPr>
          <a:lstStyle/>
          <a:p>
            <a:pPr marL="171450" lvl="0" indent="-171450" algn="l">
              <a:spcAft>
                <a:spcPts val="0"/>
              </a:spcAft>
              <a:buFont typeface="Arial" pitchFamily="34" charset="0"/>
              <a:buChar char="•"/>
            </a:pPr>
            <a:r>
              <a:rPr lang="en-US" sz="2000" b="1" dirty="0">
                <a:solidFill>
                  <a:srgbClr val="545454"/>
                </a:solidFill>
                <a:latin typeface="Arial"/>
                <a:ea typeface="ＭＳ Ｐゴシック"/>
              </a:rPr>
              <a:t>Risk</a:t>
            </a:r>
          </a:p>
          <a:p>
            <a:pPr marL="171450" lvl="0" indent="-171450" algn="l">
              <a:spcAft>
                <a:spcPts val="0"/>
              </a:spcAft>
              <a:buFont typeface="Arial" pitchFamily="34" charset="0"/>
              <a:buChar char="•"/>
            </a:pPr>
            <a:r>
              <a:rPr lang="en-US" sz="2000" b="1" dirty="0" err="1">
                <a:solidFill>
                  <a:srgbClr val="545454"/>
                </a:solidFill>
                <a:latin typeface="Arial"/>
                <a:ea typeface="ＭＳ Ｐゴシック"/>
              </a:rPr>
              <a:t>Capex</a:t>
            </a:r>
            <a:r>
              <a:rPr lang="en-US" sz="2000" b="1" dirty="0">
                <a:solidFill>
                  <a:srgbClr val="545454"/>
                </a:solidFill>
                <a:latin typeface="Arial"/>
                <a:ea typeface="ＭＳ Ｐゴシック"/>
              </a:rPr>
              <a:t> vs. </a:t>
            </a:r>
            <a:r>
              <a:rPr lang="en-US" sz="2000" b="1" dirty="0" smtClean="0">
                <a:solidFill>
                  <a:srgbClr val="545454"/>
                </a:solidFill>
                <a:latin typeface="Arial"/>
                <a:ea typeface="ＭＳ Ｐゴシック"/>
              </a:rPr>
              <a:t/>
            </a:r>
            <a:br>
              <a:rPr lang="en-US" sz="2000" b="1" dirty="0" smtClean="0">
                <a:solidFill>
                  <a:srgbClr val="545454"/>
                </a:solidFill>
                <a:latin typeface="Arial"/>
                <a:ea typeface="ＭＳ Ｐゴシック"/>
              </a:rPr>
            </a:br>
            <a:r>
              <a:rPr lang="en-US" sz="2000" b="1" dirty="0" err="1" smtClean="0">
                <a:solidFill>
                  <a:srgbClr val="545454"/>
                </a:solidFill>
              </a:rPr>
              <a:t>Opex</a:t>
            </a:r>
            <a:endParaRPr lang="en-US" sz="2000" b="1" dirty="0">
              <a:solidFill>
                <a:srgbClr val="545454"/>
              </a:solidFill>
            </a:endParaRPr>
          </a:p>
        </p:txBody>
      </p:sp>
      <p:sp>
        <p:nvSpPr>
          <p:cNvPr id="9" name="Rectangle 8"/>
          <p:cNvSpPr/>
          <p:nvPr/>
        </p:nvSpPr>
        <p:spPr>
          <a:xfrm>
            <a:off x="1526348" y="3360488"/>
            <a:ext cx="966931" cy="400110"/>
          </a:xfrm>
          <a:prstGeom prst="rect">
            <a:avLst/>
          </a:prstGeom>
        </p:spPr>
        <p:txBody>
          <a:bodyPr wrap="none">
            <a:spAutoFit/>
          </a:bodyPr>
          <a:lstStyle/>
          <a:p>
            <a:r>
              <a:rPr lang="en-US" sz="2000" b="1" u="sng" dirty="0">
                <a:solidFill>
                  <a:schemeClr val="accent4"/>
                </a:solidFill>
                <a:latin typeface="Arial"/>
                <a:ea typeface="ＭＳ Ｐゴシック"/>
              </a:rPr>
              <a:t>Agility</a:t>
            </a:r>
            <a:endParaRPr lang="en-US" dirty="0">
              <a:solidFill>
                <a:schemeClr val="accent4"/>
              </a:solidFill>
            </a:endParaRPr>
          </a:p>
        </p:txBody>
      </p:sp>
      <p:sp>
        <p:nvSpPr>
          <p:cNvPr id="11" name="Rectangle 10"/>
          <p:cNvSpPr/>
          <p:nvPr/>
        </p:nvSpPr>
        <p:spPr>
          <a:xfrm>
            <a:off x="3715326" y="3467674"/>
            <a:ext cx="1394934" cy="400110"/>
          </a:xfrm>
          <a:prstGeom prst="rect">
            <a:avLst/>
          </a:prstGeom>
        </p:spPr>
        <p:txBody>
          <a:bodyPr wrap="none">
            <a:spAutoFit/>
          </a:bodyPr>
          <a:lstStyle/>
          <a:p>
            <a:r>
              <a:rPr lang="en-US" sz="2000" b="1" u="sng" dirty="0">
                <a:solidFill>
                  <a:schemeClr val="accent1"/>
                </a:solidFill>
                <a:latin typeface="Arial"/>
                <a:ea typeface="ＭＳ Ｐゴシック"/>
              </a:rPr>
              <a:t>Efficiency</a:t>
            </a:r>
            <a:endParaRPr lang="en-US" dirty="0">
              <a:solidFill>
                <a:schemeClr val="accent1"/>
              </a:solidFill>
            </a:endParaRPr>
          </a:p>
        </p:txBody>
      </p:sp>
    </p:spTree>
    <p:extLst>
      <p:ext uri="{BB962C8B-B14F-4D97-AF65-F5344CB8AC3E}">
        <p14:creationId xmlns:p14="http://schemas.microsoft.com/office/powerpoint/2010/main" val="27144209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7" descr="ICON_Cloud_Q308"/>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2330341" y="1219820"/>
            <a:ext cx="4248874" cy="270344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Is </a:t>
            </a:r>
            <a:r>
              <a:rPr lang="en-US" dirty="0" err="1" smtClean="0"/>
              <a:t>PaaS</a:t>
            </a:r>
            <a:r>
              <a:rPr lang="en-US" dirty="0" smtClean="0"/>
              <a:t> the holy grail?</a:t>
            </a:r>
            <a:endParaRPr lang="en-US" dirty="0"/>
          </a:p>
        </p:txBody>
      </p:sp>
      <p:sp>
        <p:nvSpPr>
          <p:cNvPr id="6" name="TextBox 5"/>
          <p:cNvSpPr txBox="1"/>
          <p:nvPr/>
        </p:nvSpPr>
        <p:spPr>
          <a:xfrm>
            <a:off x="364955" y="4813011"/>
            <a:ext cx="8385035" cy="1434239"/>
          </a:xfrm>
          <a:prstGeom prst="rect">
            <a:avLst/>
          </a:prstGeom>
          <a:noFill/>
        </p:spPr>
        <p:txBody>
          <a:bodyPr wrap="square" rtlCol="0">
            <a:spAutoFit/>
          </a:bodyPr>
          <a:lstStyle/>
          <a:p>
            <a:pPr algn="l"/>
            <a:r>
              <a:rPr lang="en-US" sz="2800" b="1" dirty="0" err="1" smtClean="0">
                <a:solidFill>
                  <a:srgbClr val="333333"/>
                </a:solidFill>
                <a:latin typeface="+mn-lt"/>
                <a:ea typeface="+mn-ea"/>
              </a:rPr>
              <a:t>PaaS</a:t>
            </a:r>
            <a:r>
              <a:rPr lang="en-US" sz="2800" b="1" dirty="0" smtClean="0">
                <a:solidFill>
                  <a:srgbClr val="333333"/>
                </a:solidFill>
                <a:latin typeface="+mn-lt"/>
                <a:ea typeface="+mn-ea"/>
              </a:rPr>
              <a:t> is a journey…</a:t>
            </a:r>
          </a:p>
          <a:p>
            <a:pPr algn="r"/>
            <a:r>
              <a:rPr lang="en-US" dirty="0" smtClean="0">
                <a:solidFill>
                  <a:srgbClr val="333333"/>
                </a:solidFill>
                <a:latin typeface="+mn-lt"/>
                <a:ea typeface="+mn-ea"/>
              </a:rPr>
              <a:t>…you need an actionable path TODAY to enable </a:t>
            </a:r>
            <a:br>
              <a:rPr lang="en-US" dirty="0" smtClean="0">
                <a:solidFill>
                  <a:srgbClr val="333333"/>
                </a:solidFill>
                <a:latin typeface="+mn-lt"/>
                <a:ea typeface="+mn-ea"/>
              </a:rPr>
            </a:br>
            <a:r>
              <a:rPr lang="en-US" dirty="0" smtClean="0">
                <a:solidFill>
                  <a:srgbClr val="333333"/>
                </a:solidFill>
                <a:latin typeface="+mn-lt"/>
                <a:ea typeface="+mn-ea"/>
              </a:rPr>
              <a:t>innovation in the face of constant change.</a:t>
            </a:r>
          </a:p>
        </p:txBody>
      </p:sp>
      <p:grpSp>
        <p:nvGrpSpPr>
          <p:cNvPr id="11" name="Group 10"/>
          <p:cNvGrpSpPr/>
          <p:nvPr/>
        </p:nvGrpSpPr>
        <p:grpSpPr>
          <a:xfrm>
            <a:off x="364957" y="1612132"/>
            <a:ext cx="2535027" cy="2496472"/>
            <a:chOff x="802905" y="1795710"/>
            <a:chExt cx="2139126" cy="2496472"/>
          </a:xfrm>
        </p:grpSpPr>
        <p:sp>
          <p:nvSpPr>
            <p:cNvPr id="4" name="Right Arrow 3"/>
            <p:cNvSpPr/>
            <p:nvPr/>
          </p:nvSpPr>
          <p:spPr bwMode="auto">
            <a:xfrm>
              <a:off x="802905" y="1795710"/>
              <a:ext cx="2139126" cy="2496472"/>
            </a:xfrm>
            <a:prstGeom prst="rightArrow">
              <a:avLst>
                <a:gd name="adj1" fmla="val 71441"/>
                <a:gd name="adj2" fmla="val 31492"/>
              </a:avLst>
            </a:prstGeom>
            <a:gradFill flip="none" rotWithShape="1">
              <a:gsLst>
                <a:gs pos="99000">
                  <a:srgbClr val="AAD26B"/>
                </a:gs>
                <a:gs pos="0">
                  <a:srgbClr val="6C9E3B"/>
                </a:gs>
              </a:gsLst>
              <a:lin ang="16200000" scaled="0"/>
              <a:tileRect/>
            </a:gradFill>
            <a:ln w="12700">
              <a:no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marL="171450" indent="-171450" algn="l">
                <a:spcAft>
                  <a:spcPct val="0"/>
                </a:spcAft>
                <a:buFont typeface="Arial" pitchFamily="34" charset="0"/>
                <a:buChar char="•"/>
              </a:pPr>
              <a:endParaRPr lang="en-US" sz="2000" b="1" dirty="0">
                <a:solidFill>
                  <a:srgbClr val="FFFFFF"/>
                </a:solidFill>
                <a:latin typeface="+mn-lt"/>
                <a:ea typeface="+mn-ea"/>
              </a:endParaRPr>
            </a:p>
          </p:txBody>
        </p:sp>
        <p:sp>
          <p:nvSpPr>
            <p:cNvPr id="10" name="Rectangle 9"/>
            <p:cNvSpPr/>
            <p:nvPr/>
          </p:nvSpPr>
          <p:spPr>
            <a:xfrm>
              <a:off x="895815" y="2382226"/>
              <a:ext cx="1544367" cy="1323439"/>
            </a:xfrm>
            <a:prstGeom prst="rect">
              <a:avLst/>
            </a:prstGeom>
            <a:ln>
              <a:noFill/>
            </a:ln>
          </p:spPr>
          <p:txBody>
            <a:bodyPr wrap="square">
              <a:spAutoFit/>
            </a:bodyPr>
            <a:lstStyle/>
            <a:p>
              <a:pPr marL="171450" lvl="0" indent="-171450" algn="l">
                <a:spcAft>
                  <a:spcPct val="0"/>
                </a:spcAft>
                <a:buFont typeface="Arial" pitchFamily="34" charset="0"/>
                <a:buChar char="•"/>
              </a:pPr>
              <a:r>
                <a:rPr lang="en-US" sz="2000" b="1" dirty="0">
                  <a:solidFill>
                    <a:srgbClr val="FFFFFF"/>
                  </a:solidFill>
                  <a:latin typeface="Arial"/>
                  <a:ea typeface="ＭＳ Ｐゴシック"/>
                </a:rPr>
                <a:t>Agility</a:t>
              </a:r>
            </a:p>
            <a:p>
              <a:pPr marL="171450" lvl="0" indent="-171450" algn="l">
                <a:spcAft>
                  <a:spcPct val="0"/>
                </a:spcAft>
                <a:buFont typeface="Arial" pitchFamily="34" charset="0"/>
                <a:buChar char="•"/>
              </a:pPr>
              <a:r>
                <a:rPr lang="en-US" sz="2000" b="1" dirty="0">
                  <a:solidFill>
                    <a:srgbClr val="FFFFFF"/>
                  </a:solidFill>
                  <a:latin typeface="Arial"/>
                  <a:ea typeface="ＭＳ Ｐゴシック"/>
                </a:rPr>
                <a:t>Simplicity</a:t>
              </a:r>
            </a:p>
            <a:p>
              <a:pPr marL="171450" lvl="0" indent="-171450" algn="l">
                <a:spcAft>
                  <a:spcPct val="0"/>
                </a:spcAft>
                <a:buFont typeface="Arial" pitchFamily="34" charset="0"/>
                <a:buChar char="•"/>
              </a:pPr>
              <a:r>
                <a:rPr lang="en-US" sz="2000" b="1" dirty="0">
                  <a:solidFill>
                    <a:srgbClr val="FFFFFF"/>
                  </a:solidFill>
                  <a:latin typeface="Arial"/>
                  <a:ea typeface="ＭＳ Ｐゴシック"/>
                </a:rPr>
                <a:t>Enable innovation</a:t>
              </a:r>
            </a:p>
          </p:txBody>
        </p:sp>
      </p:grpSp>
      <p:grpSp>
        <p:nvGrpSpPr>
          <p:cNvPr id="14" name="Group 13"/>
          <p:cNvGrpSpPr/>
          <p:nvPr/>
        </p:nvGrpSpPr>
        <p:grpSpPr>
          <a:xfrm flipH="1">
            <a:off x="6073694" y="1612132"/>
            <a:ext cx="3002066" cy="2496472"/>
            <a:chOff x="592036" y="1795710"/>
            <a:chExt cx="2586021" cy="2496472"/>
          </a:xfrm>
        </p:grpSpPr>
        <p:sp>
          <p:nvSpPr>
            <p:cNvPr id="15" name="Right Arrow 14"/>
            <p:cNvSpPr/>
            <p:nvPr/>
          </p:nvSpPr>
          <p:spPr bwMode="auto">
            <a:xfrm>
              <a:off x="802906" y="1795710"/>
              <a:ext cx="2375151" cy="2496472"/>
            </a:xfrm>
            <a:prstGeom prst="rightArrow">
              <a:avLst>
                <a:gd name="adj1" fmla="val 71441"/>
                <a:gd name="adj2" fmla="val 31492"/>
              </a:avLst>
            </a:prstGeom>
            <a:gradFill flip="none" rotWithShape="1">
              <a:gsLst>
                <a:gs pos="99000">
                  <a:srgbClr val="993300"/>
                </a:gs>
                <a:gs pos="0">
                  <a:srgbClr val="C00000"/>
                </a:gs>
              </a:gsLst>
              <a:lin ang="16200000" scaled="0"/>
              <a:tileRect/>
            </a:gradFill>
            <a:ln w="12700">
              <a:no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marL="171450" indent="-171450" algn="l">
                <a:spcAft>
                  <a:spcPct val="0"/>
                </a:spcAft>
                <a:buFont typeface="Arial" pitchFamily="34" charset="0"/>
                <a:buChar char="•"/>
              </a:pPr>
              <a:endParaRPr lang="en-US" sz="2000" b="1" dirty="0">
                <a:solidFill>
                  <a:srgbClr val="FFFFFF"/>
                </a:solidFill>
                <a:latin typeface="+mn-lt"/>
                <a:ea typeface="+mn-ea"/>
              </a:endParaRPr>
            </a:p>
          </p:txBody>
        </p:sp>
        <p:sp>
          <p:nvSpPr>
            <p:cNvPr id="16" name="Rectangle 15"/>
            <p:cNvSpPr/>
            <p:nvPr/>
          </p:nvSpPr>
          <p:spPr>
            <a:xfrm>
              <a:off x="592036" y="2378464"/>
              <a:ext cx="2125566" cy="1323439"/>
            </a:xfrm>
            <a:prstGeom prst="rect">
              <a:avLst/>
            </a:prstGeom>
          </p:spPr>
          <p:txBody>
            <a:bodyPr wrap="square">
              <a:spAutoFit/>
            </a:bodyPr>
            <a:lstStyle/>
            <a:p>
              <a:pPr marL="171450" lvl="0" indent="-171450" algn="l">
                <a:spcAft>
                  <a:spcPct val="0"/>
                </a:spcAft>
                <a:buFont typeface="Arial" pitchFamily="34" charset="0"/>
                <a:buChar char="•"/>
              </a:pPr>
              <a:r>
                <a:rPr lang="en-US" sz="2000" b="1" dirty="0">
                  <a:solidFill>
                    <a:srgbClr val="FFFFFF"/>
                  </a:solidFill>
                  <a:latin typeface="Arial"/>
                  <a:ea typeface="ＭＳ Ｐゴシック"/>
                </a:rPr>
                <a:t>Vendor </a:t>
              </a:r>
              <a:r>
                <a:rPr lang="en-US" sz="2000" b="1" dirty="0" smtClean="0">
                  <a:solidFill>
                    <a:srgbClr val="FFFFFF"/>
                  </a:solidFill>
                  <a:latin typeface="Arial"/>
                  <a:ea typeface="ＭＳ Ｐゴシック"/>
                </a:rPr>
                <a:t>Lock-In</a:t>
              </a:r>
              <a:endParaRPr lang="en-US" sz="2000" b="1" dirty="0">
                <a:solidFill>
                  <a:srgbClr val="FFFFFF"/>
                </a:solidFill>
                <a:latin typeface="Arial"/>
                <a:ea typeface="ＭＳ Ｐゴシック"/>
              </a:endParaRPr>
            </a:p>
            <a:p>
              <a:pPr marL="171450" lvl="0" indent="-171450" algn="l">
                <a:spcAft>
                  <a:spcPct val="0"/>
                </a:spcAft>
                <a:buFont typeface="Arial" pitchFamily="34" charset="0"/>
                <a:buChar char="•"/>
              </a:pPr>
              <a:r>
                <a:rPr lang="en-US" sz="2000" b="1" dirty="0">
                  <a:solidFill>
                    <a:srgbClr val="FFFFFF"/>
                  </a:solidFill>
                  <a:latin typeface="Arial"/>
                  <a:ea typeface="ＭＳ Ｐゴシック"/>
                </a:rPr>
                <a:t>Immature</a:t>
              </a:r>
            </a:p>
            <a:p>
              <a:pPr marL="171450" lvl="0" indent="-171450" algn="l">
                <a:spcAft>
                  <a:spcPct val="0"/>
                </a:spcAft>
                <a:buFont typeface="Arial" pitchFamily="34" charset="0"/>
                <a:buChar char="•"/>
              </a:pPr>
              <a:r>
                <a:rPr lang="en-US" sz="2000" b="1" dirty="0">
                  <a:solidFill>
                    <a:srgbClr val="FFFFFF"/>
                  </a:solidFill>
                  <a:latin typeface="Arial"/>
                  <a:ea typeface="ＭＳ Ｐゴシック"/>
                </a:rPr>
                <a:t>Not </a:t>
              </a:r>
              <a:r>
                <a:rPr lang="en-US" sz="2000" b="1" dirty="0" smtClean="0">
                  <a:solidFill>
                    <a:srgbClr val="FFFFFF"/>
                  </a:solidFill>
                  <a:latin typeface="Arial"/>
                  <a:ea typeface="ＭＳ Ｐゴシック"/>
                </a:rPr>
                <a:t>enterprise-ready</a:t>
              </a:r>
              <a:endParaRPr lang="en-US" sz="2000" b="1" dirty="0">
                <a:solidFill>
                  <a:srgbClr val="FFFFFF"/>
                </a:solidFill>
                <a:latin typeface="Arial"/>
                <a:ea typeface="ＭＳ Ｐゴシック"/>
              </a:endParaRPr>
            </a:p>
          </p:txBody>
        </p:sp>
      </p:grpSp>
      <p:sp>
        <p:nvSpPr>
          <p:cNvPr id="12" name="Rectangle 11"/>
          <p:cNvSpPr/>
          <p:nvPr/>
        </p:nvSpPr>
        <p:spPr>
          <a:xfrm>
            <a:off x="2616075" y="722706"/>
            <a:ext cx="3882794" cy="523220"/>
          </a:xfrm>
          <a:prstGeom prst="rect">
            <a:avLst/>
          </a:prstGeom>
        </p:spPr>
        <p:txBody>
          <a:bodyPr wrap="none">
            <a:spAutoFit/>
          </a:bodyPr>
          <a:lstStyle/>
          <a:p>
            <a:r>
              <a:rPr lang="en-US" sz="2800" b="1" dirty="0" smtClean="0">
                <a:solidFill>
                  <a:schemeClr val="accent1"/>
                </a:solidFill>
              </a:rPr>
              <a:t>Platform-as-a-Service</a:t>
            </a:r>
            <a:endParaRPr lang="en-US" sz="2800" dirty="0">
              <a:solidFill>
                <a:schemeClr val="accent1"/>
              </a:solidFill>
            </a:endParaRPr>
          </a:p>
        </p:txBody>
      </p:sp>
      <p:pic>
        <p:nvPicPr>
          <p:cNvPr id="13" name="Picture 12" descr="2415324639_3600256a52.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450" r="15950" b="74844"/>
          <a:stretch>
            <a:fillRect/>
          </a:stretch>
        </p:blipFill>
        <p:spPr bwMode="auto">
          <a:xfrm>
            <a:off x="3068088" y="2171557"/>
            <a:ext cx="1326167" cy="47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VMW-LGO-CloudFoundry-217-square.psd"/>
          <p:cNvPicPr>
            <a:picLocks noChangeAspect="1"/>
          </p:cNvPicPr>
          <p:nvPr/>
        </p:nvPicPr>
        <p:blipFill rotWithShape="1">
          <a:blip r:embed="rId5" cstate="print">
            <a:clrChange>
              <a:clrFrom>
                <a:srgbClr val="FFFFFF"/>
              </a:clrFrom>
              <a:clrTo>
                <a:srgbClr val="FFFFFF">
                  <a:alpha val="0"/>
                </a:srgbClr>
              </a:clrTo>
            </a:clrChange>
          </a:blip>
          <a:srcRect l="3256" t="1016" r="-1"/>
          <a:stretch/>
        </p:blipFill>
        <p:spPr bwMode="auto">
          <a:xfrm>
            <a:off x="4378578" y="1459395"/>
            <a:ext cx="1029715" cy="1053567"/>
          </a:xfrm>
          <a:prstGeom prst="rect">
            <a:avLst/>
          </a:prstGeom>
          <a:noFill/>
          <a:ln w="9525">
            <a:noFill/>
            <a:miter lim="800000"/>
            <a:headEnd/>
            <a:tailEnd/>
          </a:ln>
        </p:spPr>
      </p:pic>
      <p:sp>
        <p:nvSpPr>
          <p:cNvPr id="21" name="TextBox 2"/>
          <p:cNvSpPr txBox="1"/>
          <p:nvPr/>
        </p:nvSpPr>
        <p:spPr>
          <a:xfrm>
            <a:off x="1202872" y="3985448"/>
            <a:ext cx="7002825" cy="461665"/>
          </a:xfrm>
          <a:prstGeom prst="rect">
            <a:avLst/>
          </a:prstGeom>
          <a:noFill/>
        </p:spPr>
        <p:txBody>
          <a:bodyPr wrap="square" rtlCol="0">
            <a:spAutoFit/>
          </a:bodyPr>
          <a:ls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a:lstStyle>
          <a:p>
            <a:r>
              <a:rPr lang="en-US" sz="1800" dirty="0" smtClean="0">
                <a:solidFill>
                  <a:srgbClr val="993300"/>
                </a:solidFill>
                <a:latin typeface="+mn-lt"/>
                <a:ea typeface="+mn-ea"/>
              </a:rPr>
              <a:t>Today, </a:t>
            </a:r>
            <a:r>
              <a:rPr lang="en-US" b="1" dirty="0" smtClean="0">
                <a:solidFill>
                  <a:srgbClr val="993300"/>
                </a:solidFill>
                <a:latin typeface="+mn-lt"/>
                <a:ea typeface="+mn-ea"/>
              </a:rPr>
              <a:t>less</a:t>
            </a:r>
            <a:r>
              <a:rPr lang="en-US" sz="1800" dirty="0" smtClean="0">
                <a:solidFill>
                  <a:srgbClr val="993300"/>
                </a:solidFill>
                <a:latin typeface="+mn-lt"/>
                <a:ea typeface="+mn-ea"/>
              </a:rPr>
              <a:t> than 5% of business Applications run on </a:t>
            </a:r>
            <a:r>
              <a:rPr lang="en-US" sz="1800" dirty="0" err="1" smtClean="0">
                <a:solidFill>
                  <a:srgbClr val="993300"/>
                </a:solidFill>
                <a:latin typeface="+mn-lt"/>
                <a:ea typeface="+mn-ea"/>
              </a:rPr>
              <a:t>PaaS</a:t>
            </a:r>
            <a:endParaRPr lang="en-US" sz="1800" dirty="0" smtClean="0">
              <a:solidFill>
                <a:srgbClr val="993300"/>
              </a:solidFill>
              <a:latin typeface="+mn-lt"/>
              <a:ea typeface="+mn-ea"/>
            </a:endParaRPr>
          </a:p>
        </p:txBody>
      </p:sp>
      <p:pic>
        <p:nvPicPr>
          <p:cNvPr id="1027" name="Picture 3" descr="C:\Users\mboyzuck\Desktop\7217.Windows-Azure-logo-v_6556EF52-500x2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3261" y="2748100"/>
            <a:ext cx="1536344" cy="7405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boyzuck\Desktop\heroku-logo-ligh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4778" y="2642109"/>
            <a:ext cx="1428751"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69650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evolution</a:t>
            </a:r>
            <a:endParaRPr lang="en-US" dirty="0"/>
          </a:p>
        </p:txBody>
      </p:sp>
      <p:grpSp>
        <p:nvGrpSpPr>
          <p:cNvPr id="6" name="Group 5"/>
          <p:cNvGrpSpPr/>
          <p:nvPr/>
        </p:nvGrpSpPr>
        <p:grpSpPr>
          <a:xfrm>
            <a:off x="2549812" y="1053084"/>
            <a:ext cx="6151924" cy="1862013"/>
            <a:chOff x="551108" y="873592"/>
            <a:chExt cx="6382518" cy="1931807"/>
          </a:xfrm>
        </p:grpSpPr>
        <p:cxnSp>
          <p:nvCxnSpPr>
            <p:cNvPr id="95" name="Straight Arrow Connector 94"/>
            <p:cNvCxnSpPr/>
            <p:nvPr/>
          </p:nvCxnSpPr>
          <p:spPr bwMode="auto">
            <a:xfrm flipH="1" flipV="1">
              <a:off x="4934155" y="1448337"/>
              <a:ext cx="841453" cy="493359"/>
            </a:xfrm>
            <a:prstGeom prst="straightConnector1">
              <a:avLst/>
            </a:prstGeom>
            <a:solidFill>
              <a:srgbClr val="0095D3"/>
            </a:solidFill>
            <a:ln w="12700" cap="flat" cmpd="sng" algn="ctr">
              <a:solidFill>
                <a:schemeClr val="tx1"/>
              </a:solidFill>
              <a:prstDash val="solid"/>
              <a:round/>
              <a:headEnd type="none" w="med" len="med"/>
              <a:tailEnd type="none" w="med" len="med"/>
            </a:ln>
            <a:effectLst/>
          </p:spPr>
        </p:cxnSp>
        <p:cxnSp>
          <p:nvCxnSpPr>
            <p:cNvPr id="94" name="Straight Arrow Connector 93"/>
            <p:cNvCxnSpPr/>
            <p:nvPr/>
          </p:nvCxnSpPr>
          <p:spPr bwMode="auto">
            <a:xfrm flipH="1" flipV="1">
              <a:off x="3887024" y="1719873"/>
              <a:ext cx="841453" cy="493359"/>
            </a:xfrm>
            <a:prstGeom prst="straightConnector1">
              <a:avLst/>
            </a:prstGeom>
            <a:solidFill>
              <a:srgbClr val="0095D3"/>
            </a:solidFill>
            <a:ln w="12700" cap="flat" cmpd="sng" algn="ctr">
              <a:solidFill>
                <a:schemeClr val="tx1"/>
              </a:solidFill>
              <a:prstDash val="solid"/>
              <a:round/>
              <a:headEnd type="none" w="med" len="med"/>
              <a:tailEnd type="none" w="med" len="med"/>
            </a:ln>
            <a:effectLst/>
          </p:spPr>
        </p:cxnSp>
        <p:grpSp>
          <p:nvGrpSpPr>
            <p:cNvPr id="86" name="Group 85"/>
            <p:cNvGrpSpPr/>
            <p:nvPr/>
          </p:nvGrpSpPr>
          <p:grpSpPr>
            <a:xfrm>
              <a:off x="2567100" y="1540416"/>
              <a:ext cx="1439355" cy="493359"/>
              <a:chOff x="5033014" y="2039542"/>
              <a:chExt cx="1564860" cy="536378"/>
            </a:xfrm>
          </p:grpSpPr>
          <p:cxnSp>
            <p:nvCxnSpPr>
              <p:cNvPr id="87" name="Straight Arrow Connector 86"/>
              <p:cNvCxnSpPr/>
              <p:nvPr/>
            </p:nvCxnSpPr>
            <p:spPr bwMode="auto">
              <a:xfrm flipV="1">
                <a:off x="5938276" y="2171036"/>
                <a:ext cx="659598" cy="403847"/>
              </a:xfrm>
              <a:prstGeom prst="straightConnector1">
                <a:avLst/>
              </a:prstGeom>
              <a:solidFill>
                <a:srgbClr val="0095D3"/>
              </a:solidFill>
              <a:ln w="12700" cap="flat" cmpd="sng" algn="ctr">
                <a:solidFill>
                  <a:schemeClr val="tx1"/>
                </a:solidFill>
                <a:prstDash val="solid"/>
                <a:round/>
                <a:headEnd type="none" w="med" len="med"/>
                <a:tailEnd type="none" w="med" len="med"/>
              </a:ln>
              <a:effectLst/>
            </p:spPr>
          </p:cxnSp>
          <p:cxnSp>
            <p:nvCxnSpPr>
              <p:cNvPr id="93" name="Straight Arrow Connector 92"/>
              <p:cNvCxnSpPr/>
              <p:nvPr/>
            </p:nvCxnSpPr>
            <p:spPr bwMode="auto">
              <a:xfrm flipH="1" flipV="1">
                <a:off x="5033014" y="2039542"/>
                <a:ext cx="914824" cy="536378"/>
              </a:xfrm>
              <a:prstGeom prst="straightConnector1">
                <a:avLst/>
              </a:prstGeom>
              <a:solidFill>
                <a:srgbClr val="0095D3"/>
              </a:solidFill>
              <a:ln w="12700" cap="flat" cmpd="sng" algn="ctr">
                <a:solidFill>
                  <a:schemeClr val="tx1"/>
                </a:solidFill>
                <a:prstDash val="solid"/>
                <a:round/>
                <a:headEnd type="none" w="med" len="med"/>
                <a:tailEnd type="none" w="med" len="med"/>
              </a:ln>
              <a:effectLst/>
            </p:spPr>
          </p:cxnSp>
        </p:grpSp>
        <p:grpSp>
          <p:nvGrpSpPr>
            <p:cNvPr id="79" name="Group 78"/>
            <p:cNvGrpSpPr/>
            <p:nvPr/>
          </p:nvGrpSpPr>
          <p:grpSpPr>
            <a:xfrm flipV="1">
              <a:off x="3985940" y="1260623"/>
              <a:ext cx="938777" cy="375427"/>
              <a:chOff x="5248098" y="2167755"/>
              <a:chExt cx="1020635" cy="408163"/>
            </a:xfrm>
          </p:grpSpPr>
          <p:cxnSp>
            <p:nvCxnSpPr>
              <p:cNvPr id="80" name="Straight Arrow Connector 79"/>
              <p:cNvCxnSpPr/>
              <p:nvPr/>
            </p:nvCxnSpPr>
            <p:spPr bwMode="auto">
              <a:xfrm flipV="1">
                <a:off x="5938277" y="2371837"/>
                <a:ext cx="330456" cy="203045"/>
              </a:xfrm>
              <a:prstGeom prst="straightConnector1">
                <a:avLst/>
              </a:prstGeom>
              <a:solidFill>
                <a:srgbClr val="0095D3"/>
              </a:solidFill>
              <a:ln w="12700" cap="flat" cmpd="sng" algn="ctr">
                <a:solidFill>
                  <a:schemeClr val="tx1"/>
                </a:solidFill>
                <a:prstDash val="solid"/>
                <a:round/>
                <a:headEnd type="none" w="med" len="med"/>
                <a:tailEnd type="none" w="med" len="med"/>
              </a:ln>
              <a:effectLst/>
            </p:spPr>
          </p:cxnSp>
          <p:cxnSp>
            <p:nvCxnSpPr>
              <p:cNvPr id="81" name="Straight Arrow Connector 80"/>
              <p:cNvCxnSpPr/>
              <p:nvPr/>
            </p:nvCxnSpPr>
            <p:spPr bwMode="auto">
              <a:xfrm flipH="1" flipV="1">
                <a:off x="5248098" y="2167755"/>
                <a:ext cx="699740" cy="408163"/>
              </a:xfrm>
              <a:prstGeom prst="straightConnector1">
                <a:avLst/>
              </a:prstGeom>
              <a:solidFill>
                <a:srgbClr val="0095D3"/>
              </a:solidFill>
              <a:ln w="12700" cap="flat" cmpd="sng" algn="ctr">
                <a:solidFill>
                  <a:schemeClr val="tx1"/>
                </a:solidFill>
                <a:prstDash val="solid"/>
                <a:round/>
                <a:headEnd type="none" w="med" len="med"/>
                <a:tailEnd type="none" w="med" len="med"/>
              </a:ln>
              <a:effectLst/>
            </p:spPr>
          </p:cxnSp>
        </p:grpSp>
        <p:grpSp>
          <p:nvGrpSpPr>
            <p:cNvPr id="20" name="Group 19"/>
            <p:cNvGrpSpPr/>
            <p:nvPr/>
          </p:nvGrpSpPr>
          <p:grpSpPr>
            <a:xfrm>
              <a:off x="4432600" y="1927780"/>
              <a:ext cx="1476989" cy="502289"/>
              <a:chOff x="5248098" y="2029831"/>
              <a:chExt cx="1605776" cy="546087"/>
            </a:xfrm>
          </p:grpSpPr>
          <p:cxnSp>
            <p:nvCxnSpPr>
              <p:cNvPr id="12" name="Straight Arrow Connector 11"/>
              <p:cNvCxnSpPr/>
              <p:nvPr/>
            </p:nvCxnSpPr>
            <p:spPr bwMode="auto">
              <a:xfrm flipV="1">
                <a:off x="5938279" y="2029831"/>
                <a:ext cx="915595" cy="545051"/>
              </a:xfrm>
              <a:prstGeom prst="straightConnector1">
                <a:avLst/>
              </a:prstGeom>
              <a:solidFill>
                <a:srgbClr val="0095D3"/>
              </a:solidFill>
              <a:ln w="12700" cap="flat" cmpd="sng" algn="ctr">
                <a:solidFill>
                  <a:schemeClr val="tx1"/>
                </a:solidFill>
                <a:prstDash val="solid"/>
                <a:round/>
                <a:headEnd type="none" w="med" len="med"/>
                <a:tailEnd type="none" w="med" len="med"/>
              </a:ln>
              <a:effectLst/>
            </p:spPr>
          </p:cxnSp>
          <p:cxnSp>
            <p:nvCxnSpPr>
              <p:cNvPr id="64" name="Straight Arrow Connector 63"/>
              <p:cNvCxnSpPr/>
              <p:nvPr/>
            </p:nvCxnSpPr>
            <p:spPr bwMode="auto">
              <a:xfrm flipH="1" flipV="1">
                <a:off x="5248098" y="2167755"/>
                <a:ext cx="699740" cy="408163"/>
              </a:xfrm>
              <a:prstGeom prst="straightConnector1">
                <a:avLst/>
              </a:prstGeom>
              <a:solidFill>
                <a:srgbClr val="0095D3"/>
              </a:solidFill>
              <a:ln w="12700" cap="flat" cmpd="sng" algn="ctr">
                <a:solidFill>
                  <a:schemeClr val="tx1"/>
                </a:solidFill>
                <a:prstDash val="solid"/>
                <a:round/>
                <a:headEnd type="none" w="med" len="med"/>
                <a:tailEnd type="none" w="med" len="med"/>
              </a:ln>
              <a:effectLst/>
            </p:spPr>
          </p:cxnSp>
        </p:grpSp>
        <p:pic>
          <p:nvPicPr>
            <p:cNvPr id="48" name="Picture 384" descr="ICON_Server_Rack_Q308"/>
            <p:cNvPicPr>
              <a:picLocks noChangeAspect="1" noChangeArrowheads="1"/>
            </p:cNvPicPr>
            <p:nvPr/>
          </p:nvPicPr>
          <p:blipFill>
            <a:blip r:embed="rId3"/>
            <a:srcRect/>
            <a:stretch>
              <a:fillRect/>
            </a:stretch>
          </p:blipFill>
          <p:spPr bwMode="auto">
            <a:xfrm>
              <a:off x="3414471" y="1375675"/>
              <a:ext cx="843935" cy="664600"/>
            </a:xfrm>
            <a:prstGeom prst="rect">
              <a:avLst/>
            </a:prstGeom>
            <a:noFill/>
            <a:ln w="9525">
              <a:noFill/>
              <a:miter lim="800000"/>
              <a:headEnd/>
              <a:tailEnd/>
            </a:ln>
          </p:spPr>
        </p:pic>
        <p:pic>
          <p:nvPicPr>
            <p:cNvPr id="50" name="Picture 384" descr="ICON_Server_Rack_Q308"/>
            <p:cNvPicPr>
              <a:picLocks noChangeAspect="1" noChangeArrowheads="1"/>
            </p:cNvPicPr>
            <p:nvPr/>
          </p:nvPicPr>
          <p:blipFill>
            <a:blip r:embed="rId3"/>
            <a:srcRect/>
            <a:stretch>
              <a:fillRect/>
            </a:stretch>
          </p:blipFill>
          <p:spPr bwMode="auto">
            <a:xfrm>
              <a:off x="4258406" y="1857854"/>
              <a:ext cx="843935" cy="664600"/>
            </a:xfrm>
            <a:prstGeom prst="rect">
              <a:avLst/>
            </a:prstGeom>
            <a:noFill/>
            <a:ln w="9525">
              <a:noFill/>
              <a:miter lim="800000"/>
              <a:headEnd/>
              <a:tailEnd/>
            </a:ln>
          </p:spPr>
        </p:pic>
        <p:pic>
          <p:nvPicPr>
            <p:cNvPr id="49" name="Picture 384" descr="ICON_Server_Rack_Q308"/>
            <p:cNvPicPr>
              <a:picLocks noChangeAspect="1" noChangeArrowheads="1"/>
            </p:cNvPicPr>
            <p:nvPr/>
          </p:nvPicPr>
          <p:blipFill>
            <a:blip r:embed="rId3"/>
            <a:srcRect/>
            <a:stretch>
              <a:fillRect/>
            </a:stretch>
          </p:blipFill>
          <p:spPr bwMode="auto">
            <a:xfrm>
              <a:off x="4620767" y="1182492"/>
              <a:ext cx="843935" cy="664600"/>
            </a:xfrm>
            <a:prstGeom prst="rect">
              <a:avLst/>
            </a:prstGeom>
            <a:noFill/>
            <a:ln w="9525">
              <a:noFill/>
              <a:miter lim="800000"/>
              <a:headEnd/>
              <a:tailEnd/>
            </a:ln>
          </p:spPr>
        </p:pic>
        <p:grpSp>
          <p:nvGrpSpPr>
            <p:cNvPr id="3" name="Group 2"/>
            <p:cNvGrpSpPr/>
            <p:nvPr/>
          </p:nvGrpSpPr>
          <p:grpSpPr>
            <a:xfrm>
              <a:off x="5401389" y="1608465"/>
              <a:ext cx="1420563" cy="889888"/>
              <a:chOff x="6499938" y="1443374"/>
              <a:chExt cx="1544430" cy="967483"/>
            </a:xfrm>
          </p:grpSpPr>
          <p:pic>
            <p:nvPicPr>
              <p:cNvPr id="51" name="Picture 384" descr="ICON_Server_Rack_Q308"/>
              <p:cNvPicPr>
                <a:picLocks noChangeAspect="1" noChangeArrowheads="1"/>
              </p:cNvPicPr>
              <p:nvPr/>
            </p:nvPicPr>
            <p:blipFill>
              <a:blip r:embed="rId3"/>
              <a:srcRect/>
              <a:stretch>
                <a:fillRect/>
              </a:stretch>
            </p:blipFill>
            <p:spPr bwMode="auto">
              <a:xfrm>
                <a:off x="6499938" y="1443374"/>
                <a:ext cx="917522" cy="722550"/>
              </a:xfrm>
              <a:prstGeom prst="rect">
                <a:avLst/>
              </a:prstGeom>
              <a:noFill/>
              <a:ln w="9525">
                <a:noFill/>
                <a:miter lim="800000"/>
                <a:headEnd/>
                <a:tailEnd/>
              </a:ln>
            </p:spPr>
          </p:pic>
          <p:pic>
            <p:nvPicPr>
              <p:cNvPr id="52" name="Picture 14" descr="ICON_Storage_3up_Q408.png"/>
              <p:cNvPicPr>
                <a:picLocks noChangeAspect="1"/>
              </p:cNvPicPr>
              <p:nvPr/>
            </p:nvPicPr>
            <p:blipFill>
              <a:blip r:embed="rId4"/>
              <a:srcRect/>
              <a:stretch>
                <a:fillRect/>
              </a:stretch>
            </p:blipFill>
            <p:spPr bwMode="auto">
              <a:xfrm>
                <a:off x="7187334" y="1564496"/>
                <a:ext cx="857034" cy="846361"/>
              </a:xfrm>
              <a:prstGeom prst="rect">
                <a:avLst/>
              </a:prstGeom>
              <a:noFill/>
              <a:ln w="9525">
                <a:noFill/>
                <a:miter lim="800000"/>
                <a:headEnd/>
                <a:tailEnd/>
              </a:ln>
            </p:spPr>
          </p:pic>
        </p:grpSp>
        <p:pic>
          <p:nvPicPr>
            <p:cNvPr id="53" name="Picture 45" descr="ICON_Firewall_Q308"/>
            <p:cNvPicPr>
              <a:picLocks noChangeAspect="1" noChangeArrowheads="1"/>
            </p:cNvPicPr>
            <p:nvPr/>
          </p:nvPicPr>
          <p:blipFill>
            <a:blip r:embed="rId5"/>
            <a:srcRect/>
            <a:stretch>
              <a:fillRect/>
            </a:stretch>
          </p:blipFill>
          <p:spPr bwMode="auto">
            <a:xfrm>
              <a:off x="1658754" y="873592"/>
              <a:ext cx="1261594" cy="1166683"/>
            </a:xfrm>
            <a:prstGeom prst="rect">
              <a:avLst/>
            </a:prstGeom>
            <a:noFill/>
            <a:ln w="9525">
              <a:noFill/>
              <a:miter lim="800000"/>
              <a:headEnd/>
              <a:tailEnd/>
            </a:ln>
          </p:spPr>
        </p:pic>
        <p:sp>
          <p:nvSpPr>
            <p:cNvPr id="119" name="Rectangle 80"/>
            <p:cNvSpPr>
              <a:spLocks noChangeArrowheads="1"/>
            </p:cNvSpPr>
            <p:nvPr/>
          </p:nvSpPr>
          <p:spPr bwMode="auto">
            <a:xfrm>
              <a:off x="3330981" y="1176441"/>
              <a:ext cx="940634" cy="200055"/>
            </a:xfrm>
            <a:prstGeom prst="rect">
              <a:avLst/>
            </a:prstGeom>
            <a:noFill/>
            <a:ln w="9525">
              <a:noFill/>
              <a:miter lim="800000"/>
              <a:headEnd/>
              <a:tailEnd/>
            </a:ln>
          </p:spPr>
          <p:txBody>
            <a:bodyPr wrap="square" anchor="ctr">
              <a:spAutoFit/>
            </a:bodyPr>
            <a:lstStyle/>
            <a:p>
              <a:pPr algn="ctr" eaLnBrk="0" hangingPunct="0"/>
              <a:r>
                <a:rPr lang="en-US" sz="700" dirty="0" smtClean="0">
                  <a:solidFill>
                    <a:srgbClr val="545454"/>
                  </a:solidFill>
                  <a:latin typeface="+mn-lt"/>
                  <a:ea typeface="ＭＳ Ｐゴシック" charset="-128"/>
                </a:rPr>
                <a:t>Web Server</a:t>
              </a:r>
              <a:endParaRPr lang="en-US" sz="700" dirty="0">
                <a:solidFill>
                  <a:srgbClr val="545454"/>
                </a:solidFill>
                <a:latin typeface="+mn-lt"/>
                <a:ea typeface="ＭＳ Ｐゴシック" charset="-128"/>
              </a:endParaRPr>
            </a:p>
          </p:txBody>
        </p:sp>
        <p:sp>
          <p:nvSpPr>
            <p:cNvPr id="120" name="Rectangle 80"/>
            <p:cNvSpPr>
              <a:spLocks noChangeArrowheads="1"/>
            </p:cNvSpPr>
            <p:nvPr/>
          </p:nvSpPr>
          <p:spPr bwMode="auto">
            <a:xfrm>
              <a:off x="4572417" y="958271"/>
              <a:ext cx="940634" cy="200055"/>
            </a:xfrm>
            <a:prstGeom prst="rect">
              <a:avLst/>
            </a:prstGeom>
            <a:noFill/>
            <a:ln w="9525">
              <a:noFill/>
              <a:miter lim="800000"/>
              <a:headEnd/>
              <a:tailEnd/>
            </a:ln>
          </p:spPr>
          <p:txBody>
            <a:bodyPr wrap="square" anchor="ctr">
              <a:spAutoFit/>
            </a:bodyPr>
            <a:lstStyle/>
            <a:p>
              <a:pPr algn="ctr" eaLnBrk="0" hangingPunct="0"/>
              <a:r>
                <a:rPr lang="en-US" sz="700" dirty="0" smtClean="0">
                  <a:solidFill>
                    <a:srgbClr val="545454"/>
                  </a:solidFill>
                  <a:latin typeface="+mn-lt"/>
                  <a:ea typeface="ＭＳ Ｐゴシック" charset="-128"/>
                </a:rPr>
                <a:t>App Server</a:t>
              </a:r>
              <a:endParaRPr lang="en-US" sz="700" dirty="0">
                <a:solidFill>
                  <a:srgbClr val="545454"/>
                </a:solidFill>
                <a:latin typeface="+mn-lt"/>
                <a:ea typeface="ＭＳ Ｐゴシック" charset="-128"/>
              </a:endParaRPr>
            </a:p>
          </p:txBody>
        </p:sp>
        <p:sp>
          <p:nvSpPr>
            <p:cNvPr id="122" name="Rectangle 80"/>
            <p:cNvSpPr>
              <a:spLocks noChangeArrowheads="1"/>
            </p:cNvSpPr>
            <p:nvPr/>
          </p:nvSpPr>
          <p:spPr bwMode="auto">
            <a:xfrm>
              <a:off x="5957484" y="1474000"/>
              <a:ext cx="940634" cy="200055"/>
            </a:xfrm>
            <a:prstGeom prst="rect">
              <a:avLst/>
            </a:prstGeom>
            <a:noFill/>
            <a:ln w="9525">
              <a:noFill/>
              <a:miter lim="800000"/>
              <a:headEnd/>
              <a:tailEnd/>
            </a:ln>
          </p:spPr>
          <p:txBody>
            <a:bodyPr wrap="square" anchor="ctr">
              <a:spAutoFit/>
            </a:bodyPr>
            <a:lstStyle/>
            <a:p>
              <a:pPr algn="ctr" eaLnBrk="0" hangingPunct="0"/>
              <a:r>
                <a:rPr lang="en-US" sz="700" dirty="0" smtClean="0">
                  <a:solidFill>
                    <a:srgbClr val="545454"/>
                  </a:solidFill>
                  <a:latin typeface="+mn-lt"/>
                  <a:ea typeface="ＭＳ Ｐゴシック" charset="-128"/>
                </a:rPr>
                <a:t>Database</a:t>
              </a:r>
              <a:endParaRPr lang="en-US" sz="700" dirty="0">
                <a:solidFill>
                  <a:srgbClr val="545454"/>
                </a:solidFill>
                <a:latin typeface="+mn-lt"/>
                <a:ea typeface="ＭＳ Ｐゴシック" charset="-128"/>
              </a:endParaRPr>
            </a:p>
          </p:txBody>
        </p:sp>
        <p:pic>
          <p:nvPicPr>
            <p:cNvPr id="76" name="Picture 5" descr="C:\Users\Abject-3D\Desktop\VMWare Files\FINAL diagrams\Basic Virtualization\3D PNGs\DGRM_ThinApp_Deployment_R4_Q408_13.png"/>
            <p:cNvPicPr>
              <a:picLocks noChangeAspect="1" noChangeArrowheads="1"/>
            </p:cNvPicPr>
            <p:nvPr/>
          </p:nvPicPr>
          <p:blipFill>
            <a:blip r:embed="rId6"/>
            <a:srcRect/>
            <a:stretch>
              <a:fillRect/>
            </a:stretch>
          </p:blipFill>
          <p:spPr bwMode="auto">
            <a:xfrm flipH="1" flipV="1">
              <a:off x="785850" y="1640850"/>
              <a:ext cx="1412320" cy="732908"/>
            </a:xfrm>
            <a:prstGeom prst="rect">
              <a:avLst/>
            </a:prstGeom>
            <a:noFill/>
          </p:spPr>
        </p:pic>
        <p:grpSp>
          <p:nvGrpSpPr>
            <p:cNvPr id="28" name="Group 27"/>
            <p:cNvGrpSpPr/>
            <p:nvPr/>
          </p:nvGrpSpPr>
          <p:grpSpPr>
            <a:xfrm>
              <a:off x="551108" y="1321439"/>
              <a:ext cx="1363801" cy="1273003"/>
              <a:chOff x="764549" y="965713"/>
              <a:chExt cx="1482717" cy="1384005"/>
            </a:xfrm>
          </p:grpSpPr>
          <p:pic>
            <p:nvPicPr>
              <p:cNvPr id="54" name="Picture 40" descr="ICON_Laptop_Q308"/>
              <p:cNvPicPr>
                <a:picLocks noChangeAspect="1" noChangeArrowheads="1"/>
              </p:cNvPicPr>
              <p:nvPr/>
            </p:nvPicPr>
            <p:blipFill>
              <a:blip r:embed="rId7"/>
              <a:srcRect/>
              <a:stretch>
                <a:fillRect/>
              </a:stretch>
            </p:blipFill>
            <p:spPr bwMode="auto">
              <a:xfrm>
                <a:off x="764549" y="965713"/>
                <a:ext cx="866095" cy="949373"/>
              </a:xfrm>
              <a:prstGeom prst="rect">
                <a:avLst/>
              </a:prstGeom>
              <a:noFill/>
              <a:ln w="9525">
                <a:noFill/>
                <a:miter lim="800000"/>
                <a:headEnd/>
                <a:tailEnd/>
              </a:ln>
            </p:spPr>
          </p:pic>
          <p:pic>
            <p:nvPicPr>
              <p:cNvPr id="55" name="Picture 42" descr="ICON_Desktop_Q308"/>
              <p:cNvPicPr>
                <a:picLocks noChangeAspect="1" noChangeArrowheads="1"/>
              </p:cNvPicPr>
              <p:nvPr/>
            </p:nvPicPr>
            <p:blipFill>
              <a:blip r:embed="rId8"/>
              <a:srcRect/>
              <a:stretch>
                <a:fillRect/>
              </a:stretch>
            </p:blipFill>
            <p:spPr bwMode="auto">
              <a:xfrm>
                <a:off x="1290001" y="1330543"/>
                <a:ext cx="957265" cy="1019175"/>
              </a:xfrm>
              <a:prstGeom prst="rect">
                <a:avLst/>
              </a:prstGeom>
              <a:noFill/>
              <a:ln w="9525">
                <a:noFill/>
                <a:miter lim="800000"/>
                <a:headEnd/>
                <a:tailEnd/>
              </a:ln>
            </p:spPr>
          </p:pic>
        </p:grpSp>
        <p:sp>
          <p:nvSpPr>
            <p:cNvPr id="96" name="Rectangle 80"/>
            <p:cNvSpPr>
              <a:spLocks noChangeArrowheads="1"/>
            </p:cNvSpPr>
            <p:nvPr/>
          </p:nvSpPr>
          <p:spPr bwMode="auto">
            <a:xfrm>
              <a:off x="1587144" y="2580700"/>
              <a:ext cx="1084021" cy="215444"/>
            </a:xfrm>
            <a:prstGeom prst="rect">
              <a:avLst/>
            </a:prstGeom>
            <a:noFill/>
            <a:ln w="9525">
              <a:noFill/>
              <a:miter lim="800000"/>
              <a:headEnd/>
              <a:tailEnd/>
            </a:ln>
          </p:spPr>
          <p:txBody>
            <a:bodyPr wrap="square" anchor="ctr">
              <a:spAutoFit/>
            </a:bodyPr>
            <a:lstStyle/>
            <a:p>
              <a:pPr algn="ctr" eaLnBrk="0" hangingPunct="0"/>
              <a:r>
                <a:rPr lang="en-US" sz="800" dirty="0" smtClean="0">
                  <a:solidFill>
                    <a:srgbClr val="545454"/>
                  </a:solidFill>
                  <a:latin typeface="+mn-lt"/>
                  <a:ea typeface="ＭＳ Ｐゴシック" charset="-128"/>
                </a:rPr>
                <a:t>Internet/Firewall</a:t>
              </a:r>
              <a:endParaRPr lang="en-US" sz="800" dirty="0">
                <a:solidFill>
                  <a:srgbClr val="545454"/>
                </a:solidFill>
                <a:latin typeface="+mn-lt"/>
                <a:ea typeface="ＭＳ Ｐゴシック" charset="-128"/>
              </a:endParaRPr>
            </a:p>
          </p:txBody>
        </p:sp>
        <p:sp>
          <p:nvSpPr>
            <p:cNvPr id="21" name="Rectangle 72"/>
            <p:cNvSpPr>
              <a:spLocks noChangeArrowheads="1"/>
            </p:cNvSpPr>
            <p:nvPr/>
          </p:nvSpPr>
          <p:spPr bwMode="auto">
            <a:xfrm>
              <a:off x="690331" y="2589955"/>
              <a:ext cx="758476" cy="215444"/>
            </a:xfrm>
            <a:prstGeom prst="rect">
              <a:avLst/>
            </a:prstGeom>
            <a:noFill/>
            <a:ln w="9525">
              <a:noFill/>
              <a:miter lim="800000"/>
              <a:headEnd/>
              <a:tailEnd/>
            </a:ln>
          </p:spPr>
          <p:txBody>
            <a:bodyPr wrap="square" anchor="ctr">
              <a:spAutoFit/>
            </a:bodyPr>
            <a:lstStyle/>
            <a:p>
              <a:pPr eaLnBrk="0" hangingPunct="0"/>
              <a:r>
                <a:rPr lang="en-US" sz="800" dirty="0">
                  <a:solidFill>
                    <a:srgbClr val="545454"/>
                  </a:solidFill>
                  <a:latin typeface="+mn-lt"/>
                  <a:ea typeface="ＭＳ Ｐゴシック" charset="-128"/>
                </a:rPr>
                <a:t>End Users</a:t>
              </a:r>
            </a:p>
          </p:txBody>
        </p:sp>
        <p:sp>
          <p:nvSpPr>
            <p:cNvPr id="24" name="Rectangle 80"/>
            <p:cNvSpPr>
              <a:spLocks noChangeArrowheads="1"/>
            </p:cNvSpPr>
            <p:nvPr/>
          </p:nvSpPr>
          <p:spPr bwMode="auto">
            <a:xfrm>
              <a:off x="2638520" y="2580699"/>
              <a:ext cx="1086373" cy="215444"/>
            </a:xfrm>
            <a:prstGeom prst="rect">
              <a:avLst/>
            </a:prstGeom>
            <a:noFill/>
            <a:ln w="9525">
              <a:noFill/>
              <a:miter lim="800000"/>
              <a:headEnd/>
              <a:tailEnd/>
            </a:ln>
          </p:spPr>
          <p:txBody>
            <a:bodyPr wrap="square" anchor="ctr">
              <a:spAutoFit/>
            </a:bodyPr>
            <a:lstStyle/>
            <a:p>
              <a:pPr eaLnBrk="0" hangingPunct="0"/>
              <a:r>
                <a:rPr lang="en-US" sz="800" dirty="0" err="1">
                  <a:solidFill>
                    <a:srgbClr val="545454"/>
                  </a:solidFill>
                  <a:latin typeface="+mn-lt"/>
                  <a:ea typeface="ＭＳ Ｐゴシック" charset="-128"/>
                </a:rPr>
                <a:t>Lan</a:t>
              </a:r>
              <a:r>
                <a:rPr lang="en-US" sz="800" dirty="0">
                  <a:solidFill>
                    <a:srgbClr val="545454"/>
                  </a:solidFill>
                  <a:latin typeface="+mn-lt"/>
                  <a:ea typeface="ＭＳ Ｐゴシック" charset="-128"/>
                </a:rPr>
                <a:t>/network</a:t>
              </a:r>
            </a:p>
          </p:txBody>
        </p:sp>
        <p:sp>
          <p:nvSpPr>
            <p:cNvPr id="25" name="Rectangle 81"/>
            <p:cNvSpPr>
              <a:spLocks noChangeArrowheads="1"/>
            </p:cNvSpPr>
            <p:nvPr/>
          </p:nvSpPr>
          <p:spPr bwMode="auto">
            <a:xfrm>
              <a:off x="3662512" y="2580699"/>
              <a:ext cx="1205075" cy="215444"/>
            </a:xfrm>
            <a:prstGeom prst="rect">
              <a:avLst/>
            </a:prstGeom>
            <a:noFill/>
            <a:ln w="9525">
              <a:noFill/>
              <a:miter lim="800000"/>
              <a:headEnd/>
              <a:tailEnd/>
            </a:ln>
          </p:spPr>
          <p:txBody>
            <a:bodyPr wrap="square" anchor="ctr">
              <a:spAutoFit/>
            </a:bodyPr>
            <a:lstStyle/>
            <a:p>
              <a:pPr eaLnBrk="0" hangingPunct="0"/>
              <a:r>
                <a:rPr lang="en-US" sz="800" dirty="0" smtClean="0">
                  <a:solidFill>
                    <a:srgbClr val="545454"/>
                  </a:solidFill>
                  <a:latin typeface="+mn-lt"/>
                  <a:ea typeface="ＭＳ Ｐゴシック" charset="-128"/>
                </a:rPr>
                <a:t>Web front-end</a:t>
              </a:r>
              <a:endParaRPr lang="en-US" sz="800" dirty="0">
                <a:solidFill>
                  <a:srgbClr val="545454"/>
                </a:solidFill>
                <a:latin typeface="+mn-lt"/>
                <a:ea typeface="ＭＳ Ｐゴシック" charset="-128"/>
              </a:endParaRPr>
            </a:p>
          </p:txBody>
        </p:sp>
        <p:sp>
          <p:nvSpPr>
            <p:cNvPr id="26" name="Rectangle 82"/>
            <p:cNvSpPr>
              <a:spLocks noChangeArrowheads="1"/>
            </p:cNvSpPr>
            <p:nvPr/>
          </p:nvSpPr>
          <p:spPr bwMode="auto">
            <a:xfrm>
              <a:off x="4782904" y="2580699"/>
              <a:ext cx="1080532" cy="215444"/>
            </a:xfrm>
            <a:prstGeom prst="rect">
              <a:avLst/>
            </a:prstGeom>
            <a:noFill/>
            <a:ln w="9525">
              <a:noFill/>
              <a:miter lim="800000"/>
              <a:headEnd/>
              <a:tailEnd/>
            </a:ln>
          </p:spPr>
          <p:txBody>
            <a:bodyPr wrap="square" anchor="ctr">
              <a:spAutoFit/>
            </a:bodyPr>
            <a:lstStyle/>
            <a:p>
              <a:pPr eaLnBrk="0" hangingPunct="0"/>
              <a:r>
                <a:rPr lang="en-US" sz="800" dirty="0">
                  <a:solidFill>
                    <a:srgbClr val="545454"/>
                  </a:solidFill>
                  <a:latin typeface="+mn-lt"/>
                  <a:ea typeface="ＭＳ Ｐゴシック" charset="-128"/>
                </a:rPr>
                <a:t>Services</a:t>
              </a:r>
            </a:p>
          </p:txBody>
        </p:sp>
        <p:sp>
          <p:nvSpPr>
            <p:cNvPr id="27" name="Rectangle 83"/>
            <p:cNvSpPr>
              <a:spLocks noChangeArrowheads="1"/>
            </p:cNvSpPr>
            <p:nvPr/>
          </p:nvSpPr>
          <p:spPr bwMode="auto">
            <a:xfrm>
              <a:off x="5853094" y="2580699"/>
              <a:ext cx="1080532" cy="215444"/>
            </a:xfrm>
            <a:prstGeom prst="rect">
              <a:avLst/>
            </a:prstGeom>
            <a:noFill/>
            <a:ln w="9525">
              <a:noFill/>
              <a:miter lim="800000"/>
              <a:headEnd/>
              <a:tailEnd/>
            </a:ln>
          </p:spPr>
          <p:txBody>
            <a:bodyPr wrap="square" anchor="ctr">
              <a:spAutoFit/>
            </a:bodyPr>
            <a:lstStyle/>
            <a:p>
              <a:pPr eaLnBrk="0" hangingPunct="0"/>
              <a:r>
                <a:rPr lang="en-US" sz="800" dirty="0">
                  <a:solidFill>
                    <a:srgbClr val="545454"/>
                  </a:solidFill>
                  <a:latin typeface="+mn-lt"/>
                  <a:ea typeface="ＭＳ Ｐゴシック" charset="-128"/>
                </a:rPr>
                <a:t>Middleware</a:t>
              </a:r>
            </a:p>
          </p:txBody>
        </p:sp>
      </p:grpSp>
      <p:sp>
        <p:nvSpPr>
          <p:cNvPr id="4" name="TextBox 3"/>
          <p:cNvSpPr txBox="1"/>
          <p:nvPr/>
        </p:nvSpPr>
        <p:spPr>
          <a:xfrm>
            <a:off x="200578" y="906872"/>
            <a:ext cx="2314752" cy="2154436"/>
          </a:xfrm>
          <a:prstGeom prst="rect">
            <a:avLst/>
          </a:prstGeom>
          <a:noFill/>
        </p:spPr>
        <p:txBody>
          <a:bodyPr wrap="square" rtlCol="0">
            <a:spAutoFit/>
          </a:bodyPr>
          <a:lstStyle/>
          <a:p>
            <a:pPr>
              <a:spcAft>
                <a:spcPts val="0"/>
              </a:spcAft>
            </a:pPr>
            <a:r>
              <a:rPr lang="en-US" b="1" dirty="0" smtClean="0">
                <a:solidFill>
                  <a:schemeClr val="tx1">
                    <a:lumMod val="60000"/>
                    <a:lumOff val="40000"/>
                  </a:schemeClr>
                </a:solidFill>
                <a:latin typeface="+mn-lt"/>
                <a:ea typeface="+mn-ea"/>
              </a:rPr>
              <a:t>Yesterday</a:t>
            </a:r>
            <a:endParaRPr lang="en-US" sz="1800" b="1" dirty="0" smtClean="0">
              <a:solidFill>
                <a:schemeClr val="tx1">
                  <a:lumMod val="60000"/>
                  <a:lumOff val="40000"/>
                </a:schemeClr>
              </a:solidFill>
              <a:latin typeface="+mn-lt"/>
              <a:ea typeface="+mn-ea"/>
            </a:endParaRPr>
          </a:p>
          <a:p>
            <a:pPr marL="111125" indent="-111125" algn="l">
              <a:spcAft>
                <a:spcPts val="0"/>
              </a:spcAft>
              <a:buFont typeface="Arial" pitchFamily="34" charset="0"/>
              <a:buChar char="•"/>
            </a:pPr>
            <a:r>
              <a:rPr lang="en-US" sz="1400" dirty="0" smtClean="0">
                <a:solidFill>
                  <a:schemeClr val="tx1">
                    <a:lumMod val="60000"/>
                    <a:lumOff val="40000"/>
                  </a:schemeClr>
                </a:solidFill>
                <a:latin typeface="+mn-lt"/>
                <a:ea typeface="+mn-ea"/>
              </a:rPr>
              <a:t>Waterfall development</a:t>
            </a:r>
          </a:p>
          <a:p>
            <a:pPr marL="111125" indent="-111125" algn="l">
              <a:spcAft>
                <a:spcPts val="0"/>
              </a:spcAft>
              <a:buFont typeface="Arial" pitchFamily="34" charset="0"/>
              <a:buChar char="•"/>
            </a:pPr>
            <a:r>
              <a:rPr lang="en-US" sz="1400" dirty="0" smtClean="0">
                <a:solidFill>
                  <a:schemeClr val="tx1">
                    <a:lumMod val="60000"/>
                    <a:lumOff val="40000"/>
                  </a:schemeClr>
                </a:solidFill>
                <a:latin typeface="+mn-lt"/>
                <a:ea typeface="+mn-ea"/>
              </a:rPr>
              <a:t>Weeks to </a:t>
            </a:r>
            <a:r>
              <a:rPr lang="en-US" sz="1400" dirty="0" smtClean="0">
                <a:solidFill>
                  <a:schemeClr val="tx1">
                    <a:lumMod val="60000"/>
                    <a:lumOff val="40000"/>
                  </a:schemeClr>
                </a:solidFill>
                <a:latin typeface="+mn-lt"/>
                <a:ea typeface="+mn-ea"/>
              </a:rPr>
              <a:t>provision</a:t>
            </a:r>
          </a:p>
          <a:p>
            <a:pPr marL="111125" indent="-111125" algn="l">
              <a:spcAft>
                <a:spcPts val="0"/>
              </a:spcAft>
              <a:buFont typeface="Arial" pitchFamily="34" charset="0"/>
              <a:buChar char="•"/>
            </a:pPr>
            <a:r>
              <a:rPr lang="en-US" sz="1400" dirty="0" smtClean="0">
                <a:solidFill>
                  <a:schemeClr val="tx1">
                    <a:lumMod val="60000"/>
                    <a:lumOff val="40000"/>
                  </a:schemeClr>
                </a:solidFill>
                <a:latin typeface="+mn-lt"/>
                <a:ea typeface="+mn-ea"/>
              </a:rPr>
              <a:t>Static resources </a:t>
            </a:r>
          </a:p>
          <a:p>
            <a:pPr marL="111125" indent="-111125" algn="l">
              <a:spcAft>
                <a:spcPts val="0"/>
              </a:spcAft>
              <a:buFont typeface="Arial" pitchFamily="34" charset="0"/>
              <a:buChar char="•"/>
            </a:pPr>
            <a:r>
              <a:rPr lang="en-US" sz="1400" dirty="0" smtClean="0">
                <a:solidFill>
                  <a:schemeClr val="tx1">
                    <a:lumMod val="60000"/>
                    <a:lumOff val="40000"/>
                  </a:schemeClr>
                </a:solidFill>
                <a:latin typeface="+mn-lt"/>
                <a:ea typeface="+mn-ea"/>
              </a:rPr>
              <a:t>Limited change windows </a:t>
            </a:r>
          </a:p>
          <a:p>
            <a:pPr marL="111125" indent="-111125" algn="l">
              <a:spcAft>
                <a:spcPts val="0"/>
              </a:spcAft>
              <a:buFont typeface="Arial" pitchFamily="34" charset="0"/>
              <a:buChar char="•"/>
            </a:pPr>
            <a:r>
              <a:rPr lang="en-US" sz="1400" dirty="0" smtClean="0">
                <a:solidFill>
                  <a:schemeClr val="tx1">
                    <a:lumMod val="60000"/>
                    <a:lumOff val="40000"/>
                  </a:schemeClr>
                </a:solidFill>
                <a:latin typeface="+mn-lt"/>
                <a:ea typeface="+mn-ea"/>
              </a:rPr>
              <a:t>$100k+ of compute</a:t>
            </a:r>
          </a:p>
          <a:p>
            <a:pPr marL="111125" indent="-111125" algn="l">
              <a:spcAft>
                <a:spcPts val="0"/>
              </a:spcAft>
              <a:buFont typeface="Arial" pitchFamily="34" charset="0"/>
              <a:buChar char="•"/>
            </a:pPr>
            <a:r>
              <a:rPr lang="en-US" sz="1400" dirty="0" smtClean="0">
                <a:solidFill>
                  <a:schemeClr val="tx1">
                    <a:lumMod val="60000"/>
                    <a:lumOff val="40000"/>
                  </a:schemeClr>
                </a:solidFill>
                <a:latin typeface="+mn-lt"/>
                <a:ea typeface="+mn-ea"/>
              </a:rPr>
              <a:t>Limited number of users, in business hours</a:t>
            </a:r>
          </a:p>
          <a:p>
            <a:pPr marL="111125" indent="-111125" algn="l">
              <a:spcAft>
                <a:spcPts val="0"/>
              </a:spcAft>
              <a:buFont typeface="Arial" pitchFamily="34" charset="0"/>
              <a:buChar char="•"/>
            </a:pPr>
            <a:endParaRPr lang="en-US" sz="1200" dirty="0" smtClean="0">
              <a:solidFill>
                <a:schemeClr val="tx1">
                  <a:lumMod val="60000"/>
                  <a:lumOff val="40000"/>
                </a:schemeClr>
              </a:solidFill>
              <a:latin typeface="+mn-lt"/>
              <a:ea typeface="+mn-ea"/>
            </a:endParaRPr>
          </a:p>
        </p:txBody>
      </p:sp>
      <p:sp>
        <p:nvSpPr>
          <p:cNvPr id="45" name="TextBox 44"/>
          <p:cNvSpPr txBox="1"/>
          <p:nvPr/>
        </p:nvSpPr>
        <p:spPr>
          <a:xfrm>
            <a:off x="200578" y="3514029"/>
            <a:ext cx="2314752" cy="2369880"/>
          </a:xfrm>
          <a:prstGeom prst="rect">
            <a:avLst/>
          </a:prstGeom>
          <a:noFill/>
        </p:spPr>
        <p:txBody>
          <a:bodyPr wrap="square" rtlCol="0">
            <a:spAutoFit/>
          </a:bodyPr>
          <a:lstStyle/>
          <a:p>
            <a:pPr>
              <a:spcAft>
                <a:spcPts val="0"/>
              </a:spcAft>
            </a:pPr>
            <a:r>
              <a:rPr lang="en-US" b="1" dirty="0" smtClean="0">
                <a:solidFill>
                  <a:schemeClr val="tx1"/>
                </a:solidFill>
                <a:latin typeface="+mn-lt"/>
                <a:ea typeface="+mn-ea"/>
              </a:rPr>
              <a:t>Tomorrow</a:t>
            </a:r>
            <a:endParaRPr lang="en-US" sz="1800" b="1" dirty="0" smtClean="0">
              <a:solidFill>
                <a:schemeClr val="tx1"/>
              </a:solidFill>
              <a:latin typeface="+mn-lt"/>
              <a:ea typeface="+mn-ea"/>
            </a:endParaRPr>
          </a:p>
          <a:p>
            <a:pPr marL="111125" indent="-111125" algn="l">
              <a:spcAft>
                <a:spcPts val="0"/>
              </a:spcAft>
              <a:buFont typeface="Arial" pitchFamily="34" charset="0"/>
              <a:buChar char="•"/>
            </a:pPr>
            <a:r>
              <a:rPr lang="en-US" sz="1400" dirty="0" smtClean="0">
                <a:solidFill>
                  <a:schemeClr val="tx1"/>
                </a:solidFill>
                <a:latin typeface="+mn-lt"/>
                <a:ea typeface="+mn-ea"/>
              </a:rPr>
              <a:t>Agile development</a:t>
            </a:r>
          </a:p>
          <a:p>
            <a:pPr marL="111125" indent="-111125" algn="l">
              <a:spcAft>
                <a:spcPts val="0"/>
              </a:spcAft>
              <a:buFont typeface="Arial" pitchFamily="34" charset="0"/>
              <a:buChar char="•"/>
            </a:pPr>
            <a:r>
              <a:rPr lang="en-US" sz="1400" dirty="0" smtClean="0">
                <a:solidFill>
                  <a:schemeClr val="tx1"/>
                </a:solidFill>
                <a:latin typeface="+mn-lt"/>
                <a:ea typeface="+mn-ea"/>
              </a:rPr>
              <a:t>Continuous deployment</a:t>
            </a:r>
          </a:p>
          <a:p>
            <a:pPr marL="111125" indent="-111125" algn="l">
              <a:spcAft>
                <a:spcPts val="0"/>
              </a:spcAft>
              <a:buFont typeface="Arial" pitchFamily="34" charset="0"/>
              <a:buChar char="•"/>
            </a:pPr>
            <a:r>
              <a:rPr lang="en-US" sz="1400" dirty="0" smtClean="0">
                <a:solidFill>
                  <a:schemeClr val="tx1"/>
                </a:solidFill>
                <a:latin typeface="+mn-lt"/>
                <a:ea typeface="+mn-ea"/>
              </a:rPr>
              <a:t>Dynamic resourcing</a:t>
            </a:r>
          </a:p>
          <a:p>
            <a:pPr marL="111125" indent="-111125" algn="l">
              <a:spcAft>
                <a:spcPts val="0"/>
              </a:spcAft>
              <a:buFont typeface="Arial" pitchFamily="34" charset="0"/>
              <a:buChar char="•"/>
            </a:pPr>
            <a:r>
              <a:rPr lang="en-US" sz="1400" dirty="0" smtClean="0">
                <a:solidFill>
                  <a:schemeClr val="tx1"/>
                </a:solidFill>
                <a:latin typeface="+mn-lt"/>
                <a:ea typeface="+mn-ea"/>
              </a:rPr>
              <a:t>Spans across data centers and clouds</a:t>
            </a:r>
          </a:p>
          <a:p>
            <a:pPr marL="111125" indent="-111125" algn="l">
              <a:spcAft>
                <a:spcPts val="0"/>
              </a:spcAft>
              <a:buFont typeface="Arial" pitchFamily="34" charset="0"/>
              <a:buChar char="•"/>
            </a:pPr>
            <a:r>
              <a:rPr lang="en-US" sz="1400" dirty="0" smtClean="0">
                <a:solidFill>
                  <a:schemeClr val="tx1"/>
                </a:solidFill>
                <a:latin typeface="+mn-lt"/>
                <a:ea typeface="+mn-ea"/>
              </a:rPr>
              <a:t>Friction of compute costs</a:t>
            </a:r>
          </a:p>
          <a:p>
            <a:pPr marL="111125" indent="-111125" algn="l">
              <a:spcAft>
                <a:spcPts val="0"/>
              </a:spcAft>
              <a:buFont typeface="Arial" pitchFamily="34" charset="0"/>
              <a:buChar char="•"/>
            </a:pPr>
            <a:r>
              <a:rPr lang="en-US" sz="1400" dirty="0" smtClean="0">
                <a:solidFill>
                  <a:schemeClr val="tx1"/>
                </a:solidFill>
                <a:latin typeface="+mn-lt"/>
                <a:ea typeface="+mn-ea"/>
              </a:rPr>
              <a:t>Millions of users with 24x7 access</a:t>
            </a:r>
          </a:p>
          <a:p>
            <a:pPr marL="111125" indent="-111125" algn="l">
              <a:spcAft>
                <a:spcPts val="0"/>
              </a:spcAft>
              <a:buFont typeface="Arial" pitchFamily="34" charset="0"/>
              <a:buChar char="•"/>
            </a:pPr>
            <a:endParaRPr lang="en-US" sz="1200" dirty="0" smtClean="0">
              <a:solidFill>
                <a:schemeClr val="tx1"/>
              </a:solidFill>
              <a:latin typeface="+mn-lt"/>
              <a:ea typeface="+mn-ea"/>
            </a:endParaRPr>
          </a:p>
        </p:txBody>
      </p:sp>
      <p:pic>
        <p:nvPicPr>
          <p:cNvPr id="73" name="Picture 40" descr="ICON_Laptop_Q308"/>
          <p:cNvPicPr>
            <a:picLocks noChangeAspect="1" noChangeArrowheads="1"/>
          </p:cNvPicPr>
          <p:nvPr/>
        </p:nvPicPr>
        <p:blipFill>
          <a:blip r:embed="rId7"/>
          <a:srcRect/>
          <a:stretch>
            <a:fillRect/>
          </a:stretch>
        </p:blipFill>
        <p:spPr bwMode="auto">
          <a:xfrm>
            <a:off x="2675346" y="3933150"/>
            <a:ext cx="796632" cy="873231"/>
          </a:xfrm>
          <a:prstGeom prst="rect">
            <a:avLst/>
          </a:prstGeom>
          <a:noFill/>
          <a:ln w="9525">
            <a:noFill/>
            <a:miter lim="800000"/>
            <a:headEnd/>
            <a:tailEnd/>
          </a:ln>
        </p:spPr>
      </p:pic>
      <p:pic>
        <p:nvPicPr>
          <p:cNvPr id="70" name="Picture 45" descr="ICON_Firewall_Q308"/>
          <p:cNvPicPr>
            <a:picLocks noChangeAspect="1" noChangeArrowheads="1"/>
          </p:cNvPicPr>
          <p:nvPr/>
        </p:nvPicPr>
        <p:blipFill>
          <a:blip r:embed="rId5"/>
          <a:srcRect/>
          <a:stretch>
            <a:fillRect/>
          </a:stretch>
        </p:blipFill>
        <p:spPr bwMode="auto">
          <a:xfrm>
            <a:off x="3683526" y="3644480"/>
            <a:ext cx="1261594" cy="1166683"/>
          </a:xfrm>
          <a:prstGeom prst="rect">
            <a:avLst/>
          </a:prstGeom>
          <a:noFill/>
          <a:ln w="9525">
            <a:noFill/>
            <a:miter lim="800000"/>
            <a:headEnd/>
            <a:tailEnd/>
          </a:ln>
        </p:spPr>
      </p:pic>
      <p:pic>
        <p:nvPicPr>
          <p:cNvPr id="71" name="Picture 5" descr="C:\Users\Abject-3D\Desktop\VMWare Files\FINAL diagrams\Basic Virtualization\3D PNGs\DGRM_ThinApp_Deployment_R4_Q408_13.png"/>
          <p:cNvPicPr>
            <a:picLocks noChangeAspect="1" noChangeArrowheads="1"/>
          </p:cNvPicPr>
          <p:nvPr/>
        </p:nvPicPr>
        <p:blipFill>
          <a:blip r:embed="rId6"/>
          <a:srcRect/>
          <a:stretch>
            <a:fillRect/>
          </a:stretch>
        </p:blipFill>
        <p:spPr bwMode="auto">
          <a:xfrm flipH="1" flipV="1">
            <a:off x="2864262" y="4453645"/>
            <a:ext cx="1412320" cy="732908"/>
          </a:xfrm>
          <a:prstGeom prst="rect">
            <a:avLst/>
          </a:prstGeom>
          <a:noFill/>
        </p:spPr>
      </p:pic>
      <p:pic>
        <p:nvPicPr>
          <p:cNvPr id="90" name="Picture 89" descr="VMW-ICON-iMac.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07771" y="4232814"/>
            <a:ext cx="825150" cy="1152860"/>
          </a:xfrm>
          <a:prstGeom prst="rect">
            <a:avLst/>
          </a:prstGeom>
        </p:spPr>
      </p:pic>
      <p:pic>
        <p:nvPicPr>
          <p:cNvPr id="82" name="Picture 81" descr="ICON_Cloud_Q308"/>
          <p:cNvPicPr>
            <a:picLocks noChangeAspect="1" noChangeArrowheads="1"/>
          </p:cNvPicPr>
          <p:nvPr/>
        </p:nvPicPr>
        <p:blipFill>
          <a:blip r:embed="rId10" cstate="print">
            <a:grayscl/>
          </a:blip>
          <a:srcRect/>
          <a:stretch>
            <a:fillRect/>
          </a:stretch>
        </p:blipFill>
        <p:spPr bwMode="auto">
          <a:xfrm>
            <a:off x="5065703" y="4353745"/>
            <a:ext cx="1578402" cy="993623"/>
          </a:xfrm>
          <a:prstGeom prst="rect">
            <a:avLst/>
          </a:prstGeom>
          <a:noFill/>
          <a:ln w="9525">
            <a:noFill/>
            <a:miter lim="800000"/>
            <a:headEnd/>
            <a:tailEnd/>
          </a:ln>
          <a:effectLst>
            <a:outerShdw blurRad="63500" dist="177800" dir="5400000" sx="89999" sy="-19000" rotWithShape="0">
              <a:srgbClr val="000000">
                <a:alpha val="14998"/>
              </a:srgbClr>
            </a:outerShdw>
          </a:effectLst>
        </p:spPr>
      </p:pic>
      <p:sp>
        <p:nvSpPr>
          <p:cNvPr id="85" name="TextBox 84"/>
          <p:cNvSpPr txBox="1"/>
          <p:nvPr/>
        </p:nvSpPr>
        <p:spPr>
          <a:xfrm>
            <a:off x="5465162" y="5292515"/>
            <a:ext cx="580538" cy="230832"/>
          </a:xfrm>
          <a:prstGeom prst="rect">
            <a:avLst/>
          </a:prstGeom>
          <a:noFill/>
        </p:spPr>
        <p:txBody>
          <a:bodyPr wrap="square" rtlCol="0">
            <a:spAutoFit/>
          </a:bodyPr>
          <a:lstStyle/>
          <a:p>
            <a:r>
              <a:rPr lang="en-US" sz="900" b="1" dirty="0" smtClean="0">
                <a:solidFill>
                  <a:schemeClr val="accent3">
                    <a:lumMod val="75000"/>
                  </a:schemeClr>
                </a:solidFill>
                <a:latin typeface="+mn-lt"/>
                <a:ea typeface="+mn-ea"/>
              </a:rPr>
              <a:t>Private</a:t>
            </a:r>
          </a:p>
        </p:txBody>
      </p:sp>
      <p:pic>
        <p:nvPicPr>
          <p:cNvPr id="88" name="Picture 10" descr="DGRM_Server_VMs_basic_6_VMware_Q408.png"/>
          <p:cNvPicPr>
            <a:picLocks noChangeAspect="1"/>
          </p:cNvPicPr>
          <p:nvPr/>
        </p:nvPicPr>
        <p:blipFill>
          <a:blip r:embed="rId11" cstate="print"/>
          <a:srcRect/>
          <a:stretch>
            <a:fillRect/>
          </a:stretch>
        </p:blipFill>
        <p:spPr bwMode="auto">
          <a:xfrm>
            <a:off x="5402150" y="4862522"/>
            <a:ext cx="298695" cy="269221"/>
          </a:xfrm>
          <a:prstGeom prst="rect">
            <a:avLst/>
          </a:prstGeom>
          <a:noFill/>
          <a:ln w="9525">
            <a:noFill/>
            <a:miter lim="800000"/>
            <a:headEnd/>
            <a:tailEnd/>
          </a:ln>
        </p:spPr>
      </p:pic>
      <p:pic>
        <p:nvPicPr>
          <p:cNvPr id="92" name="Picture 91" descr="ICON_Cloud_Q308"/>
          <p:cNvPicPr>
            <a:picLocks noChangeAspect="1" noChangeArrowheads="1"/>
          </p:cNvPicPr>
          <p:nvPr/>
        </p:nvPicPr>
        <p:blipFill>
          <a:blip r:embed="rId10" cstate="print">
            <a:grayscl/>
          </a:blip>
          <a:srcRect/>
          <a:stretch>
            <a:fillRect/>
          </a:stretch>
        </p:blipFill>
        <p:spPr bwMode="auto">
          <a:xfrm>
            <a:off x="6121954" y="3154947"/>
            <a:ext cx="2495493" cy="1340753"/>
          </a:xfrm>
          <a:prstGeom prst="rect">
            <a:avLst/>
          </a:prstGeom>
          <a:noFill/>
          <a:ln w="9525">
            <a:noFill/>
            <a:miter lim="800000"/>
            <a:headEnd/>
            <a:tailEnd/>
          </a:ln>
          <a:effectLst>
            <a:outerShdw blurRad="63500" dist="177800" dir="5400000" sx="89999" sy="-19000" rotWithShape="0">
              <a:srgbClr val="000000">
                <a:alpha val="14998"/>
              </a:srgbClr>
            </a:outerShdw>
          </a:effectLst>
        </p:spPr>
      </p:pic>
      <p:sp>
        <p:nvSpPr>
          <p:cNvPr id="99" name="TextBox 98"/>
          <p:cNvSpPr txBox="1"/>
          <p:nvPr/>
        </p:nvSpPr>
        <p:spPr>
          <a:xfrm>
            <a:off x="6875855" y="4454588"/>
            <a:ext cx="580538" cy="230832"/>
          </a:xfrm>
          <a:prstGeom prst="rect">
            <a:avLst/>
          </a:prstGeom>
          <a:noFill/>
        </p:spPr>
        <p:txBody>
          <a:bodyPr wrap="square" rtlCol="0">
            <a:spAutoFit/>
          </a:bodyPr>
          <a:lstStyle/>
          <a:p>
            <a:r>
              <a:rPr lang="en-US" sz="900" b="1" dirty="0" smtClean="0">
                <a:solidFill>
                  <a:schemeClr val="accent3">
                    <a:lumMod val="75000"/>
                  </a:schemeClr>
                </a:solidFill>
                <a:latin typeface="+mn-lt"/>
                <a:ea typeface="+mn-ea"/>
              </a:rPr>
              <a:t>Public</a:t>
            </a:r>
          </a:p>
        </p:txBody>
      </p:sp>
      <p:pic>
        <p:nvPicPr>
          <p:cNvPr id="107" name="Picture 106" descr="ICON_Cloud_Q308"/>
          <p:cNvPicPr>
            <a:picLocks noChangeAspect="1" noChangeArrowheads="1"/>
          </p:cNvPicPr>
          <p:nvPr/>
        </p:nvPicPr>
        <p:blipFill>
          <a:blip r:embed="rId10" cstate="print">
            <a:grayscl/>
          </a:blip>
          <a:srcRect/>
          <a:stretch>
            <a:fillRect/>
          </a:stretch>
        </p:blipFill>
        <p:spPr bwMode="auto">
          <a:xfrm>
            <a:off x="7455484" y="4571546"/>
            <a:ext cx="1402021" cy="751504"/>
          </a:xfrm>
          <a:prstGeom prst="rect">
            <a:avLst/>
          </a:prstGeom>
          <a:noFill/>
          <a:ln w="9525">
            <a:noFill/>
            <a:miter lim="800000"/>
            <a:headEnd/>
            <a:tailEnd/>
          </a:ln>
          <a:effectLst>
            <a:outerShdw blurRad="63500" dist="177800" dir="5400000" sx="89999" sy="-19000" rotWithShape="0">
              <a:srgbClr val="000000">
                <a:alpha val="14998"/>
              </a:srgbClr>
            </a:outerShdw>
          </a:effectLst>
        </p:spPr>
      </p:pic>
      <p:sp>
        <p:nvSpPr>
          <p:cNvPr id="110" name="TextBox 109"/>
          <p:cNvSpPr txBox="1"/>
          <p:nvPr/>
        </p:nvSpPr>
        <p:spPr>
          <a:xfrm>
            <a:off x="7901619" y="5276208"/>
            <a:ext cx="580538" cy="230832"/>
          </a:xfrm>
          <a:prstGeom prst="rect">
            <a:avLst/>
          </a:prstGeom>
          <a:noFill/>
        </p:spPr>
        <p:txBody>
          <a:bodyPr wrap="square" rtlCol="0">
            <a:spAutoFit/>
          </a:bodyPr>
          <a:lstStyle/>
          <a:p>
            <a:r>
              <a:rPr lang="en-US" sz="900" b="1" dirty="0" smtClean="0">
                <a:solidFill>
                  <a:schemeClr val="accent3">
                    <a:lumMod val="75000"/>
                  </a:schemeClr>
                </a:solidFill>
                <a:latin typeface="+mn-lt"/>
                <a:ea typeface="+mn-ea"/>
              </a:rPr>
              <a:t>Public</a:t>
            </a:r>
          </a:p>
        </p:txBody>
      </p:sp>
      <p:pic>
        <p:nvPicPr>
          <p:cNvPr id="84" name="Picture 10" descr="DGRM_Server_VMs_basic_6_VMware_Q408.png"/>
          <p:cNvPicPr>
            <a:picLocks noChangeAspect="1"/>
          </p:cNvPicPr>
          <p:nvPr/>
        </p:nvPicPr>
        <p:blipFill>
          <a:blip r:embed="rId11" cstate="print"/>
          <a:srcRect/>
          <a:stretch>
            <a:fillRect/>
          </a:stretch>
        </p:blipFill>
        <p:spPr bwMode="auto">
          <a:xfrm>
            <a:off x="5857962" y="4855417"/>
            <a:ext cx="303601" cy="273643"/>
          </a:xfrm>
          <a:prstGeom prst="rect">
            <a:avLst/>
          </a:prstGeom>
          <a:noFill/>
          <a:ln w="9525">
            <a:noFill/>
            <a:miter lim="800000"/>
            <a:headEnd/>
            <a:tailEnd/>
          </a:ln>
        </p:spPr>
      </p:pic>
      <p:pic>
        <p:nvPicPr>
          <p:cNvPr id="83" name="Picture 10" descr="DGRM_Server_VMs_basic_6_VMware_Q408.png"/>
          <p:cNvPicPr>
            <a:picLocks noChangeAspect="1"/>
          </p:cNvPicPr>
          <p:nvPr/>
        </p:nvPicPr>
        <p:blipFill>
          <a:blip r:embed="rId11" cstate="print"/>
          <a:srcRect/>
          <a:stretch>
            <a:fillRect/>
          </a:stretch>
        </p:blipFill>
        <p:spPr bwMode="auto">
          <a:xfrm>
            <a:off x="5646479" y="4914986"/>
            <a:ext cx="298695" cy="269221"/>
          </a:xfrm>
          <a:prstGeom prst="rect">
            <a:avLst/>
          </a:prstGeom>
          <a:noFill/>
          <a:ln w="9525">
            <a:noFill/>
            <a:miter lim="800000"/>
            <a:headEnd/>
            <a:tailEnd/>
          </a:ln>
        </p:spPr>
      </p:pic>
      <p:pic>
        <p:nvPicPr>
          <p:cNvPr id="134" name="Picture 10" descr="DGRM_Server_VMs_basic_6_VMware_Q408.png"/>
          <p:cNvPicPr>
            <a:picLocks noChangeAspect="1"/>
          </p:cNvPicPr>
          <p:nvPr/>
        </p:nvPicPr>
        <p:blipFill>
          <a:blip r:embed="rId11" cstate="print"/>
          <a:srcRect/>
          <a:stretch>
            <a:fillRect/>
          </a:stretch>
        </p:blipFill>
        <p:spPr bwMode="auto">
          <a:xfrm>
            <a:off x="6746533" y="3894571"/>
            <a:ext cx="298695" cy="269221"/>
          </a:xfrm>
          <a:prstGeom prst="rect">
            <a:avLst/>
          </a:prstGeom>
          <a:noFill/>
          <a:ln w="9525">
            <a:noFill/>
            <a:miter lim="800000"/>
            <a:headEnd/>
            <a:tailEnd/>
          </a:ln>
        </p:spPr>
      </p:pic>
      <p:pic>
        <p:nvPicPr>
          <p:cNvPr id="135" name="Picture 10" descr="DGRM_Server_VMs_basic_6_VMware_Q408.png"/>
          <p:cNvPicPr>
            <a:picLocks noChangeAspect="1"/>
          </p:cNvPicPr>
          <p:nvPr/>
        </p:nvPicPr>
        <p:blipFill>
          <a:blip r:embed="rId11" cstate="print"/>
          <a:srcRect/>
          <a:stretch>
            <a:fillRect/>
          </a:stretch>
        </p:blipFill>
        <p:spPr bwMode="auto">
          <a:xfrm>
            <a:off x="7202345" y="3887466"/>
            <a:ext cx="303601" cy="273643"/>
          </a:xfrm>
          <a:prstGeom prst="rect">
            <a:avLst/>
          </a:prstGeom>
          <a:noFill/>
          <a:ln w="9525">
            <a:noFill/>
            <a:miter lim="800000"/>
            <a:headEnd/>
            <a:tailEnd/>
          </a:ln>
        </p:spPr>
      </p:pic>
      <p:pic>
        <p:nvPicPr>
          <p:cNvPr id="136" name="Picture 10" descr="DGRM_Server_VMs_basic_6_VMware_Q408.png"/>
          <p:cNvPicPr>
            <a:picLocks noChangeAspect="1"/>
          </p:cNvPicPr>
          <p:nvPr/>
        </p:nvPicPr>
        <p:blipFill>
          <a:blip r:embed="rId11" cstate="print"/>
          <a:srcRect/>
          <a:stretch>
            <a:fillRect/>
          </a:stretch>
        </p:blipFill>
        <p:spPr bwMode="auto">
          <a:xfrm>
            <a:off x="6990862" y="4000507"/>
            <a:ext cx="298695" cy="269221"/>
          </a:xfrm>
          <a:prstGeom prst="rect">
            <a:avLst/>
          </a:prstGeom>
          <a:noFill/>
          <a:ln w="9525">
            <a:noFill/>
            <a:miter lim="800000"/>
            <a:headEnd/>
            <a:tailEnd/>
          </a:ln>
        </p:spPr>
      </p:pic>
      <p:pic>
        <p:nvPicPr>
          <p:cNvPr id="137" name="Picture 10" descr="DGRM_Server_VMs_basic_6_VMware_Q408.png"/>
          <p:cNvPicPr>
            <a:picLocks noChangeAspect="1"/>
          </p:cNvPicPr>
          <p:nvPr/>
        </p:nvPicPr>
        <p:blipFill>
          <a:blip r:embed="rId11" cstate="print"/>
          <a:srcRect/>
          <a:stretch>
            <a:fillRect/>
          </a:stretch>
        </p:blipFill>
        <p:spPr bwMode="auto">
          <a:xfrm>
            <a:off x="7768476" y="4840659"/>
            <a:ext cx="298695" cy="269221"/>
          </a:xfrm>
          <a:prstGeom prst="rect">
            <a:avLst/>
          </a:prstGeom>
          <a:noFill/>
          <a:ln w="9525">
            <a:noFill/>
            <a:miter lim="800000"/>
            <a:headEnd/>
            <a:tailEnd/>
          </a:ln>
        </p:spPr>
      </p:pic>
      <p:pic>
        <p:nvPicPr>
          <p:cNvPr id="138" name="Picture 10" descr="DGRM_Server_VMs_basic_6_VMware_Q408.png"/>
          <p:cNvPicPr>
            <a:picLocks noChangeAspect="1"/>
          </p:cNvPicPr>
          <p:nvPr/>
        </p:nvPicPr>
        <p:blipFill>
          <a:blip r:embed="rId11" cstate="print"/>
          <a:srcRect/>
          <a:stretch>
            <a:fillRect/>
          </a:stretch>
        </p:blipFill>
        <p:spPr bwMode="auto">
          <a:xfrm>
            <a:off x="8224288" y="4833554"/>
            <a:ext cx="303601" cy="273643"/>
          </a:xfrm>
          <a:prstGeom prst="rect">
            <a:avLst/>
          </a:prstGeom>
          <a:noFill/>
          <a:ln w="9525">
            <a:noFill/>
            <a:miter lim="800000"/>
            <a:headEnd/>
            <a:tailEnd/>
          </a:ln>
        </p:spPr>
      </p:pic>
      <p:pic>
        <p:nvPicPr>
          <p:cNvPr id="139" name="Picture 10" descr="DGRM_Server_VMs_basic_6_VMware_Q408.png"/>
          <p:cNvPicPr>
            <a:picLocks noChangeAspect="1"/>
          </p:cNvPicPr>
          <p:nvPr/>
        </p:nvPicPr>
        <p:blipFill>
          <a:blip r:embed="rId11" cstate="print"/>
          <a:srcRect/>
          <a:stretch>
            <a:fillRect/>
          </a:stretch>
        </p:blipFill>
        <p:spPr bwMode="auto">
          <a:xfrm>
            <a:off x="8012805" y="4946595"/>
            <a:ext cx="298695" cy="269221"/>
          </a:xfrm>
          <a:prstGeom prst="rect">
            <a:avLst/>
          </a:prstGeom>
          <a:noFill/>
          <a:ln w="9525">
            <a:noFill/>
            <a:miter lim="800000"/>
            <a:headEnd/>
            <a:tailEnd/>
          </a:ln>
        </p:spPr>
      </p:pic>
      <p:sp>
        <p:nvSpPr>
          <p:cNvPr id="100" name="TextBox 99"/>
          <p:cNvSpPr txBox="1"/>
          <p:nvPr/>
        </p:nvSpPr>
        <p:spPr>
          <a:xfrm>
            <a:off x="6475967" y="3612832"/>
            <a:ext cx="479971"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00" dirty="0" smtClean="0">
                <a:solidFill>
                  <a:srgbClr val="333333"/>
                </a:solidFill>
                <a:latin typeface="+mn-lt"/>
                <a:ea typeface="+mn-ea"/>
              </a:rPr>
              <a:t>Web Server</a:t>
            </a:r>
          </a:p>
        </p:txBody>
      </p:sp>
      <p:sp>
        <p:nvSpPr>
          <p:cNvPr id="102" name="TextBox 101"/>
          <p:cNvSpPr txBox="1"/>
          <p:nvPr/>
        </p:nvSpPr>
        <p:spPr>
          <a:xfrm>
            <a:off x="8074064" y="4756723"/>
            <a:ext cx="598951" cy="1846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00" dirty="0" smtClean="0">
                <a:solidFill>
                  <a:srgbClr val="333333"/>
                </a:solidFill>
                <a:latin typeface="+mn-lt"/>
                <a:ea typeface="+mn-ea"/>
              </a:rPr>
              <a:t>Message Q</a:t>
            </a:r>
          </a:p>
        </p:txBody>
      </p:sp>
      <p:sp>
        <p:nvSpPr>
          <p:cNvPr id="103" name="TextBox 102"/>
          <p:cNvSpPr txBox="1"/>
          <p:nvPr/>
        </p:nvSpPr>
        <p:spPr>
          <a:xfrm>
            <a:off x="5581267" y="4609098"/>
            <a:ext cx="612595" cy="1846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00" dirty="0" smtClean="0">
                <a:solidFill>
                  <a:srgbClr val="333333"/>
                </a:solidFill>
                <a:latin typeface="+mn-lt"/>
                <a:ea typeface="+mn-ea"/>
              </a:rPr>
              <a:t>Database</a:t>
            </a:r>
          </a:p>
        </p:txBody>
      </p:sp>
      <p:sp>
        <p:nvSpPr>
          <p:cNvPr id="112" name="TextBox 111"/>
          <p:cNvSpPr txBox="1"/>
          <p:nvPr/>
        </p:nvSpPr>
        <p:spPr>
          <a:xfrm>
            <a:off x="7067689" y="3438119"/>
            <a:ext cx="592416"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00" dirty="0" smtClean="0">
                <a:solidFill>
                  <a:srgbClr val="333333"/>
                </a:solidFill>
                <a:latin typeface="+mn-lt"/>
                <a:ea typeface="+mn-ea"/>
              </a:rPr>
              <a:t>In Memory Cache</a:t>
            </a:r>
          </a:p>
        </p:txBody>
      </p:sp>
      <p:cxnSp>
        <p:nvCxnSpPr>
          <p:cNvPr id="127" name="Curved Connector 126"/>
          <p:cNvCxnSpPr>
            <a:stCxn id="100" idx="3"/>
          </p:cNvCxnSpPr>
          <p:nvPr/>
        </p:nvCxnSpPr>
        <p:spPr bwMode="auto">
          <a:xfrm>
            <a:off x="6955938" y="3751332"/>
            <a:ext cx="560979" cy="456999"/>
          </a:xfrm>
          <a:prstGeom prst="curvedConnector3">
            <a:avLst>
              <a:gd name="adj1" fmla="val 50000"/>
            </a:avLst>
          </a:prstGeom>
          <a:solidFill>
            <a:srgbClr val="0095D3"/>
          </a:solidFill>
          <a:ln w="15875" cap="flat" cmpd="sng" algn="ctr">
            <a:solidFill>
              <a:schemeClr val="tx1"/>
            </a:solidFill>
            <a:prstDash val="solid"/>
            <a:round/>
            <a:headEnd type="oval" w="sm" len="sm"/>
            <a:tailEnd type="oval" w="sm" len="sm"/>
          </a:ln>
          <a:effectLst/>
        </p:spPr>
      </p:cxnSp>
      <p:cxnSp>
        <p:nvCxnSpPr>
          <p:cNvPr id="130" name="Curved Connector 129"/>
          <p:cNvCxnSpPr>
            <a:stCxn id="102" idx="1"/>
          </p:cNvCxnSpPr>
          <p:nvPr/>
        </p:nvCxnSpPr>
        <p:spPr bwMode="auto">
          <a:xfrm rot="10800000">
            <a:off x="7807158" y="4438318"/>
            <a:ext cx="266906" cy="410739"/>
          </a:xfrm>
          <a:prstGeom prst="curvedConnector2">
            <a:avLst/>
          </a:prstGeom>
          <a:solidFill>
            <a:srgbClr val="0095D3"/>
          </a:solidFill>
          <a:ln w="15875" cap="flat" cmpd="sng" algn="ctr">
            <a:solidFill>
              <a:schemeClr val="tx1"/>
            </a:solidFill>
            <a:prstDash val="solid"/>
            <a:round/>
            <a:headEnd type="oval" w="sm" len="sm"/>
            <a:tailEnd type="oval" w="sm" len="sm"/>
          </a:ln>
          <a:effectLst/>
        </p:spPr>
      </p:cxnSp>
      <p:cxnSp>
        <p:nvCxnSpPr>
          <p:cNvPr id="132" name="Curved Connector 131"/>
          <p:cNvCxnSpPr/>
          <p:nvPr/>
        </p:nvCxnSpPr>
        <p:spPr bwMode="auto">
          <a:xfrm rot="5400000">
            <a:off x="6218846" y="3450679"/>
            <a:ext cx="893980" cy="1476332"/>
          </a:xfrm>
          <a:prstGeom prst="curvedConnector3">
            <a:avLst>
              <a:gd name="adj1" fmla="val 73926"/>
            </a:avLst>
          </a:prstGeom>
          <a:solidFill>
            <a:srgbClr val="0095D3"/>
          </a:solidFill>
          <a:ln w="15875" cap="flat" cmpd="sng" algn="ctr">
            <a:solidFill>
              <a:schemeClr val="tx1"/>
            </a:solidFill>
            <a:prstDash val="solid"/>
            <a:round/>
            <a:headEnd type="oval" w="sm" len="sm"/>
            <a:tailEnd type="oval" w="sm" len="sm"/>
          </a:ln>
          <a:effectLst/>
        </p:spPr>
      </p:cxnSp>
      <p:cxnSp>
        <p:nvCxnSpPr>
          <p:cNvPr id="133" name="Curved Connector 132"/>
          <p:cNvCxnSpPr>
            <a:endCxn id="112" idx="3"/>
          </p:cNvCxnSpPr>
          <p:nvPr/>
        </p:nvCxnSpPr>
        <p:spPr bwMode="auto">
          <a:xfrm rot="16200000" flipV="1">
            <a:off x="7583520" y="3653204"/>
            <a:ext cx="407170" cy="254000"/>
          </a:xfrm>
          <a:prstGeom prst="curvedConnector2">
            <a:avLst/>
          </a:prstGeom>
          <a:solidFill>
            <a:srgbClr val="0095D3"/>
          </a:solidFill>
          <a:ln w="15875" cap="flat" cmpd="sng" algn="ctr">
            <a:solidFill>
              <a:schemeClr val="tx1"/>
            </a:solidFill>
            <a:prstDash val="solid"/>
            <a:round/>
            <a:headEnd type="oval" w="sm" len="sm"/>
            <a:tailEnd type="oval" w="sm" len="sm"/>
          </a:ln>
          <a:effectLst/>
        </p:spPr>
      </p:cxnSp>
      <p:pic>
        <p:nvPicPr>
          <p:cNvPr id="74" name="Picture 4" descr="C:\Users\testuser\AppData\Local\Temp\VMwareDnD\c45473a7\VMW_09Q3_ICON_Monitor_Wide.png"/>
          <p:cNvPicPr>
            <a:picLocks noChangeAspect="1" noChangeArrowheads="1"/>
          </p:cNvPicPr>
          <p:nvPr/>
        </p:nvPicPr>
        <p:blipFill>
          <a:blip r:embed="rId12"/>
          <a:srcRect/>
          <a:stretch>
            <a:fillRect/>
          </a:stretch>
        </p:blipFill>
        <p:spPr bwMode="auto">
          <a:xfrm>
            <a:off x="4144057" y="4797718"/>
            <a:ext cx="829783" cy="997746"/>
          </a:xfrm>
          <a:prstGeom prst="rect">
            <a:avLst/>
          </a:prstGeom>
          <a:noFill/>
        </p:spPr>
      </p:pic>
      <p:pic>
        <p:nvPicPr>
          <p:cNvPr id="75" name="Picture 42" descr="ICON_Desktop_Q308"/>
          <p:cNvPicPr>
            <a:picLocks noChangeAspect="1" noChangeArrowheads="1"/>
          </p:cNvPicPr>
          <p:nvPr/>
        </p:nvPicPr>
        <p:blipFill>
          <a:blip r:embed="rId8"/>
          <a:srcRect/>
          <a:stretch>
            <a:fillRect/>
          </a:stretch>
        </p:blipFill>
        <p:spPr bwMode="auto">
          <a:xfrm>
            <a:off x="2733926" y="4512669"/>
            <a:ext cx="880488" cy="937435"/>
          </a:xfrm>
          <a:prstGeom prst="rect">
            <a:avLst/>
          </a:prstGeom>
          <a:noFill/>
          <a:ln w="9525">
            <a:noFill/>
            <a:miter lim="800000"/>
            <a:headEnd/>
            <a:tailEnd/>
          </a:ln>
        </p:spPr>
      </p:pic>
      <p:pic>
        <p:nvPicPr>
          <p:cNvPr id="62" name="Picture 2" descr="C:\Users\testuser\AppData\Local\Temp\VMwareDnD\6523c0a2\VMW_10Q3_ICON_iPad.png"/>
          <p:cNvPicPr>
            <a:picLocks noChangeAspect="1" noChangeArrowheads="1"/>
          </p:cNvPicPr>
          <p:nvPr/>
        </p:nvPicPr>
        <p:blipFill>
          <a:blip r:embed="rId13"/>
          <a:srcRect/>
          <a:stretch>
            <a:fillRect/>
          </a:stretch>
        </p:blipFill>
        <p:spPr bwMode="auto">
          <a:xfrm>
            <a:off x="2578157" y="4806381"/>
            <a:ext cx="492247" cy="695122"/>
          </a:xfrm>
          <a:prstGeom prst="rect">
            <a:avLst/>
          </a:prstGeom>
          <a:noFill/>
        </p:spPr>
      </p:pic>
      <p:pic>
        <p:nvPicPr>
          <p:cNvPr id="63" name="Picture 11" descr="C:\Users\testuser\AppData\Local\Temp\VMwareDnD\982bde8c\VMW_09Q3_ICON_iPhone.png"/>
          <p:cNvPicPr>
            <a:picLocks noChangeAspect="1" noChangeArrowheads="1"/>
          </p:cNvPicPr>
          <p:nvPr/>
        </p:nvPicPr>
        <p:blipFill>
          <a:blip r:embed="rId14"/>
          <a:srcRect/>
          <a:stretch>
            <a:fillRect/>
          </a:stretch>
        </p:blipFill>
        <p:spPr bwMode="auto">
          <a:xfrm>
            <a:off x="3215549" y="5200432"/>
            <a:ext cx="156516" cy="379250"/>
          </a:xfrm>
          <a:prstGeom prst="rect">
            <a:avLst/>
          </a:prstGeom>
          <a:noFill/>
        </p:spPr>
      </p:pic>
      <p:pic>
        <p:nvPicPr>
          <p:cNvPr id="77" name="Picture 8" descr="C:\Users\testuser\AppData\Local\Temp\VMwareDnD\9829de2b\VMW_09Q3_ICON_CellPhone.png"/>
          <p:cNvPicPr>
            <a:picLocks noChangeAspect="1" noChangeArrowheads="1"/>
          </p:cNvPicPr>
          <p:nvPr/>
        </p:nvPicPr>
        <p:blipFill>
          <a:blip r:embed="rId15"/>
          <a:srcRect/>
          <a:stretch>
            <a:fillRect/>
          </a:stretch>
        </p:blipFill>
        <p:spPr bwMode="auto">
          <a:xfrm>
            <a:off x="3428938" y="5291454"/>
            <a:ext cx="258639" cy="420097"/>
          </a:xfrm>
          <a:prstGeom prst="rect">
            <a:avLst/>
          </a:prstGeom>
          <a:noFill/>
        </p:spPr>
      </p:pic>
      <p:pic>
        <p:nvPicPr>
          <p:cNvPr id="89" name="Picture 88" descr="VMW-ICON-MacBook.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71978" y="5170010"/>
            <a:ext cx="955308" cy="975364"/>
          </a:xfrm>
          <a:prstGeom prst="rect">
            <a:avLst/>
          </a:prstGeom>
        </p:spPr>
      </p:pic>
      <p:cxnSp>
        <p:nvCxnSpPr>
          <p:cNvPr id="9" name="Curved Connector 8"/>
          <p:cNvCxnSpPr>
            <a:endCxn id="100" idx="1"/>
          </p:cNvCxnSpPr>
          <p:nvPr/>
        </p:nvCxnSpPr>
        <p:spPr bwMode="auto">
          <a:xfrm flipV="1">
            <a:off x="4692316" y="3751332"/>
            <a:ext cx="1783651" cy="646879"/>
          </a:xfrm>
          <a:prstGeom prst="curvedConnector3">
            <a:avLst>
              <a:gd name="adj1" fmla="val 50000"/>
            </a:avLst>
          </a:prstGeom>
          <a:solidFill>
            <a:srgbClr val="0095D3"/>
          </a:solidFill>
          <a:ln w="15875" cap="flat" cmpd="sng" algn="ctr">
            <a:solidFill>
              <a:schemeClr val="tx1"/>
            </a:solidFill>
            <a:prstDash val="solid"/>
            <a:round/>
            <a:headEnd type="oval" w="sm" len="sm"/>
            <a:tailEnd type="oval" w="sm" len="sm"/>
          </a:ln>
          <a:effectLst/>
        </p:spPr>
      </p:cxnSp>
      <p:sp>
        <p:nvSpPr>
          <p:cNvPr id="123" name="TextBox 122"/>
          <p:cNvSpPr txBox="1"/>
          <p:nvPr/>
        </p:nvSpPr>
        <p:spPr>
          <a:xfrm>
            <a:off x="7751315" y="4019233"/>
            <a:ext cx="479971"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00" dirty="0" smtClean="0">
                <a:solidFill>
                  <a:srgbClr val="333333"/>
                </a:solidFill>
              </a:rPr>
              <a:t>App</a:t>
            </a:r>
            <a:r>
              <a:rPr lang="en-US" sz="600" dirty="0" smtClean="0">
                <a:solidFill>
                  <a:srgbClr val="333333"/>
                </a:solidFill>
                <a:latin typeface="+mn-lt"/>
                <a:ea typeface="+mn-ea"/>
              </a:rPr>
              <a:t> Server</a:t>
            </a:r>
          </a:p>
        </p:txBody>
      </p:sp>
      <p:sp>
        <p:nvSpPr>
          <p:cNvPr id="124" name="TextBox 123"/>
          <p:cNvSpPr txBox="1"/>
          <p:nvPr/>
        </p:nvSpPr>
        <p:spPr>
          <a:xfrm>
            <a:off x="7582872" y="4037948"/>
            <a:ext cx="479971"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00" dirty="0" smtClean="0">
                <a:solidFill>
                  <a:srgbClr val="333333"/>
                </a:solidFill>
              </a:rPr>
              <a:t>App </a:t>
            </a:r>
            <a:r>
              <a:rPr lang="en-US" sz="600" dirty="0" smtClean="0">
                <a:solidFill>
                  <a:srgbClr val="333333"/>
                </a:solidFill>
                <a:latin typeface="+mn-lt"/>
                <a:ea typeface="+mn-ea"/>
              </a:rPr>
              <a:t>Server</a:t>
            </a:r>
          </a:p>
        </p:txBody>
      </p:sp>
    </p:spTree>
    <p:extLst>
      <p:ext uri="{BB962C8B-B14F-4D97-AF65-F5344CB8AC3E}">
        <p14:creationId xmlns:p14="http://schemas.microsoft.com/office/powerpoint/2010/main" val="119197556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1000"/>
                                        <p:tgtEl>
                                          <p:spTgt spid="73"/>
                                        </p:tgtEl>
                                      </p:cBhvr>
                                    </p:animEffect>
                                  </p:childTnLst>
                                </p:cTn>
                              </p:par>
                              <p:par>
                                <p:cTn id="12" presetID="10" presetClass="entr" presetSubtype="0" fill="hold" nodeType="with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500"/>
                                        <p:tgtEl>
                                          <p:spTgt spid="70"/>
                                        </p:tgtEl>
                                      </p:cBhvr>
                                    </p:animEffect>
                                  </p:childTnLst>
                                </p:cTn>
                              </p:par>
                              <p:par>
                                <p:cTn id="15" presetID="10"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par>
                                <p:cTn id="21" presetID="10" presetClass="entr" presetSubtype="0" fill="hold" nodeType="with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500"/>
                                        <p:tgtEl>
                                          <p:spTgt spid="85"/>
                                        </p:tgtEl>
                                      </p:cBhvr>
                                    </p:animEffect>
                                  </p:childTnLst>
                                </p:cTn>
                              </p:par>
                              <p:par>
                                <p:cTn id="27" presetID="10" presetClass="entr" presetSubtype="0" fill="hold" nodeType="with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fade">
                                      <p:cBhvr>
                                        <p:cTn id="29" dur="500"/>
                                        <p:tgtEl>
                                          <p:spTgt spid="88"/>
                                        </p:tgtEl>
                                      </p:cBhvr>
                                    </p:animEffect>
                                  </p:childTnLst>
                                </p:cTn>
                              </p:par>
                              <p:par>
                                <p:cTn id="30" presetID="10" presetClass="entr" presetSubtype="0" fill="hold" nodeType="with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500"/>
                                        <p:tgtEl>
                                          <p:spTgt spid="9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fade">
                                      <p:cBhvr>
                                        <p:cTn id="35" dur="500"/>
                                        <p:tgtEl>
                                          <p:spTgt spid="99"/>
                                        </p:tgtEl>
                                      </p:cBhvr>
                                    </p:animEffect>
                                  </p:childTnLst>
                                </p:cTn>
                              </p:par>
                              <p:par>
                                <p:cTn id="36" presetID="10" presetClass="entr" presetSubtype="0" fill="hold" nodeType="withEffect">
                                  <p:stCondLst>
                                    <p:cond delay="0"/>
                                  </p:stCondLst>
                                  <p:childTnLst>
                                    <p:set>
                                      <p:cBhvr>
                                        <p:cTn id="37" dur="1" fill="hold">
                                          <p:stCondLst>
                                            <p:cond delay="0"/>
                                          </p:stCondLst>
                                        </p:cTn>
                                        <p:tgtEl>
                                          <p:spTgt spid="107"/>
                                        </p:tgtEl>
                                        <p:attrNameLst>
                                          <p:attrName>style.visibility</p:attrName>
                                        </p:attrNameLst>
                                      </p:cBhvr>
                                      <p:to>
                                        <p:strVal val="visible"/>
                                      </p:to>
                                    </p:set>
                                    <p:animEffect transition="in" filter="fade">
                                      <p:cBhvr>
                                        <p:cTn id="38" dur="500"/>
                                        <p:tgtEl>
                                          <p:spTgt spid="10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0"/>
                                        </p:tgtEl>
                                        <p:attrNameLst>
                                          <p:attrName>style.visibility</p:attrName>
                                        </p:attrNameLst>
                                      </p:cBhvr>
                                      <p:to>
                                        <p:strVal val="visible"/>
                                      </p:to>
                                    </p:set>
                                    <p:animEffect transition="in" filter="fade">
                                      <p:cBhvr>
                                        <p:cTn id="41" dur="500"/>
                                        <p:tgtEl>
                                          <p:spTgt spid="110"/>
                                        </p:tgtEl>
                                      </p:cBhvr>
                                    </p:animEffect>
                                  </p:childTnLst>
                                </p:cTn>
                              </p:par>
                              <p:par>
                                <p:cTn id="42" presetID="10" presetClass="entr" presetSubtype="0" fill="hold" nodeType="with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500"/>
                                        <p:tgtEl>
                                          <p:spTgt spid="84"/>
                                        </p:tgtEl>
                                      </p:cBhvr>
                                    </p:animEffect>
                                  </p:childTnLst>
                                </p:cTn>
                              </p:par>
                              <p:par>
                                <p:cTn id="45" presetID="10" presetClass="entr" presetSubtype="0"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fade">
                                      <p:cBhvr>
                                        <p:cTn id="47" dur="500"/>
                                        <p:tgtEl>
                                          <p:spTgt spid="83"/>
                                        </p:tgtEl>
                                      </p:cBhvr>
                                    </p:animEffect>
                                  </p:childTnLst>
                                </p:cTn>
                              </p:par>
                              <p:par>
                                <p:cTn id="48" presetID="10" presetClass="entr" presetSubtype="0" fill="hold" nodeType="withEffect">
                                  <p:stCondLst>
                                    <p:cond delay="0"/>
                                  </p:stCondLst>
                                  <p:childTnLst>
                                    <p:set>
                                      <p:cBhvr>
                                        <p:cTn id="49" dur="1" fill="hold">
                                          <p:stCondLst>
                                            <p:cond delay="0"/>
                                          </p:stCondLst>
                                        </p:cTn>
                                        <p:tgtEl>
                                          <p:spTgt spid="134"/>
                                        </p:tgtEl>
                                        <p:attrNameLst>
                                          <p:attrName>style.visibility</p:attrName>
                                        </p:attrNameLst>
                                      </p:cBhvr>
                                      <p:to>
                                        <p:strVal val="visible"/>
                                      </p:to>
                                    </p:set>
                                    <p:animEffect transition="in" filter="fade">
                                      <p:cBhvr>
                                        <p:cTn id="50" dur="500"/>
                                        <p:tgtEl>
                                          <p:spTgt spid="134"/>
                                        </p:tgtEl>
                                      </p:cBhvr>
                                    </p:animEffect>
                                  </p:childTnLst>
                                </p:cTn>
                              </p:par>
                              <p:par>
                                <p:cTn id="51" presetID="10" presetClass="entr" presetSubtype="0" fill="hold" nodeType="withEffect">
                                  <p:stCondLst>
                                    <p:cond delay="0"/>
                                  </p:stCondLst>
                                  <p:childTnLst>
                                    <p:set>
                                      <p:cBhvr>
                                        <p:cTn id="52" dur="1" fill="hold">
                                          <p:stCondLst>
                                            <p:cond delay="0"/>
                                          </p:stCondLst>
                                        </p:cTn>
                                        <p:tgtEl>
                                          <p:spTgt spid="135"/>
                                        </p:tgtEl>
                                        <p:attrNameLst>
                                          <p:attrName>style.visibility</p:attrName>
                                        </p:attrNameLst>
                                      </p:cBhvr>
                                      <p:to>
                                        <p:strVal val="visible"/>
                                      </p:to>
                                    </p:set>
                                    <p:animEffect transition="in" filter="fade">
                                      <p:cBhvr>
                                        <p:cTn id="53" dur="500"/>
                                        <p:tgtEl>
                                          <p:spTgt spid="135"/>
                                        </p:tgtEl>
                                      </p:cBhvr>
                                    </p:animEffect>
                                  </p:childTnLst>
                                </p:cTn>
                              </p:par>
                              <p:par>
                                <p:cTn id="54" presetID="10" presetClass="entr" presetSubtype="0" fill="hold" nodeType="withEffect">
                                  <p:stCondLst>
                                    <p:cond delay="0"/>
                                  </p:stCondLst>
                                  <p:childTnLst>
                                    <p:set>
                                      <p:cBhvr>
                                        <p:cTn id="55" dur="1" fill="hold">
                                          <p:stCondLst>
                                            <p:cond delay="0"/>
                                          </p:stCondLst>
                                        </p:cTn>
                                        <p:tgtEl>
                                          <p:spTgt spid="136"/>
                                        </p:tgtEl>
                                        <p:attrNameLst>
                                          <p:attrName>style.visibility</p:attrName>
                                        </p:attrNameLst>
                                      </p:cBhvr>
                                      <p:to>
                                        <p:strVal val="visible"/>
                                      </p:to>
                                    </p:set>
                                    <p:animEffect transition="in" filter="fade">
                                      <p:cBhvr>
                                        <p:cTn id="56" dur="500"/>
                                        <p:tgtEl>
                                          <p:spTgt spid="136"/>
                                        </p:tgtEl>
                                      </p:cBhvr>
                                    </p:animEffect>
                                  </p:childTnLst>
                                </p:cTn>
                              </p:par>
                              <p:par>
                                <p:cTn id="57" presetID="10" presetClass="entr" presetSubtype="0" fill="hold" nodeType="withEffect">
                                  <p:stCondLst>
                                    <p:cond delay="0"/>
                                  </p:stCondLst>
                                  <p:childTnLst>
                                    <p:set>
                                      <p:cBhvr>
                                        <p:cTn id="58" dur="1" fill="hold">
                                          <p:stCondLst>
                                            <p:cond delay="0"/>
                                          </p:stCondLst>
                                        </p:cTn>
                                        <p:tgtEl>
                                          <p:spTgt spid="137"/>
                                        </p:tgtEl>
                                        <p:attrNameLst>
                                          <p:attrName>style.visibility</p:attrName>
                                        </p:attrNameLst>
                                      </p:cBhvr>
                                      <p:to>
                                        <p:strVal val="visible"/>
                                      </p:to>
                                    </p:set>
                                    <p:animEffect transition="in" filter="fade">
                                      <p:cBhvr>
                                        <p:cTn id="59" dur="500"/>
                                        <p:tgtEl>
                                          <p:spTgt spid="137"/>
                                        </p:tgtEl>
                                      </p:cBhvr>
                                    </p:animEffect>
                                  </p:childTnLst>
                                </p:cTn>
                              </p:par>
                              <p:par>
                                <p:cTn id="60" presetID="10" presetClass="entr" presetSubtype="0" fill="hold" nodeType="with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fade">
                                      <p:cBhvr>
                                        <p:cTn id="62" dur="500"/>
                                        <p:tgtEl>
                                          <p:spTgt spid="138"/>
                                        </p:tgtEl>
                                      </p:cBhvr>
                                    </p:animEffect>
                                  </p:childTnLst>
                                </p:cTn>
                              </p:par>
                              <p:par>
                                <p:cTn id="63" presetID="10" presetClass="entr" presetSubtype="0" fill="hold" nodeType="withEffect">
                                  <p:stCondLst>
                                    <p:cond delay="0"/>
                                  </p:stCondLst>
                                  <p:childTnLst>
                                    <p:set>
                                      <p:cBhvr>
                                        <p:cTn id="64" dur="1" fill="hold">
                                          <p:stCondLst>
                                            <p:cond delay="0"/>
                                          </p:stCondLst>
                                        </p:cTn>
                                        <p:tgtEl>
                                          <p:spTgt spid="139"/>
                                        </p:tgtEl>
                                        <p:attrNameLst>
                                          <p:attrName>style.visibility</p:attrName>
                                        </p:attrNameLst>
                                      </p:cBhvr>
                                      <p:to>
                                        <p:strVal val="visible"/>
                                      </p:to>
                                    </p:set>
                                    <p:animEffect transition="in" filter="fade">
                                      <p:cBhvr>
                                        <p:cTn id="65" dur="500"/>
                                        <p:tgtEl>
                                          <p:spTgt spid="13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0"/>
                                        </p:tgtEl>
                                        <p:attrNameLst>
                                          <p:attrName>style.visibility</p:attrName>
                                        </p:attrNameLst>
                                      </p:cBhvr>
                                      <p:to>
                                        <p:strVal val="visible"/>
                                      </p:to>
                                    </p:set>
                                    <p:animEffect transition="in" filter="fade">
                                      <p:cBhvr>
                                        <p:cTn id="68" dur="500"/>
                                        <p:tgtEl>
                                          <p:spTgt spid="10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2"/>
                                        </p:tgtEl>
                                        <p:attrNameLst>
                                          <p:attrName>style.visibility</p:attrName>
                                        </p:attrNameLst>
                                      </p:cBhvr>
                                      <p:to>
                                        <p:strVal val="visible"/>
                                      </p:to>
                                    </p:set>
                                    <p:animEffect transition="in" filter="fade">
                                      <p:cBhvr>
                                        <p:cTn id="71" dur="500"/>
                                        <p:tgtEl>
                                          <p:spTgt spid="10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3"/>
                                        </p:tgtEl>
                                        <p:attrNameLst>
                                          <p:attrName>style.visibility</p:attrName>
                                        </p:attrNameLst>
                                      </p:cBhvr>
                                      <p:to>
                                        <p:strVal val="visible"/>
                                      </p:to>
                                    </p:set>
                                    <p:animEffect transition="in" filter="fade">
                                      <p:cBhvr>
                                        <p:cTn id="74" dur="500"/>
                                        <p:tgtEl>
                                          <p:spTgt spid="10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2"/>
                                        </p:tgtEl>
                                        <p:attrNameLst>
                                          <p:attrName>style.visibility</p:attrName>
                                        </p:attrNameLst>
                                      </p:cBhvr>
                                      <p:to>
                                        <p:strVal val="visible"/>
                                      </p:to>
                                    </p:set>
                                    <p:animEffect transition="in" filter="fade">
                                      <p:cBhvr>
                                        <p:cTn id="77" dur="500"/>
                                        <p:tgtEl>
                                          <p:spTgt spid="112"/>
                                        </p:tgtEl>
                                      </p:cBhvr>
                                    </p:animEffect>
                                  </p:childTnLst>
                                </p:cTn>
                              </p:par>
                              <p:par>
                                <p:cTn id="78" presetID="10" presetClass="entr" presetSubtype="0" fill="hold" nodeType="withEffect">
                                  <p:stCondLst>
                                    <p:cond delay="0"/>
                                  </p:stCondLst>
                                  <p:childTnLst>
                                    <p:set>
                                      <p:cBhvr>
                                        <p:cTn id="79" dur="1" fill="hold">
                                          <p:stCondLst>
                                            <p:cond delay="0"/>
                                          </p:stCondLst>
                                        </p:cTn>
                                        <p:tgtEl>
                                          <p:spTgt spid="127"/>
                                        </p:tgtEl>
                                        <p:attrNameLst>
                                          <p:attrName>style.visibility</p:attrName>
                                        </p:attrNameLst>
                                      </p:cBhvr>
                                      <p:to>
                                        <p:strVal val="visible"/>
                                      </p:to>
                                    </p:set>
                                    <p:animEffect transition="in" filter="fade">
                                      <p:cBhvr>
                                        <p:cTn id="80" dur="500"/>
                                        <p:tgtEl>
                                          <p:spTgt spid="127"/>
                                        </p:tgtEl>
                                      </p:cBhvr>
                                    </p:animEffect>
                                  </p:childTnLst>
                                </p:cTn>
                              </p:par>
                              <p:par>
                                <p:cTn id="81" presetID="10" presetClass="entr" presetSubtype="0" fill="hold" nodeType="with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fade">
                                      <p:cBhvr>
                                        <p:cTn id="83" dur="500"/>
                                        <p:tgtEl>
                                          <p:spTgt spid="130"/>
                                        </p:tgtEl>
                                      </p:cBhvr>
                                    </p:animEffect>
                                  </p:childTnLst>
                                </p:cTn>
                              </p:par>
                              <p:par>
                                <p:cTn id="84" presetID="10" presetClass="entr" presetSubtype="0" fill="hold" nodeType="withEffect">
                                  <p:stCondLst>
                                    <p:cond delay="0"/>
                                  </p:stCondLst>
                                  <p:childTnLst>
                                    <p:set>
                                      <p:cBhvr>
                                        <p:cTn id="85" dur="1" fill="hold">
                                          <p:stCondLst>
                                            <p:cond delay="0"/>
                                          </p:stCondLst>
                                        </p:cTn>
                                        <p:tgtEl>
                                          <p:spTgt spid="132"/>
                                        </p:tgtEl>
                                        <p:attrNameLst>
                                          <p:attrName>style.visibility</p:attrName>
                                        </p:attrNameLst>
                                      </p:cBhvr>
                                      <p:to>
                                        <p:strVal val="visible"/>
                                      </p:to>
                                    </p:set>
                                    <p:animEffect transition="in" filter="fade">
                                      <p:cBhvr>
                                        <p:cTn id="86" dur="500"/>
                                        <p:tgtEl>
                                          <p:spTgt spid="132"/>
                                        </p:tgtEl>
                                      </p:cBhvr>
                                    </p:animEffect>
                                  </p:childTnLst>
                                </p:cTn>
                              </p:par>
                              <p:par>
                                <p:cTn id="87" presetID="10" presetClass="entr" presetSubtype="0" fill="hold" nodeType="withEffect">
                                  <p:stCondLst>
                                    <p:cond delay="0"/>
                                  </p:stCondLst>
                                  <p:childTnLst>
                                    <p:set>
                                      <p:cBhvr>
                                        <p:cTn id="88" dur="1" fill="hold">
                                          <p:stCondLst>
                                            <p:cond delay="0"/>
                                          </p:stCondLst>
                                        </p:cTn>
                                        <p:tgtEl>
                                          <p:spTgt spid="133"/>
                                        </p:tgtEl>
                                        <p:attrNameLst>
                                          <p:attrName>style.visibility</p:attrName>
                                        </p:attrNameLst>
                                      </p:cBhvr>
                                      <p:to>
                                        <p:strVal val="visible"/>
                                      </p:to>
                                    </p:set>
                                    <p:animEffect transition="in" filter="fade">
                                      <p:cBhvr>
                                        <p:cTn id="89" dur="500"/>
                                        <p:tgtEl>
                                          <p:spTgt spid="133"/>
                                        </p:tgtEl>
                                      </p:cBhvr>
                                    </p:animEffect>
                                  </p:childTnLst>
                                </p:cTn>
                              </p:par>
                              <p:par>
                                <p:cTn id="90" presetID="10" presetClass="entr" presetSubtype="0" fill="hold" nodeType="with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fade">
                                      <p:cBhvr>
                                        <p:cTn id="92" dur="500"/>
                                        <p:tgtEl>
                                          <p:spTgt spid="74"/>
                                        </p:tgtEl>
                                      </p:cBhvr>
                                    </p:animEffect>
                                  </p:childTnLst>
                                </p:cTn>
                              </p:par>
                              <p:par>
                                <p:cTn id="93" presetID="10" presetClass="entr" presetSubtype="0" fill="hold" nodeType="with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fade">
                                      <p:cBhvr>
                                        <p:cTn id="95" dur="500"/>
                                        <p:tgtEl>
                                          <p:spTgt spid="75"/>
                                        </p:tgtEl>
                                      </p:cBhvr>
                                    </p:animEffect>
                                  </p:childTnLst>
                                </p:cTn>
                              </p:par>
                              <p:par>
                                <p:cTn id="96" presetID="10" presetClass="entr" presetSubtype="0" fill="hold" nodeType="with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fade">
                                      <p:cBhvr>
                                        <p:cTn id="98" dur="500"/>
                                        <p:tgtEl>
                                          <p:spTgt spid="62"/>
                                        </p:tgtEl>
                                      </p:cBhvr>
                                    </p:animEffect>
                                  </p:childTnLst>
                                </p:cTn>
                              </p:par>
                              <p:par>
                                <p:cTn id="99" presetID="10" presetClass="entr" presetSubtype="0" fill="hold" nodeType="with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fade">
                                      <p:cBhvr>
                                        <p:cTn id="101" dur="500"/>
                                        <p:tgtEl>
                                          <p:spTgt spid="63"/>
                                        </p:tgtEl>
                                      </p:cBhvr>
                                    </p:animEffect>
                                  </p:childTnLst>
                                </p:cTn>
                              </p:par>
                              <p:par>
                                <p:cTn id="102" presetID="10" presetClass="entr" presetSubtype="0" fill="hold" nodeType="with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fade">
                                      <p:cBhvr>
                                        <p:cTn id="104" dur="500"/>
                                        <p:tgtEl>
                                          <p:spTgt spid="77"/>
                                        </p:tgtEl>
                                      </p:cBhvr>
                                    </p:animEffect>
                                  </p:childTnLst>
                                </p:cTn>
                              </p:par>
                              <p:par>
                                <p:cTn id="105" presetID="10" presetClass="entr" presetSubtype="0" fill="hold" nodeType="withEffect">
                                  <p:stCondLst>
                                    <p:cond delay="0"/>
                                  </p:stCondLst>
                                  <p:childTnLst>
                                    <p:set>
                                      <p:cBhvr>
                                        <p:cTn id="106" dur="1" fill="hold">
                                          <p:stCondLst>
                                            <p:cond delay="0"/>
                                          </p:stCondLst>
                                        </p:cTn>
                                        <p:tgtEl>
                                          <p:spTgt spid="89"/>
                                        </p:tgtEl>
                                        <p:attrNameLst>
                                          <p:attrName>style.visibility</p:attrName>
                                        </p:attrNameLst>
                                      </p:cBhvr>
                                      <p:to>
                                        <p:strVal val="visible"/>
                                      </p:to>
                                    </p:set>
                                    <p:animEffect transition="in" filter="fade">
                                      <p:cBhvr>
                                        <p:cTn id="107" dur="500"/>
                                        <p:tgtEl>
                                          <p:spTgt spid="89"/>
                                        </p:tgtEl>
                                      </p:cBhvr>
                                    </p:animEffect>
                                  </p:childTnLst>
                                </p:cTn>
                              </p:par>
                              <p:par>
                                <p:cTn id="108" presetID="10" presetClass="entr" presetSubtype="0" fill="hold" nodeType="with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fade">
                                      <p:cBhvr>
                                        <p:cTn id="110" dur="500"/>
                                        <p:tgtEl>
                                          <p:spTgt spid="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23"/>
                                        </p:tgtEl>
                                        <p:attrNameLst>
                                          <p:attrName>style.visibility</p:attrName>
                                        </p:attrNameLst>
                                      </p:cBhvr>
                                      <p:to>
                                        <p:strVal val="visible"/>
                                      </p:to>
                                    </p:set>
                                    <p:animEffect transition="in" filter="fade">
                                      <p:cBhvr>
                                        <p:cTn id="113" dur="500"/>
                                        <p:tgtEl>
                                          <p:spTgt spid="12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4"/>
                                        </p:tgtEl>
                                        <p:attrNameLst>
                                          <p:attrName>style.visibility</p:attrName>
                                        </p:attrNameLst>
                                      </p:cBhvr>
                                      <p:to>
                                        <p:strVal val="visible"/>
                                      </p:to>
                                    </p:set>
                                    <p:animEffect transition="in" filter="fade">
                                      <p:cBhvr>
                                        <p:cTn id="11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85" grpId="0"/>
      <p:bldP spid="99" grpId="0"/>
      <p:bldP spid="110" grpId="0"/>
      <p:bldP spid="100" grpId="0" animBg="1"/>
      <p:bldP spid="102" grpId="0" animBg="1"/>
      <p:bldP spid="103" grpId="0" animBg="1"/>
      <p:bldP spid="112" grpId="0" animBg="1"/>
      <p:bldP spid="123" grpId="0" animBg="1"/>
      <p:bldP spid="1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there – Cloud is driving innovation</a:t>
            </a:r>
            <a:endParaRPr lang="en-US" dirty="0"/>
          </a:p>
        </p:txBody>
      </p:sp>
      <p:sp>
        <p:nvSpPr>
          <p:cNvPr id="5" name="TextBox 4"/>
          <p:cNvSpPr txBox="1"/>
          <p:nvPr/>
        </p:nvSpPr>
        <p:spPr>
          <a:xfrm>
            <a:off x="281501" y="5243771"/>
            <a:ext cx="8506424" cy="830997"/>
          </a:xfrm>
          <a:prstGeom prst="rect">
            <a:avLst/>
          </a:prstGeom>
          <a:noFill/>
        </p:spPr>
        <p:txBody>
          <a:bodyPr wrap="square" rtlCol="0">
            <a:spAutoFit/>
          </a:bodyPr>
          <a:lstStyle/>
          <a:p>
            <a:r>
              <a:rPr lang="en-US" dirty="0" smtClean="0">
                <a:solidFill>
                  <a:schemeClr val="accent3">
                    <a:lumMod val="60000"/>
                    <a:lumOff val="40000"/>
                  </a:schemeClr>
                </a:solidFill>
                <a:latin typeface="+mn-lt"/>
                <a:ea typeface="+mn-ea"/>
              </a:rPr>
              <a:t>Cloud is accelerating innovation—The number of Applications moving to </a:t>
            </a:r>
            <a:r>
              <a:rPr lang="en-US" dirty="0" err="1" smtClean="0">
                <a:solidFill>
                  <a:schemeClr val="accent3">
                    <a:lumMod val="60000"/>
                    <a:lumOff val="40000"/>
                  </a:schemeClr>
                </a:solidFill>
                <a:latin typeface="+mn-lt"/>
                <a:ea typeface="+mn-ea"/>
              </a:rPr>
              <a:t>IaaS</a:t>
            </a:r>
            <a:r>
              <a:rPr lang="en-US" dirty="0" smtClean="0">
                <a:solidFill>
                  <a:schemeClr val="accent3">
                    <a:lumMod val="60000"/>
                    <a:lumOff val="40000"/>
                  </a:schemeClr>
                </a:solidFill>
                <a:latin typeface="+mn-lt"/>
                <a:ea typeface="+mn-ea"/>
              </a:rPr>
              <a:t> is more than doubling each year.</a:t>
            </a:r>
          </a:p>
        </p:txBody>
      </p:sp>
      <p:sp>
        <p:nvSpPr>
          <p:cNvPr id="6" name="Rectangle 5"/>
          <p:cNvSpPr/>
          <p:nvPr/>
        </p:nvSpPr>
        <p:spPr>
          <a:xfrm>
            <a:off x="4961106" y="1080059"/>
            <a:ext cx="3900792" cy="357020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lIns="182880" tIns="91440" rIns="182880" bIns="91440">
            <a:spAutoFit/>
          </a:bodyPr>
          <a:lstStyle/>
          <a:p>
            <a:pPr algn="l"/>
            <a:r>
              <a:rPr lang="en-US" sz="2200" kern="0" dirty="0" smtClean="0">
                <a:solidFill>
                  <a:srgbClr val="333333"/>
                </a:solidFill>
                <a:latin typeface="Times New Roman" pitchFamily="18" charset="0"/>
                <a:ea typeface="ＭＳ Ｐゴシック"/>
                <a:cs typeface="Times New Roman" pitchFamily="18" charset="0"/>
              </a:rPr>
              <a:t>“Respondents </a:t>
            </a:r>
            <a:r>
              <a:rPr lang="en-US" sz="2200" kern="0" dirty="0">
                <a:solidFill>
                  <a:srgbClr val="333333"/>
                </a:solidFill>
                <a:latin typeface="Times New Roman" pitchFamily="18" charset="0"/>
                <a:ea typeface="ＭＳ Ｐゴシック"/>
                <a:cs typeface="Times New Roman" pitchFamily="18" charset="0"/>
              </a:rPr>
              <a:t>are satisfied that virtualization is reducing data center floor space, energy cost and thermal output. However, </a:t>
            </a:r>
            <a:r>
              <a:rPr lang="en-US" sz="2200" b="1" i="1" kern="0" dirty="0">
                <a:solidFill>
                  <a:schemeClr val="tx1"/>
                </a:solidFill>
                <a:latin typeface="Times New Roman" pitchFamily="18" charset="0"/>
                <a:ea typeface="ＭＳ Ｐゴシック"/>
                <a:cs typeface="Times New Roman" pitchFamily="18" charset="0"/>
              </a:rPr>
              <a:t>expectations for an overall reduction in hardware capital expenditure and increased application deployment speed and efficiency have not been fully </a:t>
            </a:r>
            <a:r>
              <a:rPr lang="en-US" sz="2200" b="1" i="1" kern="0" dirty="0" smtClean="0">
                <a:solidFill>
                  <a:schemeClr val="tx1"/>
                </a:solidFill>
                <a:latin typeface="Times New Roman" pitchFamily="18" charset="0"/>
                <a:ea typeface="ＭＳ Ｐゴシック"/>
                <a:cs typeface="Times New Roman" pitchFamily="18" charset="0"/>
              </a:rPr>
              <a:t>met</a:t>
            </a:r>
            <a:r>
              <a:rPr lang="en-US" sz="2200" i="1" kern="0" dirty="0" smtClean="0">
                <a:solidFill>
                  <a:schemeClr val="tx1"/>
                </a:solidFill>
                <a:latin typeface="Times New Roman" pitchFamily="18" charset="0"/>
                <a:ea typeface="ＭＳ Ｐゴシック"/>
                <a:cs typeface="Times New Roman" pitchFamily="18" charset="0"/>
              </a:rPr>
              <a:t>”</a:t>
            </a:r>
            <a:endParaRPr lang="en-US" sz="2200" i="1" dirty="0">
              <a:solidFill>
                <a:schemeClr val="tx1"/>
              </a:solidFill>
              <a:latin typeface="Times New Roman" pitchFamily="18" charset="0"/>
              <a:cs typeface="Times New Roman" pitchFamily="18" charset="0"/>
            </a:endParaRPr>
          </a:p>
        </p:txBody>
      </p:sp>
      <p:grpSp>
        <p:nvGrpSpPr>
          <p:cNvPr id="12" name="Group 11"/>
          <p:cNvGrpSpPr/>
          <p:nvPr/>
        </p:nvGrpSpPr>
        <p:grpSpPr>
          <a:xfrm>
            <a:off x="262281" y="1022190"/>
            <a:ext cx="4387174" cy="3901189"/>
            <a:chOff x="214009" y="1586496"/>
            <a:chExt cx="5699462" cy="5068110"/>
          </a:xfrm>
        </p:grpSpPr>
        <p:grpSp>
          <p:nvGrpSpPr>
            <p:cNvPr id="11" name="Group 10"/>
            <p:cNvGrpSpPr/>
            <p:nvPr/>
          </p:nvGrpSpPr>
          <p:grpSpPr>
            <a:xfrm rot="21398212">
              <a:off x="214009" y="1586496"/>
              <a:ext cx="5699462" cy="5068110"/>
              <a:chOff x="914400" y="2470826"/>
              <a:chExt cx="6410528" cy="5700408"/>
            </a:xfrm>
          </p:grpSpPr>
          <p:sp>
            <p:nvSpPr>
              <p:cNvPr id="10" name="Rectangle 9"/>
              <p:cNvSpPr/>
              <p:nvPr/>
            </p:nvSpPr>
            <p:spPr bwMode="auto">
              <a:xfrm>
                <a:off x="914400" y="2470826"/>
                <a:ext cx="6410528" cy="5700408"/>
              </a:xfrm>
              <a:prstGeom prst="rect">
                <a:avLst/>
              </a:prstGeom>
              <a:solidFill>
                <a:schemeClr val="bg1"/>
              </a:solidFill>
              <a:ln w="6350">
                <a:solidFill>
                  <a:schemeClr val="bg1">
                    <a:lumMod val="75000"/>
                  </a:schemeClr>
                </a:solid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799" t="38116" r="42404" b="22919"/>
              <a:stretch/>
            </p:blipFill>
            <p:spPr bwMode="auto">
              <a:xfrm>
                <a:off x="1029266" y="3751026"/>
                <a:ext cx="6180797" cy="434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029267" y="2575755"/>
                <a:ext cx="6180797" cy="1070339"/>
              </a:xfrm>
              <a:prstGeom prst="rect">
                <a:avLst/>
              </a:prstGeom>
            </p:spPr>
            <p:txBody>
              <a:bodyPr wrap="square">
                <a:spAutoFit/>
              </a:bodyPr>
              <a:lstStyle/>
              <a:p>
                <a:pPr algn="l"/>
                <a:r>
                  <a:rPr lang="en-US" sz="1400" dirty="0">
                    <a:solidFill>
                      <a:schemeClr val="accent4"/>
                    </a:solidFill>
                  </a:rPr>
                  <a:t>User Survey Analysis: Physical and Virtualized Workloads to Grow Rapidly Worldwide in 2012</a:t>
                </a:r>
              </a:p>
              <a:p>
                <a:pPr algn="l"/>
                <a:r>
                  <a:rPr lang="en-US" sz="700" b="1" dirty="0">
                    <a:solidFill>
                      <a:schemeClr val="tx1"/>
                    </a:solidFill>
                  </a:rPr>
                  <a:t>14 February 2012 </a:t>
                </a:r>
              </a:p>
            </p:txBody>
          </p:sp>
        </p:grpSp>
        <p:pic>
          <p:nvPicPr>
            <p:cNvPr id="2053" name="Picture 5" descr="http://www.gartner.com/0_admin/images/documentdisplay/gartner_logo.gif;pv69d1077a4205f7d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2160">
              <a:off x="4387566" y="2249340"/>
              <a:ext cx="1202066" cy="4124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160493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23260&quot;&gt;&lt;/object&gt;&lt;object type=&quot;2&quot; unique_id=&quot;23261&quot;&gt;&lt;object type=&quot;3&quot; unique_id=&quot;23262&quot;&gt;&lt;property id=&quot;20148&quot; value=&quot;5&quot;/&gt;&lt;property id=&quot;20300&quot; value=&quot;Slide 1 - &amp;quot;Agility, Efficiency and Innovation Through&amp;#x0D;&amp;#x0A;Continuous Application Management&amp;#x0D;&amp;#x0A;&amp;#x0D;&amp;#x0A;vFabric Application Management Suite&amp;#x0D;&amp;#x0A;&quot;/&gt;&lt;property id=&quot;20307&quot; value=&quot;536&quot;/&gt;&lt;/object&gt;&lt;object type=&quot;3&quot; unique_id=&quot;23263&quot;&gt;&lt;property id=&quot;20148&quot; value=&quot;5&quot;/&gt;&lt;property id=&quot;20300&quot; value=&quot;Slide 2 - &amp;quot;Business in the Fast Lane&amp;quot;&quot;/&gt;&lt;property id=&quot;20307&quot; value=&quot;807&quot;/&gt;&lt;/object&gt;&lt;object type=&quot;3&quot; unique_id=&quot;23264&quot;&gt;&lt;property id=&quot;20148&quot; value=&quot;5&quot;/&gt;&lt;property id=&quot;20300&quot; value=&quot;Slide 3 - &amp;quot;The Reality Check&amp;quot;&quot;/&gt;&lt;property id=&quot;20307&quot; value=&quot;842&quot;/&gt;&lt;/object&gt;&lt;object type=&quot;3&quot; unique_id=&quot;23266&quot;&gt;&lt;property id=&quot;20148&quot; value=&quot;5&quot;/&gt;&lt;property id=&quot;20300&quot; value=&quot;Slide 5 - &amp;quot;Is PaaS the holy grail?&amp;quot;&quot;/&gt;&lt;property id=&quot;20307&quot; value=&quot;847&quot;/&gt;&lt;/object&gt;&lt;object type=&quot;3&quot; unique_id=&quot;23270&quot;&gt;&lt;property id=&quot;20148&quot; value=&quot;5&quot;/&gt;&lt;property id=&quot;20300&quot; value=&quot;Slide 7 - &amp;quot;How to get there – Cloud is driving innovation&amp;quot;&quot;/&gt;&lt;property id=&quot;20307&quot; value=&quot;837&quot;/&gt;&lt;/object&gt;&lt;object type=&quot;3&quot; unique_id=&quot;23271&quot;&gt;&lt;property id=&quot;20148&quot; value=&quot;5&quot;/&gt;&lt;property id=&quot;20300&quot; value=&quot;Slide 8 - &amp;quot;The “Cloud operating model” is driving innovation&amp;quot;&quot;/&gt;&lt;property id=&quot;20307&quot; value=&quot;856&quot;/&gt;&lt;/object&gt;&lt;object type=&quot;3&quot; unique_id=&quot;23272&quot;&gt;&lt;property id=&quot;20148&quot; value=&quot;5&quot;/&gt;&lt;property id=&quot;20300&quot; value=&quot;Slide 10 - &amp;quot;Making IT a Business Enabler&amp;quot;&quot;/&gt;&lt;property id=&quot;20307&quot; value=&quot;860&quot;/&gt;&lt;/object&gt;&lt;object type=&quot;3&quot; unique_id=&quot;23273&quot;&gt;&lt;property id=&quot;20148&quot; value=&quot;5&quot;/&gt;&lt;property id=&quot;20300&quot; value=&quot;Slide 9 - &amp;quot;Dev Ops&amp;quot;&quot;/&gt;&lt;property id=&quot;20307&quot; value=&quot;852&quot;/&gt;&lt;/object&gt;&lt;object type=&quot;3&quot; unique_id=&quot;23276&quot;&gt;&lt;property id=&quot;20148&quot; value=&quot;5&quot;/&gt;&lt;property id=&quot;20300&quot; value=&quot;Slide 12 - &amp;quot;vFabric Application Management – New approach&amp;quot;&quot;/&gt;&lt;property id=&quot;20307&quot; value=&quot;843&quot;/&gt;&lt;/object&gt;&lt;object type=&quot;3&quot; unique_id=&quot;24023&quot;&gt;&lt;property id=&quot;20148&quot; value=&quot;5&quot;/&gt;&lt;property id=&quot;20300&quot; value=&quot;Slide 6 - &amp;quot;Application evolution&amp;quot;&quot;/&gt;&lt;property id=&quot;20307&quot; value=&quot;862&quot;/&gt;&lt;/object&gt;&lt;object type=&quot;3&quot; unique_id=&quot;24526&quot;&gt;&lt;property id=&quot;20148&quot; value=&quot;5&quot;/&gt;&lt;property id=&quot;20300&quot; value=&quot;Slide 4 - &amp;quot;Business Places Strict Demands of IT – Is IT Ready?&amp;quot;&quot;/&gt;&lt;property id=&quot;20307&quot; value=&quot;863&quot;/&gt;&lt;/object&gt;&lt;object type=&quot;3&quot; unique_id=&quot;24576&quot;&gt;&lt;property id=&quot;20148&quot; value=&quot;5&quot;/&gt;&lt;property id=&quot;20300&quot; value=&quot;Slide 11 - &amp;quot;Traditional Deployment &amp;amp; Configuration Tools Break in the Cloud&amp;quot;&quot;/&gt;&lt;property id=&quot;20307&quot; value=&quot;864&quot;/&gt;&lt;/object&gt;&lt;object type=&quot;3&quot; unique_id=&quot;27620&quot;&gt;&lt;property id=&quot;20148&quot; value=&quot;5&quot;/&gt;&lt;property id=&quot;20300&quot; value=&quot;Slide 13&quot;/&gt;&lt;property id=&quot;20307&quot; value=&quot;865&quot;/&gt;&lt;/object&gt;&lt;object type=&quot;3&quot; unique_id=&quot;27622&quot;&gt;&lt;property id=&quot;20148&quot; value=&quot;5&quot;/&gt;&lt;property id=&quot;20300&quot; value=&quot;Slide 15 - &amp;quot;Why are Traditional Provisioning Tools So Wrong for Cloud?&amp;quot;&quot;/&gt;&lt;property id=&quot;20307&quot; value=&quot;867&quot;/&gt;&lt;/object&gt;&lt;object type=&quot;3&quot; unique_id=&quot;27623&quot;&gt;&lt;property id=&quot;20148&quot; value=&quot;5&quot;/&gt;&lt;property id=&quot;20300&quot; value=&quot;Slide 16 - &amp;quot;Transform the Provisioning Process&amp;quot;&quot;/&gt;&lt;property id=&quot;20307&quot; value=&quot;868&quot;/&gt;&lt;/object&gt;&lt;object type=&quot;3&quot; unique_id=&quot;27626&quot;&gt;&lt;property id=&quot;20148&quot; value=&quot;5&quot;/&gt;&lt;property id=&quot;20300&quot; value=&quot;Slide 19 - &amp;quot;Goals for our Products&amp;quot;&quot;/&gt;&lt;property id=&quot;20307&quot; value=&quot;871&quot;/&gt;&lt;/object&gt;&lt;object type=&quot;3&quot; unique_id=&quot;27627&quot;&gt;&lt;property id=&quot;20148&quot; value=&quot;5&quot;/&gt;&lt;property id=&quot;20300&quot; value=&quot;Slide 20 - &amp;quot;A Blueprint &amp;quot;&quot;/&gt;&lt;property id=&quot;20307&quot; value=&quot;872&quot;/&gt;&lt;/object&gt;&lt;object type=&quot;3&quot; unique_id=&quot;27628&quot;&gt;&lt;property id=&quot;20148&quot; value=&quot;5&quot;/&gt;&lt;property id=&quot;20300&quot; value=&quot;Slide 21 - &amp;quot;“Model-driven” cloud-ready app provisioning&amp;quot;&quot;/&gt;&lt;property id=&quot;20307&quot; value=&quot;873&quot;/&gt;&lt;/object&gt;&lt;object type=&quot;3&quot; unique_id=&quot;27630&quot;&gt;&lt;property id=&quot;20148&quot; value=&quot;5&quot;/&gt;&lt;property id=&quot;20300&quot; value=&quot;Slide 23 - &amp;quot;IT Transformation – Through Continuous Application Management&amp;quot;&quot;/&gt;&lt;property id=&quot;20307&quot; value=&quot;875&quot;/&gt;&lt;/object&gt;&lt;object type=&quot;3&quot; unique_id=&quot;27631&quot;&gt;&lt;property id=&quot;20148&quot; value=&quot;5&quot;/&gt;&lt;property id=&quot;20300&quot; value=&quot;Slide 24&quot;/&gt;&lt;property id=&quot;20307&quot; value=&quot;876&quot;/&gt;&lt;/object&gt;&lt;object type=&quot;3&quot; unique_id=&quot;27641&quot;&gt;&lt;property id=&quot;20148&quot; value=&quot;5&quot;/&gt;&lt;property id=&quot;20300&quot; value=&quot;Slide 28 - &amp;quot;vFabric APM - Architecture &amp;quot;&quot;/&gt;&lt;property id=&quot;20307&quot; value=&quot;886&quot;/&gt;&lt;/object&gt;&lt;object type=&quot;3&quot; unique_id=&quot;27642&quot;&gt;&lt;property id=&quot;20148&quot; value=&quot;5&quot;/&gt;&lt;property id=&quot;20300&quot; value=&quot;Slide 29 - &amp;quot;vFabric Application Director architecture&amp;quot;&quot;/&gt;&lt;property id=&quot;20307&quot; value=&quot;887&quot;/&gt;&lt;/object&gt;&lt;object type=&quot;3&quot; unique_id=&quot;27643&quot;&gt;&lt;property id=&quot;20148&quot; value=&quot;5&quot;/&gt;&lt;property id=&quot;20300&quot; value=&quot;Slide 30 - &amp;quot;Summary &amp;quot;&quot;/&gt;&lt;property id=&quot;20307&quot; value=&quot;888&quot;/&gt;&lt;/object&gt;&lt;object type=&quot;3&quot; unique_id=&quot;27644&quot;&gt;&lt;property id=&quot;20148&quot; value=&quot;5&quot;/&gt;&lt;property id=&quot;20300&quot; value=&quot;Slide 31 - &amp;quot;vFabric Application Director&amp;quot;&quot;/&gt;&lt;property id=&quot;20307&quot; value=&quot;889&quot;/&gt;&lt;/object&gt;&lt;object type=&quot;3&quot; unique_id=&quot;27645&quot;&gt;&lt;property id=&quot;20148&quot; value=&quot;5&quot;/&gt;&lt;property id=&quot;20300&quot; value=&quot;Slide 32 - &amp;quot;Narrowed our focus to 2 key areas&amp;quot;&quot;/&gt;&lt;property id=&quot;20307&quot; value=&quot;890&quot;/&gt;&lt;/object&gt;&lt;object type=&quot;3&quot; unique_id=&quot;27646&quot;&gt;&lt;property id=&quot;20148&quot; value=&quot;5&quot;/&gt;&lt;property id=&quot;20300&quot; value=&quot;Slide 33 - &amp;quot;What is Application Performance Manager?&amp;quot;&quot;/&gt;&lt;property id=&quot;20307&quot; value=&quot;891&quot;/&gt;&lt;/object&gt;&lt;object type=&quot;3&quot; unique_id=&quot;27647&quot;&gt;&lt;property id=&quot;20148&quot; value=&quot;5&quot;/&gt;&lt;property id=&quot;20300&quot; value=&quot;Slide 34 - &amp;quot;vFabric Application Performance Manager (APM)&amp;quot;&quot;/&gt;&lt;property id=&quot;20307&quot; value=&quot;892&quot;/&gt;&lt;/object&gt;&lt;object type=&quot;3&quot; unique_id=&quot;27648&quot;&gt;&lt;property id=&quot;20148&quot; value=&quot;5&quot;/&gt;&lt;property id=&quot;20300&quot; value=&quot;Slide 35 - &amp;quot;divergence&amp;quot;&quot;/&gt;&lt;property id=&quot;20307&quot; value=&quot;893&quot;/&gt;&lt;/object&gt;&lt;object type=&quot;3&quot; unique_id=&quot;27649&quot;&gt;&lt;property id=&quot;20148&quot; value=&quot;5&quot;/&gt;&lt;property id=&quot;20300&quot; value=&quot;Slide 36 - &amp;quot;vFabric Application Management, Designed to Support the emergence of DevOps&amp;quot;&quot;/&gt;&lt;property id=&quot;20307&quot; value=&quot;894&quot;/&gt;&lt;/object&gt;&lt;object type=&quot;3&quot; unique_id=&quot;27650&quot;&gt;&lt;property id=&quot;20148&quot; value=&quot;5&quot;/&gt;&lt;property id=&quot;20300&quot; value=&quot;Slide 37 - &amp;quot;Making IT a Business Enabler&amp;quot;&quot;/&gt;&lt;property id=&quot;20307&quot; value=&quot;895&quot;/&gt;&lt;/object&gt;&lt;object type=&quot;3&quot; unique_id=&quot;27651&quot;&gt;&lt;property id=&quot;20148&quot; value=&quot;5&quot;/&gt;&lt;property id=&quot;20300&quot; value=&quot;Slide 38 - &amp;quot;Emergence of DevOps&amp;quot;&quot;/&gt;&lt;property id=&quot;20307&quot; value=&quot;896&quot;/&gt;&lt;/object&gt;&lt;object type=&quot;3&quot; unique_id=&quot;27652&quot;&gt;&lt;property id=&quot;20148&quot; value=&quot;5&quot;/&gt;&lt;property id=&quot;20300&quot; value=&quot;Slide 39 - &amp;quot;Roadmap to Business Agility, Efficiency and Innovation&amp;quot;&quot;/&gt;&lt;property id=&quot;20307&quot; value=&quot;897&quot;/&gt;&lt;/object&gt;&lt;object type=&quot;3&quot; unique_id=&quot;27653&quot;&gt;&lt;property id=&quot;20148&quot; value=&quot;5&quot;/&gt;&lt;property id=&quot;20300&quot; value=&quot;Slide 40 - &amp;quot;Applications Supporting Business Outcomes&amp;quot;&quot;/&gt;&lt;property id=&quot;20307&quot; value=&quot;898&quot;/&gt;&lt;/object&gt;&lt;object type=&quot;3&quot; unique_id=&quot;27654&quot;&gt;&lt;property id=&quot;20148&quot; value=&quot;5&quot;/&gt;&lt;property id=&quot;20300&quot; value=&quot;Slide 41 - &amp;quot;The Cloud Paradigm Stakeholders – Producers and Consumers&amp;quot;&quot;/&gt;&lt;property id=&quot;20307&quot; value=&quot;899&quot;/&gt;&lt;/object&gt;&lt;object type=&quot;3&quot; unique_id=&quot;27655&quot;&gt;&lt;property id=&quot;20148&quot; value=&quot;5&quot;/&gt;&lt;property id=&quot;20300&quot; value=&quot;Slide 42 - &amp;quot;Lets Delve Deeper into DevOps&amp;quot;&quot;/&gt;&lt;property id=&quot;20307&quot; value=&quot;900&quot;/&gt;&lt;/object&gt;&lt;object type=&quot;3&quot; unique_id=&quot;27656&quot;&gt;&lt;property id=&quot;20148&quot; value=&quot;5&quot;/&gt;&lt;property id=&quot;20300&quot; value=&quot;Slide 43 - &amp;quot;VMware’s Continuous Application Management Strategy&amp;quot;&quot;/&gt;&lt;property id=&quot;20307&quot; value=&quot;901&quot;/&gt;&lt;/object&gt;&lt;object type=&quot;3&quot; unique_id=&quot;27657&quot;&gt;&lt;property id=&quot;20148&quot; value=&quot;5&quot;/&gt;&lt;property id=&quot;20300&quot; value=&quot;Slide 44 - &amp;quot;VMWare’s Continuous Application Management  is Designed to Support DevOps&amp;quot;&quot;/&gt;&lt;property id=&quot;20307&quot; value=&quot;902&quot;/&gt;&lt;/object&gt;&lt;object type=&quot;3&quot; unique_id=&quot;28086&quot;&gt;&lt;property id=&quot;20148&quot; value=&quot;5&quot;/&gt;&lt;property id=&quot;20300&quot; value=&quot;Slide 14 - &amp;quot;A Fresh look at today’s Application Landscape&amp;quot;&quot;/&gt;&lt;property id=&quot;20307&quot; value=&quot;904&quot;/&gt;&lt;/object&gt;&lt;object type=&quot;3&quot; unique_id=&quot;28514&quot;&gt;&lt;property id=&quot;20148&quot; value=&quot;5&quot;/&gt;&lt;property id=&quot;20300&quot; value=&quot;Slide 18 - &amp;quot;Enabling the lifecycle for any app, anywhere &amp;quot;&quot;/&gt;&lt;property id=&quot;20307&quot; value=&quot;906&quot;/&gt;&lt;/object&gt;&lt;object type=&quot;3&quot; unique_id=&quot;28874&quot;&gt;&lt;property id=&quot;20148&quot; value=&quot;5&quot;/&gt;&lt;property id=&quot;20300&quot; value=&quot;Slide 22 - &amp;quot;View Application Health from Business Point of View&amp;quot;&quot;/&gt;&lt;property id=&quot;20307&quot; value=&quot;907&quot;/&gt;&lt;/object&gt;&lt;object type=&quot;3&quot; unique_id=&quot;29581&quot;&gt;&lt;property id=&quot;20148&quot; value=&quot;5&quot;/&gt;&lt;property id=&quot;20300&quot; value=&quot;Slide 17 - &amp;quot;Transform the Provisioning Process&amp;quot;&quot;/&gt;&lt;property id=&quot;20307&quot; value=&quot;921&quot;/&gt;&lt;/object&gt;&lt;object type=&quot;3&quot; unique_id=&quot;29582&quot;&gt;&lt;property id=&quot;20148&quot; value=&quot;5&quot;/&gt;&lt;property id=&quot;20300&quot; value=&quot;Slide 25 - &amp;quot;Summarizing : Integrated Active Application Management&amp;quot;&quot;/&gt;&lt;property id=&quot;20307&quot; value=&quot;915&quot;/&gt;&lt;/object&gt;&lt;object type=&quot;3&quot; unique_id=&quot;29583&quot;&gt;&lt;property id=&quot;20148&quot; value=&quot;5&quot;/&gt;&lt;property id=&quot;20300&quot; value=&quot;Slide 26&quot;/&gt;&lt;property id=&quot;20307&quot; value=&quot;910&quot;/&gt;&lt;/object&gt;&lt;object type=&quot;3&quot; unique_id=&quot;29584&quot;&gt;&lt;property id=&quot;20148&quot; value=&quot;5&quot;/&gt;&lt;property id=&quot;20300&quot; value=&quot;Slide 27 - &amp;quot;Rich Catalog of Standardized Supported OS,  Middleware&amp;quot;&quot;/&gt;&lt;property id=&quot;20307&quot; value=&quot;908&quot;/&gt;&lt;/object&gt;&lt;object type=&quot;3&quot; unique_id=&quot;29585&quot;&gt;&lt;property id=&quot;20148&quot; value=&quot;5&quot;/&gt;&lt;property id=&quot;20300&quot; value=&quot;Slide 45 - &amp;quot;vFabric AppInsight APM Dashboard&amp;quot;&quot;/&gt;&lt;property id=&quot;20307&quot; value=&quot;911&quot;/&gt;&lt;/object&gt;&lt;object type=&quot;3&quot; unique_id=&quot;29586&quot;&gt;&lt;property id=&quot;20148&quot; value=&quot;5&quot;/&gt;&lt;property id=&quot;20300&quot; value=&quot;Slide 46 - &amp;quot;Comprehensive Monitoring&amp;quot;&quot;/&gt;&lt;property id=&quot;20307&quot; value=&quot;912&quot;/&gt;&lt;/object&gt;&lt;object type=&quot;3&quot; unique_id=&quot;29587&quot;&gt;&lt;property id=&quot;20148&quot; value=&quot;5&quot;/&gt;&lt;property id=&quot;20300&quot; value=&quot;Slide 47 - &amp;quot;Change Correlation&amp;quot;&quot;/&gt;&lt;property id=&quot;20307&quot; value=&quot;913&quot;/&gt;&lt;/object&gt;&lt;object type=&quot;3&quot; unique_id=&quot;29588&quot;&gt;&lt;property id=&quot;20148&quot; value=&quot;5&quot;/&gt;&lt;property id=&quot;20300&quot; value=&quot;Slide 48 - &amp;quot;Simplified &amp;amp; Portable Application Blueprints&amp;quot;&quot;/&gt;&lt;property id=&quot;20307&quot; value=&quot;916&quot;/&gt;&lt;/object&gt;&lt;object type=&quot;3&quot; unique_id=&quot;29589&quot;&gt;&lt;property id=&quot;20148&quot; value=&quot;5&quot;/&gt;&lt;property id=&quot;20300&quot; value=&quot;Slide 49 - &amp;quot;Informative change notification&amp;quot;&quot;/&gt;&lt;property id=&quot;20307&quot; value=&quot;917&quot;/&gt;&lt;/object&gt;&lt;object type=&quot;3&quot; unique_id=&quot;29590&quot;&gt;&lt;property id=&quot;20148&quot; value=&quot;5&quot;/&gt;&lt;property id=&quot;20300&quot; value=&quot;Slide 50 - &amp;quot;Rich troubleshooting of deployments&amp;quot;&quot;/&gt;&lt;property id=&quot;20307&quot; value=&quot;918&quot;/&gt;&lt;/object&gt;&lt;object type=&quot;3&quot; unique_id=&quot;29591&quot;&gt;&lt;property id=&quot;20148&quot; value=&quot;5&quot;/&gt;&lt;property id=&quot;20300&quot; value=&quot;Slide 51 - &amp;quot;               Or Need More Information&amp;quot;&quot;/&gt;&lt;property id=&quot;20307&quot; value=&quot;922&quot;/&gt;&lt;/object&gt;&lt;/object&gt;&lt;/object&gt;&lt;/database&gt;"/>
  <p:tag name="ISPRING_RESOURCE_PATHS_HASH_2" val="356501bfe5c55968b8dcdd891461d7bd1d50e5"/>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0C74D18-C774-499B-B4BA-C874B7312FCD}&quot;/&gt;&lt;isInvalidForFieldText val=&quot;1&quot;/&gt;&lt;Image&gt;&lt;filename val=&quot;C:\Users\mboyzuck\AppData\Local\Temp\PR\data\asimages\{10C74D18-C774-499B-B4BA-C874B7312FCD}_5.png&quot;/&gt;&lt;left val=&quot;60&quot;/&gt;&lt;top val=&quot;276&quot;/&gt;&lt;width val=&quot;572&quot;/&gt;&lt;height val=&quot;243&quot;/&gt;&lt;hasText val=&quot;1&quot;/&gt;&lt;/Image&gt;&lt;/ThreeDShapeInfo&gt;"/>
</p:tagLst>
</file>

<file path=ppt/theme/theme1.xml><?xml version="1.0" encoding="utf-8"?>
<a:theme xmlns:a="http://schemas.openxmlformats.org/drawingml/2006/main" name="4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VMware_template_091002</Template>
  <TotalTime>31596</TotalTime>
  <Words>4871</Words>
  <Application>Microsoft Macintosh PowerPoint</Application>
  <PresentationFormat>On-screen Show (4:3)</PresentationFormat>
  <Paragraphs>545</Paragraphs>
  <Slides>28</Slides>
  <Notes>22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4_VMware Confidential</vt:lpstr>
      <vt:lpstr>Agility, Efficiency and Innovation Through Continuous Application Management  Develop, deploy and manage tomorrow’s applications…today   </vt:lpstr>
      <vt:lpstr>Presenters</vt:lpstr>
      <vt:lpstr>Business in the Fast Lane</vt:lpstr>
      <vt:lpstr>Applications Make the World Go Round</vt:lpstr>
      <vt:lpstr>The Reality Check</vt:lpstr>
      <vt:lpstr>Business Places Strict Demands of IT – Is IT Ready?</vt:lpstr>
      <vt:lpstr>Is PaaS the holy grail?</vt:lpstr>
      <vt:lpstr>Application evolution</vt:lpstr>
      <vt:lpstr>How to get there – Cloud is driving innovation</vt:lpstr>
      <vt:lpstr>The “Cloud operating model” enabling efficiency and agility</vt:lpstr>
      <vt:lpstr>Dev Ops</vt:lpstr>
      <vt:lpstr>Aligned IT</vt:lpstr>
      <vt:lpstr>Traditional Deployment &amp; Configuration Tools Break in the Cloud</vt:lpstr>
      <vt:lpstr>vFabric Application Management – New approach</vt:lpstr>
      <vt:lpstr>PowerPoint Presentation</vt:lpstr>
      <vt:lpstr>A fresh look at today’s Application Landscape</vt:lpstr>
      <vt:lpstr>Enabling the lifecycle for any app, anywhere </vt:lpstr>
      <vt:lpstr>Impact of Cloud and DevOps, on the Provisioning Process</vt:lpstr>
      <vt:lpstr>Impact of Cloud and DevOps, on Monitoring and Maintenance Process</vt:lpstr>
      <vt:lpstr>Goals for our Products</vt:lpstr>
      <vt:lpstr>A Model Driven Approach to Application Provisioning</vt:lpstr>
      <vt:lpstr>Collaborative Platform for various roles</vt:lpstr>
      <vt:lpstr>Ongoing Updates : Model driven App Management</vt:lpstr>
      <vt:lpstr>Performance Monitoring</vt:lpstr>
      <vt:lpstr>IT Transformation – Through Continuous Application Management</vt:lpstr>
      <vt:lpstr>PowerPoint Presentation</vt:lpstr>
      <vt:lpstr>Summarizing : Integrated Active Application Management</vt:lpstr>
      <vt:lpstr>               Or Need More Information</vt:lpstr>
    </vt:vector>
  </TitlesOfParts>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VMware presentation</dc:title>
  <dc:creator>—</dc:creator>
  <cp:lastModifiedBy>VMware Inc.</cp:lastModifiedBy>
  <cp:revision>1025</cp:revision>
  <dcterms:created xsi:type="dcterms:W3CDTF">2009-09-29T17:45:03Z</dcterms:created>
  <dcterms:modified xsi:type="dcterms:W3CDTF">2012-06-25T04:30:39Z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